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  <p:sldMasterId id="2147483671" r:id="rId2"/>
  </p:sldMasterIdLst>
  <p:notesMasterIdLst>
    <p:notesMasterId r:id="rId9"/>
  </p:notesMasterIdLst>
  <p:sldIdLst>
    <p:sldId id="256" r:id="rId3"/>
    <p:sldId id="262" r:id="rId4"/>
    <p:sldId id="263" r:id="rId5"/>
    <p:sldId id="266" r:id="rId6"/>
    <p:sldId id="264" r:id="rId7"/>
    <p:sldId id="270" r:id="rId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81964E0A-53F9-489D-BB49-86C3BF4CB472}">
  <a:tblStyle styleId="{81964E0A-53F9-489D-BB49-86C3BF4CB472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9" d="100"/>
          <a:sy n="119" d="100"/>
        </p:scale>
        <p:origin x="-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5697719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00" b="0" i="0" u="none" strike="noStrike" cap="none"/>
          </a:p>
        </p:txBody>
      </p:sp>
      <p:sp>
        <p:nvSpPr>
          <p:cNvPr id="129" name="Shape 12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r>
              <a:rPr lang="en"/>
              <a:t>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9" name="Shape 1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9" name="Shape 1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4038599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2"/>
          </p:nvPr>
        </p:nvSpPr>
        <p:spPr>
          <a:xfrm>
            <a:off x="4648200" y="1600201"/>
            <a:ext cx="4038599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  <p:pic>
        <p:nvPicPr>
          <p:cNvPr id="58" name="Shape 5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211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099" cy="639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2"/>
          </p:nvPr>
        </p:nvSpPr>
        <p:spPr>
          <a:xfrm>
            <a:off x="457200" y="2174874"/>
            <a:ext cx="4040099" cy="395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3"/>
          </p:nvPr>
        </p:nvSpPr>
        <p:spPr>
          <a:xfrm>
            <a:off x="4645026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4"/>
          </p:nvPr>
        </p:nvSpPr>
        <p:spPr>
          <a:xfrm>
            <a:off x="4645026" y="2174874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457200" y="273049"/>
            <a:ext cx="3008399" cy="1162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699" cy="5852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2"/>
          </p:nvPr>
        </p:nvSpPr>
        <p:spPr>
          <a:xfrm>
            <a:off x="457200" y="1435101"/>
            <a:ext cx="3008399" cy="4691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pic" idx="2"/>
          </p:nvPr>
        </p:nvSpPr>
        <p:spPr>
          <a:xfrm>
            <a:off x="1792288" y="612774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 rot="5400000">
            <a:off x="2308949" y="-251548"/>
            <a:ext cx="4526100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 rot="5400000">
            <a:off x="4732349" y="2171688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 rot="5400000">
            <a:off x="541350" y="190488"/>
            <a:ext cx="5851500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Shape 10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21132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921741" y="2263762"/>
            <a:ext cx="7669800" cy="3679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pic>
        <p:nvPicPr>
          <p:cNvPr id="107" name="Shape 10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2113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Shape 10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00300" y="684111"/>
            <a:ext cx="4330800" cy="982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Shape 1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2259599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Shape 111"/>
          <p:cNvSpPr/>
          <p:nvPr/>
        </p:nvSpPr>
        <p:spPr>
          <a:xfrm>
            <a:off x="1328166" y="1295404"/>
            <a:ext cx="6487800" cy="3152999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93B3D7"/>
              </a:buClr>
              <a:buFont typeface="Calibri"/>
              <a:buNone/>
            </a:pPr>
            <a:endParaRPr sz="3200" b="0" i="0" u="none" strike="noStrike" cap="non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Shape 112"/>
          <p:cNvSpPr txBox="1">
            <a:spLocks noGrp="1"/>
          </p:cNvSpPr>
          <p:nvPr>
            <p:ph type="ctrTitle"/>
          </p:nvPr>
        </p:nvSpPr>
        <p:spPr>
          <a:xfrm>
            <a:off x="918028" y="1524001"/>
            <a:ext cx="7323600" cy="172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buClr>
                <a:srgbClr val="93B3D7"/>
              </a:buClr>
              <a:buFont typeface="Quattrocento"/>
              <a:buNone/>
              <a:defRPr/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subTitle" idx="1"/>
          </p:nvPr>
        </p:nvSpPr>
        <p:spPr>
          <a:xfrm>
            <a:off x="918028" y="3469262"/>
            <a:ext cx="7323600" cy="74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00"/>
              </a:spcBef>
              <a:buClr>
                <a:srgbClr val="93B3D7"/>
              </a:buClr>
              <a:buFont typeface="Arial"/>
              <a:buNone/>
              <a:defRPr/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pic>
        <p:nvPicPr>
          <p:cNvPr id="114" name="Shape 1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00300" y="684111"/>
            <a:ext cx="4330800" cy="982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Custom Layout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Shape 1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2259599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549275" y="107578"/>
            <a:ext cx="8042399" cy="1337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921741" y="2263762"/>
            <a:ext cx="7669800" cy="3679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Custom Layou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Shape 1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2259599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549275" y="107578"/>
            <a:ext cx="8042399" cy="1337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914912" y="2304145"/>
            <a:ext cx="3474900" cy="326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160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body" idx="2"/>
          </p:nvPr>
        </p:nvSpPr>
        <p:spPr>
          <a:xfrm>
            <a:off x="4751071" y="2304145"/>
            <a:ext cx="3483000" cy="326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160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Custom Layout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Shape 1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22595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57200" y="5875079"/>
            <a:ext cx="8229600" cy="69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Calibri"/>
              <a:buNone/>
              <a:defRPr/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  <p:pic>
        <p:nvPicPr>
          <p:cNvPr id="35" name="Shape 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211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  <p:pic>
        <p:nvPicPr>
          <p:cNvPr id="42" name="Shape 4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2113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Shape 4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2113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Shape 4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00300" y="684111"/>
            <a:ext cx="4330800" cy="982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722312" y="4406901"/>
            <a:ext cx="7772400" cy="1361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18.xml"/><Relationship Id="rId13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21.xml"/><Relationship Id="rId16" Type="http://schemas.openxmlformats.org/officeDocument/2006/relationships/slideLayout" Target="../slideLayouts/slideLayout22.xml"/><Relationship Id="rId17" Type="http://schemas.openxmlformats.org/officeDocument/2006/relationships/theme" Target="../theme/theme2.xml"/><Relationship Id="rId1" Type="http://schemas.openxmlformats.org/officeDocument/2006/relationships/slideLayout" Target="../slideLayouts/slideLayout7.xml"/><Relationship Id="rId2" Type="http://schemas.openxmlformats.org/officeDocument/2006/relationships/slideLayout" Target="../slideLayouts/slideLayout8.xml"/><Relationship Id="rId3" Type="http://schemas.openxmlformats.org/officeDocument/2006/relationships/slideLayout" Target="../slideLayouts/slideLayout9.xml"/><Relationship Id="rId4" Type="http://schemas.openxmlformats.org/officeDocument/2006/relationships/slideLayout" Target="../slideLayouts/slideLayout10.xml"/><Relationship Id="rId5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3.xml"/><Relationship Id="rId8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lvl="1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lvl="2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lvl="3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lvl="4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lvl="5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lvl="6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lvl="7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lvl="8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/>
        </p:nvSpPr>
        <p:spPr>
          <a:xfrm>
            <a:off x="338667" y="4797776"/>
            <a:ext cx="5951699" cy="1354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Prepared for: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4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RCCA</a:t>
            </a:r>
            <a:endParaRPr lang="en"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2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lang="en-US" sz="2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r>
              <a:rPr lang="en" sz="2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-01</a:t>
            </a:r>
            <a:r>
              <a:rPr lang="en" sz="20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-1</a:t>
            </a:r>
            <a:r>
              <a:rPr lang="en" sz="2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r>
              <a:rPr lang="en" sz="20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</a:t>
            </a:r>
            <a:r>
              <a:rPr lang="en" sz="2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lang="en-US" sz="2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r>
            <a:r>
              <a:rPr lang="en" sz="20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-3</a:t>
            </a:r>
            <a:r>
              <a:rPr lang="en" sz="2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lang="en" sz="20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-1</a:t>
            </a:r>
            <a:r>
              <a:rPr lang="en" sz="2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 lang="en"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Shape 132"/>
          <p:cNvSpPr txBox="1"/>
          <p:nvPr/>
        </p:nvSpPr>
        <p:spPr>
          <a:xfrm>
            <a:off x="338667" y="2406426"/>
            <a:ext cx="8803800" cy="1724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Calibri"/>
              <a:buNone/>
            </a:pPr>
            <a:r>
              <a:rPr lang="en" sz="5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MARKETING DEVELOPMENT </a:t>
            </a:r>
            <a:br>
              <a:rPr lang="en" sz="5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5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&amp; PERFORMANCE REPORT</a:t>
            </a:r>
          </a:p>
        </p:txBody>
      </p:sp>
      <p:pic>
        <p:nvPicPr>
          <p:cNvPr id="133" name="Shape 1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73875" y="388650"/>
            <a:ext cx="3539824" cy="9955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ctrTitle" idx="4294967295"/>
          </p:nvPr>
        </p:nvSpPr>
        <p:spPr>
          <a:xfrm>
            <a:off x="338667" y="0"/>
            <a:ext cx="8803800" cy="1724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" sz="6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INTERNET</a:t>
            </a:r>
          </a:p>
        </p:txBody>
      </p:sp>
      <p:sp>
        <p:nvSpPr>
          <p:cNvPr id="176" name="Shape 176"/>
          <p:cNvSpPr txBox="1">
            <a:spLocks noGrp="1"/>
          </p:cNvSpPr>
          <p:nvPr>
            <p:ph type="subTitle" idx="4294967295"/>
          </p:nvPr>
        </p:nvSpPr>
        <p:spPr>
          <a:xfrm>
            <a:off x="4349757" y="734482"/>
            <a:ext cx="8381999" cy="747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Calibri"/>
              <a:buNone/>
            </a:pPr>
            <a:r>
              <a:rPr lang="en" sz="3200" b="0" i="1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Search Engine Optimization</a:t>
            </a:r>
          </a:p>
        </p:txBody>
      </p:sp>
      <p:sp>
        <p:nvSpPr>
          <p:cNvPr id="177" name="Shape 177"/>
          <p:cNvSpPr txBox="1"/>
          <p:nvPr/>
        </p:nvSpPr>
        <p:spPr>
          <a:xfrm>
            <a:off x="411825" y="4617542"/>
            <a:ext cx="8054999" cy="2053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Summary</a:t>
            </a:r>
          </a:p>
          <a:p>
            <a:pPr marL="285750" lvl="0" indent="-285750">
              <a:spcBef>
                <a:spcPts val="1600"/>
              </a:spcBef>
              <a:buFont typeface="Arial"/>
              <a:buChar char="•"/>
            </a:pPr>
            <a:r>
              <a:rPr lang="en" sz="1600" dirty="0"/>
              <a:t>Regional Cancer Care Associates’ overall monthly visibility for the keywords is up 40% since our first time tracking this website. </a:t>
            </a:r>
            <a:endParaRPr lang="en" sz="1600" dirty="0" smtClean="0"/>
          </a:p>
          <a:p>
            <a:pPr marL="285750" lvl="0" indent="-285750">
              <a:spcBef>
                <a:spcPts val="1600"/>
              </a:spcBef>
              <a:buFont typeface="Arial"/>
              <a:buChar char="•"/>
            </a:pPr>
            <a:r>
              <a:rPr lang="en" sz="1600" dirty="0" smtClean="0"/>
              <a:t>The </a:t>
            </a:r>
            <a:r>
              <a:rPr lang="en" sz="1600" dirty="0"/>
              <a:t>website currently has an additional 47 keywords ranked in the #1 spot, 79 additional keywords ranked in the Top 3 and an additional 121 keywords ranked in the Top 10 on Google, Google Mobile, Yahoo and Bing.</a:t>
            </a: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78" name="Shape 178"/>
          <p:cNvGraphicFramePr/>
          <p:nvPr>
            <p:extLst>
              <p:ext uri="{D42A27DB-BD31-4B8C-83A1-F6EECF244321}">
                <p14:modId xmlns:p14="http://schemas.microsoft.com/office/powerpoint/2010/main" val="2635973347"/>
              </p:ext>
            </p:extLst>
          </p:nvPr>
        </p:nvGraphicFramePr>
        <p:xfrm>
          <a:off x="2785725" y="2800149"/>
          <a:ext cx="3572525" cy="1981049"/>
        </p:xfrm>
        <a:graphic>
          <a:graphicData uri="http://schemas.openxmlformats.org/drawingml/2006/table">
            <a:tbl>
              <a:tblPr>
                <a:noFill/>
                <a:tableStyleId>{81964E0A-53F9-489D-BB49-86C3BF4CB472}</a:tableStyleId>
              </a:tblPr>
              <a:tblGrid>
                <a:gridCol w="2413000"/>
                <a:gridCol w="1159525"/>
              </a:tblGrid>
              <a:tr h="381000">
                <a:tc gridSpan="2"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SEO Executive Summary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Overall Monthly Visibility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dirty="0" smtClean="0"/>
                        <a:t>40</a:t>
                      </a:r>
                      <a:r>
                        <a:rPr lang="en" dirty="0" smtClean="0"/>
                        <a:t>%</a:t>
                      </a:r>
                      <a:endParaRPr lang="en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dirty="0"/>
                        <a:t>Keywords Ranked 1st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dirty="0" smtClean="0"/>
                        <a:t>47</a:t>
                      </a:r>
                      <a:endParaRPr lang="en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Keywords in Top 3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dirty="0" smtClean="0"/>
                        <a:t>79</a:t>
                      </a:r>
                      <a:endParaRPr lang="en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Keywords in Top 10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dirty="0" smtClean="0"/>
                        <a:t>121</a:t>
                      </a:r>
                      <a:endParaRPr lang="en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Shape 140"/>
          <p:cNvGraphicFramePr/>
          <p:nvPr>
            <p:extLst>
              <p:ext uri="{D42A27DB-BD31-4B8C-83A1-F6EECF244321}">
                <p14:modId xmlns:p14="http://schemas.microsoft.com/office/powerpoint/2010/main" val="2631972120"/>
              </p:ext>
            </p:extLst>
          </p:nvPr>
        </p:nvGraphicFramePr>
        <p:xfrm>
          <a:off x="2785724" y="1626115"/>
          <a:ext cx="3572525" cy="944819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572525"/>
              </a:tblGrid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dirty="0" smtClean="0">
                          <a:solidFill>
                            <a:schemeClr val="lt1"/>
                          </a:solidFill>
                        </a:rPr>
                        <a:t>Website</a:t>
                      </a:r>
                      <a:r>
                        <a:rPr lang="en-US" baseline="0" dirty="0" smtClean="0">
                          <a:solidFill>
                            <a:schemeClr val="lt1"/>
                          </a:solidFill>
                        </a:rPr>
                        <a:t> </a:t>
                      </a:r>
                      <a:r>
                        <a:rPr lang="en" dirty="0" smtClean="0">
                          <a:solidFill>
                            <a:schemeClr val="lt1"/>
                          </a:solidFill>
                        </a:rPr>
                        <a:t>Executive </a:t>
                      </a:r>
                      <a:r>
                        <a:rPr lang="en" dirty="0">
                          <a:solidFill>
                            <a:schemeClr val="lt1"/>
                          </a:solidFill>
                        </a:rPr>
                        <a:t>Summary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1200" dirty="0"/>
                        <a:t>Website </a:t>
                      </a:r>
                      <a:r>
                        <a:rPr lang="en-US" sz="1200" dirty="0" smtClean="0"/>
                        <a:t>Unique Calls</a:t>
                      </a:r>
                      <a:endParaRPr lang="en" sz="1200" dirty="0"/>
                    </a:p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200" dirty="0" smtClean="0"/>
                        <a:t>105</a:t>
                      </a:r>
                      <a:endParaRPr lang="en" sz="1200" dirty="0"/>
                    </a:p>
                  </a:txBody>
                  <a:tcPr marL="91425" marR="91425" marT="91425" marB="91425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ctrTitle" idx="4294967295"/>
          </p:nvPr>
        </p:nvSpPr>
        <p:spPr>
          <a:xfrm>
            <a:off x="338667" y="-34770"/>
            <a:ext cx="8803800" cy="1724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" sz="6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INTERNET</a:t>
            </a:r>
          </a:p>
        </p:txBody>
      </p:sp>
      <p:sp>
        <p:nvSpPr>
          <p:cNvPr id="184" name="Shape 184"/>
          <p:cNvSpPr txBox="1">
            <a:spLocks noGrp="1"/>
          </p:cNvSpPr>
          <p:nvPr>
            <p:ph type="subTitle" idx="4294967295"/>
          </p:nvPr>
        </p:nvSpPr>
        <p:spPr>
          <a:xfrm>
            <a:off x="4349757" y="734482"/>
            <a:ext cx="8381999" cy="747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Calibri"/>
              <a:buNone/>
            </a:pPr>
            <a:r>
              <a:rPr lang="en" sz="3200" b="0" i="1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Social Media &amp; Reputation</a:t>
            </a:r>
          </a:p>
        </p:txBody>
      </p:sp>
      <p:sp>
        <p:nvSpPr>
          <p:cNvPr id="185" name="Shape 185"/>
          <p:cNvSpPr txBox="1"/>
          <p:nvPr/>
        </p:nvSpPr>
        <p:spPr>
          <a:xfrm>
            <a:off x="503172" y="3850523"/>
            <a:ext cx="8269500" cy="277656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Summary</a:t>
            </a:r>
            <a:endParaRPr lang="en-US" b="1" i="0" u="none" strike="noStrike" cap="none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lvl="0" indent="-285750">
              <a:lnSpc>
                <a:spcPct val="80000"/>
              </a:lnSpc>
              <a:spcAft>
                <a:spcPts val="1000"/>
              </a:spcAft>
              <a:buFont typeface="Arial"/>
              <a:buChar char="•"/>
            </a:pPr>
            <a:r>
              <a:rPr lang="en-US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RCCA had 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steady </a:t>
            </a:r>
            <a:r>
              <a:rPr lang="en-US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quarter in terms of social media. 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They gained 5 organic likes and had no </a:t>
            </a:r>
            <a:r>
              <a:rPr lang="en-US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unlikes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</a:p>
          <a:p>
            <a:pPr marL="285750" lvl="0" indent="-285750">
              <a:lnSpc>
                <a:spcPct val="80000"/>
              </a:lnSpc>
              <a:spcAft>
                <a:spcPts val="1000"/>
              </a:spcAft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They also had several successful posts during that quarter that reached a large majority of their followers. </a:t>
            </a:r>
          </a:p>
          <a:p>
            <a:pPr marL="285750" lvl="0" indent="-285750">
              <a:lnSpc>
                <a:spcPct val="80000"/>
              </a:lnSpc>
              <a:spcAft>
                <a:spcPts val="1000"/>
              </a:spcAft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continue to try to share content that is </a:t>
            </a:r>
            <a:r>
              <a:rPr lang="en-US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interesting to followers and encourages engagement.</a:t>
            </a:r>
            <a:endParaRPr lang="en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1600"/>
              </a:spcBef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86" name="Shape 186"/>
          <p:cNvGraphicFramePr/>
          <p:nvPr>
            <p:extLst>
              <p:ext uri="{D42A27DB-BD31-4B8C-83A1-F6EECF244321}">
                <p14:modId xmlns:p14="http://schemas.microsoft.com/office/powerpoint/2010/main" val="892599750"/>
              </p:ext>
            </p:extLst>
          </p:nvPr>
        </p:nvGraphicFramePr>
        <p:xfrm>
          <a:off x="2785725" y="2072764"/>
          <a:ext cx="3572525" cy="1584839"/>
        </p:xfrm>
        <a:graphic>
          <a:graphicData uri="http://schemas.openxmlformats.org/drawingml/2006/table">
            <a:tbl>
              <a:tblPr>
                <a:noFill/>
                <a:tableStyleId>{81964E0A-53F9-489D-BB49-86C3BF4CB472}</a:tableStyleId>
              </a:tblPr>
              <a:tblGrid>
                <a:gridCol w="2413000"/>
                <a:gridCol w="1159525"/>
              </a:tblGrid>
              <a:tr h="381000">
                <a:tc gridSpan="2"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dirty="0">
                          <a:solidFill>
                            <a:schemeClr val="lt1"/>
                          </a:solidFill>
                        </a:rPr>
                        <a:t>Social Media Executive Summary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New Facebook Fans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 dirty="0" smtClean="0"/>
                        <a:t>5</a:t>
                      </a:r>
                      <a:endParaRPr lang="en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New Twitter Followers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 dirty="0" smtClean="0"/>
                        <a:t>-</a:t>
                      </a:r>
                      <a:endParaRPr lang="en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Impressions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dirty="0" smtClean="0"/>
                        <a:t>5,379</a:t>
                      </a:r>
                      <a:endParaRPr lang="en" dirty="0"/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ctrTitle" idx="4294967295"/>
          </p:nvPr>
        </p:nvSpPr>
        <p:spPr>
          <a:xfrm>
            <a:off x="338667" y="-34770"/>
            <a:ext cx="8803800" cy="1724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" sz="6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INTERNET</a:t>
            </a:r>
          </a:p>
        </p:txBody>
      </p:sp>
      <p:sp>
        <p:nvSpPr>
          <p:cNvPr id="184" name="Shape 184"/>
          <p:cNvSpPr txBox="1">
            <a:spLocks noGrp="1"/>
          </p:cNvSpPr>
          <p:nvPr>
            <p:ph type="subTitle" idx="4294967295"/>
          </p:nvPr>
        </p:nvSpPr>
        <p:spPr>
          <a:xfrm>
            <a:off x="4349757" y="734482"/>
            <a:ext cx="8381999" cy="747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Calibri"/>
              <a:buNone/>
            </a:pPr>
            <a:r>
              <a:rPr lang="en" sz="3200" b="0" i="1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Social Media &amp; Reputation</a:t>
            </a:r>
          </a:p>
        </p:txBody>
      </p:sp>
      <p:sp>
        <p:nvSpPr>
          <p:cNvPr id="185" name="Shape 185"/>
          <p:cNvSpPr txBox="1"/>
          <p:nvPr/>
        </p:nvSpPr>
        <p:spPr>
          <a:xfrm>
            <a:off x="433899" y="2241856"/>
            <a:ext cx="2921980" cy="3058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 Performing Social Media Posts</a:t>
            </a:r>
            <a:endParaRPr lang="en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Picture 5" descr="unname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899" y="2825750"/>
            <a:ext cx="2573573" cy="3675062"/>
          </a:xfrm>
          <a:prstGeom prst="rect">
            <a:avLst/>
          </a:prstGeom>
        </p:spPr>
      </p:pic>
      <p:pic>
        <p:nvPicPr>
          <p:cNvPr id="7" name="Picture 6" descr="unnamed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5879" y="2825750"/>
            <a:ext cx="2406746" cy="3691623"/>
          </a:xfrm>
          <a:prstGeom prst="rect">
            <a:avLst/>
          </a:prstGeom>
        </p:spPr>
      </p:pic>
      <p:pic>
        <p:nvPicPr>
          <p:cNvPr id="8" name="Picture 7" descr="unnamed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45" y="2825750"/>
            <a:ext cx="2563580" cy="3673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366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ctrTitle" idx="4294967295"/>
          </p:nvPr>
        </p:nvSpPr>
        <p:spPr>
          <a:xfrm>
            <a:off x="338667" y="0"/>
            <a:ext cx="9599100" cy="1724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" sz="5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PERFORMANCE &amp; TRAINING</a:t>
            </a:r>
          </a:p>
        </p:txBody>
      </p:sp>
      <p:sp>
        <p:nvSpPr>
          <p:cNvPr id="192" name="Shape 192"/>
          <p:cNvSpPr txBox="1"/>
          <p:nvPr/>
        </p:nvSpPr>
        <p:spPr>
          <a:xfrm>
            <a:off x="440775" y="1419450"/>
            <a:ext cx="7809599" cy="1101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R="0" lvl="0" algn="l" rtl="0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</a:pPr>
            <a:r>
              <a:rPr lang="en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Summary</a:t>
            </a:r>
            <a:endParaRPr lang="en-US" b="1" i="0" u="none" strike="noStrike" cap="none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lvl="0" indent="-285750">
              <a:lnSpc>
                <a:spcPct val="80000"/>
              </a:lnSpc>
              <a:spcAft>
                <a:spcPts val="1000"/>
              </a:spcAft>
              <a:buFont typeface="Arial"/>
              <a:buChar char="•"/>
            </a:pPr>
            <a:r>
              <a:rPr lang="en-US" dirty="0"/>
              <a:t>The staff is doing better on the calls. There is still long wait time, however phone skills and leadership training will be performed </a:t>
            </a:r>
            <a:r>
              <a:rPr lang="en-US" dirty="0" smtClean="0"/>
              <a:t>to </a:t>
            </a:r>
            <a:r>
              <a:rPr lang="en-US" dirty="0"/>
              <a:t>focus on continued improvement. </a:t>
            </a:r>
            <a:endParaRPr lang="en-US" dirty="0" smtClean="0"/>
          </a:p>
          <a:p>
            <a:pPr marL="285750" lvl="0" indent="-285750">
              <a:lnSpc>
                <a:spcPct val="80000"/>
              </a:lnSpc>
              <a:spcAft>
                <a:spcPts val="1000"/>
              </a:spcAft>
              <a:buFont typeface="Arial"/>
              <a:buChar char="•"/>
            </a:pPr>
            <a:r>
              <a:rPr lang="en-US" dirty="0" smtClean="0"/>
              <a:t>Monthly </a:t>
            </a:r>
            <a:r>
              <a:rPr lang="en-US" dirty="0"/>
              <a:t>progress reports and suggestions will be ongoing.</a:t>
            </a:r>
            <a:endParaRPr lang="en-US" b="1" i="0" u="none" strike="noStrike" cap="none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Shape 193"/>
          <p:cNvSpPr txBox="1"/>
          <p:nvPr/>
        </p:nvSpPr>
        <p:spPr>
          <a:xfrm>
            <a:off x="338675" y="2664375"/>
            <a:ext cx="3000000" cy="417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b="1">
                <a:solidFill>
                  <a:schemeClr val="dk1"/>
                </a:solidFill>
              </a:rPr>
              <a:t>Progress Report Summary</a:t>
            </a:r>
          </a:p>
        </p:txBody>
      </p:sp>
      <p:sp>
        <p:nvSpPr>
          <p:cNvPr id="196" name="Shape 196"/>
          <p:cNvSpPr txBox="1"/>
          <p:nvPr/>
        </p:nvSpPr>
        <p:spPr>
          <a:xfrm>
            <a:off x="440775" y="4177037"/>
            <a:ext cx="10500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August</a:t>
            </a:r>
            <a:endParaRPr lang="en" sz="12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7" name="Shape 19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18562" y="3081662"/>
            <a:ext cx="4495800" cy="1095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 descr="Screen Shot 2016-10-13 at 12.29.1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931" y="4681827"/>
            <a:ext cx="3706036" cy="1951408"/>
          </a:xfrm>
          <a:prstGeom prst="rect">
            <a:avLst/>
          </a:prstGeom>
        </p:spPr>
      </p:pic>
      <p:pic>
        <p:nvPicPr>
          <p:cNvPr id="3" name="Picture 2" descr="Screen Shot 2016-10-13 at 12.29.42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7186" y="4681827"/>
            <a:ext cx="3799658" cy="195140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ctrTitle" idx="4294967295"/>
          </p:nvPr>
        </p:nvSpPr>
        <p:spPr>
          <a:xfrm>
            <a:off x="338667" y="0"/>
            <a:ext cx="9599100" cy="1724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" sz="5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PERFORMANCE &amp; TRAINING</a:t>
            </a:r>
          </a:p>
        </p:txBody>
      </p:sp>
      <p:sp>
        <p:nvSpPr>
          <p:cNvPr id="196" name="Shape 196"/>
          <p:cNvSpPr txBox="1"/>
          <p:nvPr/>
        </p:nvSpPr>
        <p:spPr>
          <a:xfrm>
            <a:off x="440775" y="2136191"/>
            <a:ext cx="10500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September</a:t>
            </a:r>
            <a:endParaRPr lang="en" sz="12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" name="Picture 3" descr="Screen Shot 2016-10-13 at 12.30.07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775" y="2888171"/>
            <a:ext cx="3853533" cy="2042630"/>
          </a:xfrm>
          <a:prstGeom prst="rect">
            <a:avLst/>
          </a:prstGeom>
        </p:spPr>
      </p:pic>
      <p:pic>
        <p:nvPicPr>
          <p:cNvPr id="5" name="Picture 4" descr="Screen Shot 2016-10-13 at 12.31.1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2725" y="2888171"/>
            <a:ext cx="3894845" cy="2042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892827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251</Words>
  <Application>Microsoft Macintosh PowerPoint</Application>
  <PresentationFormat>On-screen Show (4:3)</PresentationFormat>
  <Paragraphs>47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simple-light</vt:lpstr>
      <vt:lpstr>Office Theme</vt:lpstr>
      <vt:lpstr>PowerPoint Presentation</vt:lpstr>
      <vt:lpstr>INTERNET</vt:lpstr>
      <vt:lpstr>INTERNET</vt:lpstr>
      <vt:lpstr>INTERNET</vt:lpstr>
      <vt:lpstr>PERFORMANCE &amp; TRAINING</vt:lpstr>
      <vt:lpstr>PERFORMANCE &amp; TRAINING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Healthcare Success</cp:lastModifiedBy>
  <cp:revision>21</cp:revision>
  <dcterms:modified xsi:type="dcterms:W3CDTF">2016-10-13T22:25:43Z</dcterms:modified>
</cp:coreProperties>
</file>