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7"/>
  </p:notesMasterIdLst>
  <p:sldIdLst>
    <p:sldId id="256" r:id="rId3"/>
    <p:sldId id="262" r:id="rId4"/>
    <p:sldId id="263" r:id="rId5"/>
    <p:sldId id="266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1964E0A-53F9-489D-BB49-86C3BF4CB472}">
  <a:tblStyle styleId="{81964E0A-53F9-489D-BB49-86C3BF4CB472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-112" y="-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69771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00" b="0" i="0" u="none" strike="noStrike" cap="none"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48200" y="1600201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2174874"/>
            <a:ext cx="4040099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3"/>
          </p:nvPr>
        </p:nvSpPr>
        <p:spPr>
          <a:xfrm>
            <a:off x="4645026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4"/>
          </p:nvPr>
        </p:nvSpPr>
        <p:spPr>
          <a:xfrm>
            <a:off x="4645026" y="2174874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3049"/>
            <a:ext cx="3008399" cy="116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699" cy="585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2"/>
          </p:nvPr>
        </p:nvSpPr>
        <p:spPr>
          <a:xfrm>
            <a:off x="457200" y="1435101"/>
            <a:ext cx="3008399" cy="469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pic" idx="2"/>
          </p:nvPr>
        </p:nvSpPr>
        <p:spPr>
          <a:xfrm>
            <a:off x="1792288" y="612774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2308949" y="-251548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 rot="5400000">
            <a:off x="4732349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Shape 10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921741" y="2263762"/>
            <a:ext cx="7669800" cy="367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00300" y="684111"/>
            <a:ext cx="4330800" cy="982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Shape 1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259599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/>
          <p:nvPr/>
        </p:nvSpPr>
        <p:spPr>
          <a:xfrm>
            <a:off x="1328166" y="1295404"/>
            <a:ext cx="6487800" cy="315299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93B3D7"/>
              </a:buClr>
              <a:buFont typeface="Calibri"/>
              <a:buNone/>
            </a:pPr>
            <a:endParaRPr sz="3200" b="0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ctrTitle"/>
          </p:nvPr>
        </p:nvSpPr>
        <p:spPr>
          <a:xfrm>
            <a:off x="918028" y="1524001"/>
            <a:ext cx="7323600" cy="172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rgbClr val="93B3D7"/>
              </a:buClr>
              <a:buFont typeface="Quattrocent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ubTitle" idx="1"/>
          </p:nvPr>
        </p:nvSpPr>
        <p:spPr>
          <a:xfrm>
            <a:off x="918028" y="3469262"/>
            <a:ext cx="7323600" cy="74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00"/>
              </a:spcBef>
              <a:buClr>
                <a:srgbClr val="93B3D7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pic>
        <p:nvPicPr>
          <p:cNvPr id="114" name="Shape 1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00300" y="684111"/>
            <a:ext cx="4330800" cy="982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Shape 1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25959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549275" y="107578"/>
            <a:ext cx="8042399" cy="13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921741" y="2263762"/>
            <a:ext cx="7669800" cy="367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Shape 1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259599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549275" y="107578"/>
            <a:ext cx="8042399" cy="13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914912" y="2304145"/>
            <a:ext cx="3474900" cy="32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160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4751071" y="2304145"/>
            <a:ext cx="3483000" cy="32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160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Custom Layou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259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pic>
        <p:nvPicPr>
          <p:cNvPr id="35" name="Shape 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pic>
        <p:nvPicPr>
          <p:cNvPr id="42" name="Shape 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Shape 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Shape 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00300" y="684111"/>
            <a:ext cx="4330800" cy="982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0" cy="136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22.xml"/><Relationship Id="rId17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338667" y="4797776"/>
            <a:ext cx="5951699" cy="135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Prepared for: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RCCA</a:t>
            </a:r>
            <a:endParaRPr lang="en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en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-01</a:t>
            </a:r>
            <a:r>
              <a:rPr lang="en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-1</a:t>
            </a:r>
            <a:r>
              <a:rPr lang="en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en-US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lang="en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-3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-1</a:t>
            </a:r>
            <a:r>
              <a:rPr lang="en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lang="en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132"/>
          <p:cNvSpPr txBox="1"/>
          <p:nvPr/>
        </p:nvSpPr>
        <p:spPr>
          <a:xfrm>
            <a:off x="338667" y="2406426"/>
            <a:ext cx="8803800" cy="172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en" sz="5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MARKETING DEVELOPMENT </a:t>
            </a:r>
            <a:br>
              <a:rPr lang="en" sz="5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5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&amp; PERFORMANCE REPORT</a:t>
            </a:r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3875" y="388650"/>
            <a:ext cx="3539824" cy="995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ctrTitle" idx="4294967295"/>
          </p:nvPr>
        </p:nvSpPr>
        <p:spPr>
          <a:xfrm>
            <a:off x="338667" y="0"/>
            <a:ext cx="8803800" cy="172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INTERNET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subTitle" idx="4294967295"/>
          </p:nvPr>
        </p:nvSpPr>
        <p:spPr>
          <a:xfrm>
            <a:off x="4349757" y="734482"/>
            <a:ext cx="8381999" cy="747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en" sz="3200" b="0" i="1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Search Engine Optimization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411825" y="4804501"/>
            <a:ext cx="8054999" cy="2053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  <a:endParaRPr lang="en-US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lnSpc>
                <a:spcPct val="80000"/>
              </a:lnSpc>
              <a:spcAft>
                <a:spcPts val="1000"/>
              </a:spcAft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Regional Cancer Care Associates’ overall monthly visibility for the keywords is up 50% since our first time tracking this website. </a:t>
            </a:r>
            <a:endParaRPr lang="en-US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lnSpc>
                <a:spcPct val="80000"/>
              </a:lnSpc>
              <a:spcAft>
                <a:spcPts val="1000"/>
              </a:spcAft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website currently has an additional 48 keywords ranked in the #1 spot, 112 additional keywords ranked in the Top 3 and an additional 164 keywords ranked in the Top 10 on Google, Google Mobile, Yahoo and Bing.</a:t>
            </a:r>
            <a:endParaRPr lang="en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78" name="Shape 178"/>
          <p:cNvGraphicFramePr/>
          <p:nvPr>
            <p:extLst>
              <p:ext uri="{D42A27DB-BD31-4B8C-83A1-F6EECF244321}">
                <p14:modId xmlns:p14="http://schemas.microsoft.com/office/powerpoint/2010/main" val="873848093"/>
              </p:ext>
            </p:extLst>
          </p:nvPr>
        </p:nvGraphicFramePr>
        <p:xfrm>
          <a:off x="2785725" y="2800149"/>
          <a:ext cx="3572525" cy="1981049"/>
        </p:xfrm>
        <a:graphic>
          <a:graphicData uri="http://schemas.openxmlformats.org/drawingml/2006/table">
            <a:tbl>
              <a:tblPr>
                <a:noFill/>
                <a:tableStyleId>{81964E0A-53F9-489D-BB49-86C3BF4CB472}</a:tableStyleId>
              </a:tblPr>
              <a:tblGrid>
                <a:gridCol w="2413000"/>
                <a:gridCol w="1159525"/>
              </a:tblGrid>
              <a:tr h="381000">
                <a:tc gridSpan="2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SEO Executive Summary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Overall Monthly Visibility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50</a:t>
                      </a:r>
                      <a:r>
                        <a:rPr lang="en" dirty="0" smtClean="0"/>
                        <a:t>%</a:t>
                      </a:r>
                      <a:endParaRPr lang="en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Keywords Ranked 1st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Keywords in Top 3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145</a:t>
                      </a:r>
                      <a:endParaRPr lang="en-US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Keywords in Top 10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242</a:t>
                      </a:r>
                      <a:endParaRPr lang="en-US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Shape 140"/>
          <p:cNvGraphicFramePr/>
          <p:nvPr>
            <p:extLst>
              <p:ext uri="{D42A27DB-BD31-4B8C-83A1-F6EECF244321}">
                <p14:modId xmlns:p14="http://schemas.microsoft.com/office/powerpoint/2010/main" val="1092890631"/>
              </p:ext>
            </p:extLst>
          </p:nvPr>
        </p:nvGraphicFramePr>
        <p:xfrm>
          <a:off x="2785724" y="1626115"/>
          <a:ext cx="3572525" cy="94481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572525"/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>
                          <a:solidFill>
                            <a:schemeClr val="lt1"/>
                          </a:solidFill>
                        </a:rPr>
                        <a:t>Website</a:t>
                      </a:r>
                      <a:r>
                        <a:rPr lang="en-US" baseline="0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en" dirty="0" smtClean="0">
                          <a:solidFill>
                            <a:schemeClr val="lt1"/>
                          </a:solidFill>
                        </a:rPr>
                        <a:t>Executive </a:t>
                      </a:r>
                      <a:r>
                        <a:rPr lang="en" dirty="0">
                          <a:solidFill>
                            <a:schemeClr val="lt1"/>
                          </a:solidFill>
                        </a:rPr>
                        <a:t>Summary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200" dirty="0"/>
                        <a:t>Website </a:t>
                      </a:r>
                      <a:r>
                        <a:rPr lang="en-US" sz="1200" dirty="0" smtClean="0"/>
                        <a:t>Unique </a:t>
                      </a:r>
                      <a:r>
                        <a:rPr lang="en-US" sz="1200" dirty="0" smtClean="0"/>
                        <a:t>Calls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200" dirty="0" smtClean="0"/>
                        <a:t>116</a:t>
                      </a:r>
                      <a:endParaRPr lang="en" sz="1200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ctrTitle" idx="4294967295"/>
          </p:nvPr>
        </p:nvSpPr>
        <p:spPr>
          <a:xfrm>
            <a:off x="338667" y="-34770"/>
            <a:ext cx="8803800" cy="172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INTERNET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subTitle" idx="4294967295"/>
          </p:nvPr>
        </p:nvSpPr>
        <p:spPr>
          <a:xfrm>
            <a:off x="4349757" y="734482"/>
            <a:ext cx="8381999" cy="747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en" sz="3200" b="0" i="1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Social Media &amp; Reputation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503172" y="3850523"/>
            <a:ext cx="8269500" cy="27765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  <a:endParaRPr lang="en-US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lnSpc>
                <a:spcPct val="80000"/>
              </a:lnSpc>
              <a:spcAft>
                <a:spcPts val="1000"/>
              </a:spcAft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RCCA had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steady 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quarter in terms of social media.</a:t>
            </a:r>
          </a:p>
          <a:p>
            <a:pPr marL="285750" lvl="0" indent="-285750">
              <a:lnSpc>
                <a:spcPct val="80000"/>
              </a:lnSpc>
              <a:spcAft>
                <a:spcPts val="1000"/>
              </a:spcAft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Facebook Results:</a:t>
            </a: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4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paid likes</a:t>
            </a:r>
          </a:p>
          <a:p>
            <a:pPr lvl="0">
              <a:lnSpc>
                <a:spcPct val="8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9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organic likes</a:t>
            </a:r>
          </a:p>
          <a:p>
            <a:pPr lvl="0">
              <a:lnSpc>
                <a:spcPct val="8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5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unlikes</a:t>
            </a: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Audience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growth increase of 2.1%</a:t>
            </a: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600"/>
              </a:spcBef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6" name="Shape 186"/>
          <p:cNvGraphicFramePr/>
          <p:nvPr>
            <p:extLst>
              <p:ext uri="{D42A27DB-BD31-4B8C-83A1-F6EECF244321}">
                <p14:modId xmlns:p14="http://schemas.microsoft.com/office/powerpoint/2010/main" val="1441057266"/>
              </p:ext>
            </p:extLst>
          </p:nvPr>
        </p:nvGraphicFramePr>
        <p:xfrm>
          <a:off x="2785725" y="2072764"/>
          <a:ext cx="3572525" cy="1584839"/>
        </p:xfrm>
        <a:graphic>
          <a:graphicData uri="http://schemas.openxmlformats.org/drawingml/2006/table">
            <a:tbl>
              <a:tblPr>
                <a:noFill/>
                <a:tableStyleId>{81964E0A-53F9-489D-BB49-86C3BF4CB472}</a:tableStyleId>
              </a:tblPr>
              <a:tblGrid>
                <a:gridCol w="2413000"/>
                <a:gridCol w="1159525"/>
              </a:tblGrid>
              <a:tr h="381000">
                <a:tc gridSpan="2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Social Media Executive Summary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New Facebook Fans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New Twitter Followers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Impressions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17,600</a:t>
                      </a:r>
                      <a:endParaRPr lang="en-US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ctrTitle" idx="4294967295"/>
          </p:nvPr>
        </p:nvSpPr>
        <p:spPr>
          <a:xfrm>
            <a:off x="338667" y="-34770"/>
            <a:ext cx="8803800" cy="172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INTERNET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subTitle" idx="4294967295"/>
          </p:nvPr>
        </p:nvSpPr>
        <p:spPr>
          <a:xfrm>
            <a:off x="4349757" y="734482"/>
            <a:ext cx="8381999" cy="747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en" sz="3200" b="0" i="1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Social Media &amp; Reputation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433898" y="1545334"/>
            <a:ext cx="8328657" cy="17043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Facebook Ads</a:t>
            </a:r>
          </a:p>
          <a:p>
            <a:pPr lvl="0">
              <a:lnSpc>
                <a:spcPct val="80000"/>
              </a:lnSpc>
              <a:spcAft>
                <a:spcPts val="1000"/>
              </a:spcAft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started running 2 ads 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mid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-December. So far the ads have resulted in:</a:t>
            </a:r>
          </a:p>
          <a:p>
            <a:pPr lvl="1">
              <a:lnSpc>
                <a:spcPct val="8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435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clicks</a:t>
            </a:r>
          </a:p>
          <a:p>
            <a:pPr lvl="0">
              <a:lnSpc>
                <a:spcPct val="8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Average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CPC of $0.29</a:t>
            </a:r>
          </a:p>
          <a:p>
            <a:pPr lvl="0">
              <a:lnSpc>
                <a:spcPct val="8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Average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CTR of 3.42%</a:t>
            </a:r>
          </a:p>
          <a:p>
            <a:pPr lvl="0">
              <a:lnSpc>
                <a:spcPct val="80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Reached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7,400 people</a:t>
            </a:r>
            <a:endParaRPr lang="en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 descr="preview-full-Screen Shot 2017-01-06 at 3.45.0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375" y="3505229"/>
            <a:ext cx="2706518" cy="3088551"/>
          </a:xfrm>
          <a:prstGeom prst="rect">
            <a:avLst/>
          </a:prstGeom>
        </p:spPr>
      </p:pic>
      <p:pic>
        <p:nvPicPr>
          <p:cNvPr id="3" name="Picture 2" descr="preview-full-Screen Shot 2017-01-06 at 3.45.3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776" y="3343485"/>
            <a:ext cx="2971832" cy="334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36616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174</Words>
  <Application>Microsoft Macintosh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simple-light</vt:lpstr>
      <vt:lpstr>Office Theme</vt:lpstr>
      <vt:lpstr>PowerPoint Presentation</vt:lpstr>
      <vt:lpstr>INTERNET</vt:lpstr>
      <vt:lpstr>INTERNET</vt:lpstr>
      <vt:lpstr>INTERNET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Healthcare Success</cp:lastModifiedBy>
  <cp:revision>23</cp:revision>
  <dcterms:modified xsi:type="dcterms:W3CDTF">2017-01-17T22:18:46Z</dcterms:modified>
</cp:coreProperties>
</file>