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0"/>
  </p:notesMasterIdLst>
  <p:sldIdLst>
    <p:sldId id="256" r:id="rId3"/>
    <p:sldId id="257" r:id="rId4"/>
    <p:sldId id="259" r:id="rId5"/>
    <p:sldId id="261" r:id="rId6"/>
    <p:sldId id="262" r:id="rId7"/>
    <p:sldId id="264" r:id="rId8"/>
    <p:sldId id="265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FA89B30-B808-4A6E-ACC2-BC921A5F95F3}">
  <a:tblStyle styleId="{2FA89B30-B808-4A6E-ACC2-BC921A5F95F3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12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771926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 b="0" i="0" u="none" strike="noStrike" cap="none"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211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57200" y="2174874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4"/>
          </p:nvPr>
        </p:nvSpPr>
        <p:spPr>
          <a:xfrm>
            <a:off x="4645026" y="2174874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73049"/>
            <a:ext cx="3008399" cy="11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699" cy="58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457200" y="1435101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idx="2"/>
          </p:nvPr>
        </p:nvSpPr>
        <p:spPr>
          <a:xfrm>
            <a:off x="1792288" y="612774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 rot="5400000">
            <a:off x="2308949" y="-251548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 rot="5400000">
            <a:off x="4732349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21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921741" y="2263762"/>
            <a:ext cx="7669800" cy="367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211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0300" y="684111"/>
            <a:ext cx="4330800" cy="98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225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/>
          <p:nvPr/>
        </p:nvSpPr>
        <p:spPr>
          <a:xfrm>
            <a:off x="1328166" y="1295404"/>
            <a:ext cx="6487800" cy="315299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93B3D7"/>
              </a:buClr>
              <a:buFont typeface="Calibri"/>
              <a:buNone/>
            </a:pPr>
            <a:endParaRPr sz="32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ctrTitle"/>
          </p:nvPr>
        </p:nvSpPr>
        <p:spPr>
          <a:xfrm>
            <a:off x="918028" y="1524001"/>
            <a:ext cx="7323600" cy="17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93B3D7"/>
              </a:buClr>
              <a:buFont typeface="Quattrocento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ubTitle" idx="1"/>
          </p:nvPr>
        </p:nvSpPr>
        <p:spPr>
          <a:xfrm>
            <a:off x="918028" y="3469262"/>
            <a:ext cx="7323600" cy="74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00"/>
              </a:spcBef>
              <a:buClr>
                <a:srgbClr val="93B3D7"/>
              </a:buClr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0300" y="684111"/>
            <a:ext cx="4330800" cy="98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225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549275" y="107578"/>
            <a:ext cx="8042399" cy="133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921741" y="2263762"/>
            <a:ext cx="7669800" cy="367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225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549275" y="107578"/>
            <a:ext cx="8042399" cy="133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914912" y="2304145"/>
            <a:ext cx="3474900" cy="32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160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2"/>
          </p:nvPr>
        </p:nvSpPr>
        <p:spPr>
          <a:xfrm>
            <a:off x="4751071" y="2304145"/>
            <a:ext cx="3483000" cy="32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160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225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  <p:pic>
        <p:nvPicPr>
          <p:cNvPr id="35" name="Shape 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211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  <p:pic>
        <p:nvPicPr>
          <p:cNvPr id="42" name="Shape 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211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211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0300" y="684111"/>
            <a:ext cx="4330800" cy="98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22312" y="4406901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2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338667" y="4797776"/>
            <a:ext cx="5951699" cy="135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Prepared for: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RCCA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r>
              <a:rPr lang="en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-01</a:t>
            </a:r>
            <a:r>
              <a:rPr lang="en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r>
              <a:rPr lang="en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lang="en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338667" y="2406426"/>
            <a:ext cx="8803800" cy="172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" sz="5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MARKETING DEVELOPMENT </a:t>
            </a:r>
            <a:br>
              <a:rPr lang="en" sz="5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5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&amp; PERFORMANCE REPORT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3875" y="388650"/>
            <a:ext cx="3539824" cy="99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ctrTitle" idx="4294967295"/>
          </p:nvPr>
        </p:nvSpPr>
        <p:spPr>
          <a:xfrm>
            <a:off x="338667" y="0"/>
            <a:ext cx="8803800" cy="172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Online &amp; Offline Media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914912" y="2304145"/>
            <a:ext cx="3474900" cy="387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0" name="Shape 140"/>
          <p:cNvGraphicFramePr/>
          <p:nvPr>
            <p:extLst>
              <p:ext uri="{D42A27DB-BD31-4B8C-83A1-F6EECF244321}">
                <p14:modId xmlns:p14="http://schemas.microsoft.com/office/powerpoint/2010/main" val="3429316240"/>
              </p:ext>
            </p:extLst>
          </p:nvPr>
        </p:nvGraphicFramePr>
        <p:xfrm>
          <a:off x="1982037" y="2415587"/>
          <a:ext cx="5179900" cy="1493429"/>
        </p:xfrm>
        <a:graphic>
          <a:graphicData uri="http://schemas.openxmlformats.org/drawingml/2006/table">
            <a:tbl>
              <a:tblPr>
                <a:noFill/>
                <a:tableStyleId>{2FA89B30-B808-4A6E-ACC2-BC921A5F95F3}</a:tableStyleId>
              </a:tblPr>
              <a:tblGrid>
                <a:gridCol w="1869575"/>
                <a:gridCol w="1707600"/>
                <a:gridCol w="1602725"/>
              </a:tblGrid>
              <a:tr h="381000">
                <a:tc gridSpan="3"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dirty="0">
                          <a:solidFill>
                            <a:schemeClr val="lt1"/>
                          </a:solidFill>
                        </a:rPr>
                        <a:t>Online &amp; Offline Media Executive Summary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Online Media Spend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dirty="0" smtClean="0"/>
                        <a:t>$</a:t>
                      </a:r>
                      <a:r>
                        <a:rPr lang="en-US" sz="1200" dirty="0" smtClean="0"/>
                        <a:t>0.00</a:t>
                      </a:r>
                      <a:endParaRPr lang="en"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Online Media Leads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 dirty="0" smtClean="0"/>
                        <a:t>0</a:t>
                      </a:r>
                      <a:endParaRPr lang="en"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Online Media CPL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dirty="0" smtClean="0"/>
                        <a:t>$</a:t>
                      </a:r>
                      <a:r>
                        <a:rPr lang="en-US" sz="1200" dirty="0" smtClean="0"/>
                        <a:t>0.00</a:t>
                      </a:r>
                      <a:endParaRPr lang="en"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Est. Offline Media Spend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dirty="0" smtClean="0"/>
                        <a:t>$</a:t>
                      </a:r>
                      <a:r>
                        <a:rPr lang="en-US" sz="1200" dirty="0" smtClean="0"/>
                        <a:t>1,784.70</a:t>
                      </a:r>
                      <a:endParaRPr lang="en"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Offline Media Leads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 dirty="0" smtClean="0"/>
                        <a:t>8</a:t>
                      </a:r>
                      <a:endParaRPr lang="en" sz="12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Offline Media CPL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dirty="0" smtClean="0"/>
                        <a:t>$</a:t>
                      </a:r>
                      <a:r>
                        <a:rPr lang="en-US" sz="1200" dirty="0" smtClean="0"/>
                        <a:t>223.09</a:t>
                      </a:r>
                      <a:endParaRPr lang="en" sz="12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Shape 140"/>
          <p:cNvGraphicFramePr/>
          <p:nvPr>
            <p:extLst>
              <p:ext uri="{D42A27DB-BD31-4B8C-83A1-F6EECF244321}">
                <p14:modId xmlns:p14="http://schemas.microsoft.com/office/powerpoint/2010/main" val="2941579803"/>
              </p:ext>
            </p:extLst>
          </p:nvPr>
        </p:nvGraphicFramePr>
        <p:xfrm>
          <a:off x="3028415" y="4418948"/>
          <a:ext cx="3295244" cy="94481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295244"/>
              </a:tblGrid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dirty="0" smtClean="0">
                          <a:solidFill>
                            <a:schemeClr val="lt1"/>
                          </a:solidFill>
                        </a:rPr>
                        <a:t>Website</a:t>
                      </a:r>
                      <a:r>
                        <a:rPr lang="en-US" baseline="0" dirty="0" smtClean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" dirty="0" smtClean="0">
                          <a:solidFill>
                            <a:schemeClr val="lt1"/>
                          </a:solidFill>
                        </a:rPr>
                        <a:t>Executive </a:t>
                      </a:r>
                      <a:r>
                        <a:rPr lang="en" dirty="0">
                          <a:solidFill>
                            <a:schemeClr val="lt1"/>
                          </a:solidFill>
                        </a:rPr>
                        <a:t>Summary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Website </a:t>
                      </a:r>
                      <a:r>
                        <a:rPr lang="en-US" sz="1200" dirty="0" smtClean="0"/>
                        <a:t>Unique Calls</a:t>
                      </a:r>
                      <a:endParaRPr lang="en" sz="1200" dirty="0"/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 dirty="0" smtClean="0"/>
                        <a:t>158</a:t>
                      </a:r>
                      <a:endParaRPr lang="en" sz="12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ctrTitle" idx="4294967295"/>
          </p:nvPr>
        </p:nvSpPr>
        <p:spPr>
          <a:xfrm>
            <a:off x="338667" y="0"/>
            <a:ext cx="8803800" cy="172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Online &amp; Offline Media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914912" y="2304145"/>
            <a:ext cx="3474900" cy="387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449850" y="1514125"/>
            <a:ext cx="8125500" cy="58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</a:rPr>
              <a:t>Offline Media Summary</a:t>
            </a:r>
          </a:p>
        </p:txBody>
      </p:sp>
      <p:graphicFrame>
        <p:nvGraphicFramePr>
          <p:cNvPr id="156" name="Shape 156"/>
          <p:cNvGraphicFramePr/>
          <p:nvPr>
            <p:extLst>
              <p:ext uri="{D42A27DB-BD31-4B8C-83A1-F6EECF244321}">
                <p14:modId xmlns:p14="http://schemas.microsoft.com/office/powerpoint/2010/main" val="1922330509"/>
              </p:ext>
            </p:extLst>
          </p:nvPr>
        </p:nvGraphicFramePr>
        <p:xfrm>
          <a:off x="1826900" y="2824677"/>
          <a:ext cx="5371375" cy="1584839"/>
        </p:xfrm>
        <a:graphic>
          <a:graphicData uri="http://schemas.openxmlformats.org/drawingml/2006/table">
            <a:tbl>
              <a:tblPr>
                <a:noFill/>
                <a:tableStyleId>{2FA89B30-B808-4A6E-ACC2-BC921A5F95F3}</a:tableStyleId>
              </a:tblPr>
              <a:tblGrid>
                <a:gridCol w="3873250"/>
                <a:gridCol w="1498125"/>
              </a:tblGrid>
              <a:tr h="381000">
                <a:tc gridSpan="2"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Offline Media Summary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Source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Unique Calls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dirty="0" smtClean="0"/>
                        <a:t>Homer News Tribune</a:t>
                      </a:r>
                      <a:endParaRPr lang="en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 dirty="0"/>
                        <a:t>Total: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ctrTitle" idx="4294967295"/>
          </p:nvPr>
        </p:nvSpPr>
        <p:spPr>
          <a:xfrm>
            <a:off x="338667" y="0"/>
            <a:ext cx="8803800" cy="172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INTERNET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subTitle" idx="4294967295"/>
          </p:nvPr>
        </p:nvSpPr>
        <p:spPr>
          <a:xfrm>
            <a:off x="4349757" y="734482"/>
            <a:ext cx="8381999" cy="747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en" sz="3200" b="0" i="1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Search Engine Optimization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391025" y="4206575"/>
            <a:ext cx="8055000" cy="2053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 lang="en-US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80000"/>
              </a:lnSpc>
              <a:spcAft>
                <a:spcPts val="1000"/>
              </a:spcAft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 Jersey RCCA’s overall monthly visibility for the keywords is up 42% on Search Engines since we’ve began to monitor the website. </a:t>
            </a:r>
            <a:endParaRPr lang="en-US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80000"/>
              </a:lnSpc>
              <a:spcAft>
                <a:spcPts val="1000"/>
              </a:spcAft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 currently has an additional 53 keywords ranked in the #1 spot, 138 additional keywords ranked in the Top 3 and an additional 214 keywords ranked in the Top 10 on Google, Google Mobile, Yahoo and Bing.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1" name="Shape 171"/>
          <p:cNvGraphicFramePr/>
          <p:nvPr>
            <p:extLst>
              <p:ext uri="{D42A27DB-BD31-4B8C-83A1-F6EECF244321}">
                <p14:modId xmlns:p14="http://schemas.microsoft.com/office/powerpoint/2010/main" val="999199750"/>
              </p:ext>
            </p:extLst>
          </p:nvPr>
        </p:nvGraphicFramePr>
        <p:xfrm>
          <a:off x="2652592" y="1971489"/>
          <a:ext cx="4383729" cy="2009152"/>
        </p:xfrm>
        <a:graphic>
          <a:graphicData uri="http://schemas.openxmlformats.org/drawingml/2006/table">
            <a:tbl>
              <a:tblPr>
                <a:noFill/>
                <a:tableStyleId>{2FA89B30-B808-4A6E-ACC2-BC921A5F95F3}</a:tableStyleId>
              </a:tblPr>
              <a:tblGrid>
                <a:gridCol w="3371186"/>
                <a:gridCol w="1012543"/>
              </a:tblGrid>
              <a:tr h="424313">
                <a:tc gridSpan="2"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dirty="0">
                          <a:solidFill>
                            <a:schemeClr val="lt1"/>
                          </a:solidFill>
                        </a:rPr>
                        <a:t>SEO Executive Summary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Overall Monthly </a:t>
                      </a:r>
                      <a:r>
                        <a:rPr lang="en" dirty="0" smtClean="0"/>
                        <a:t>Visibility</a:t>
                      </a:r>
                      <a:r>
                        <a:rPr lang="en-US" dirty="0" smtClean="0"/>
                        <a:t> Increase</a:t>
                      </a:r>
                      <a:endParaRPr lang="en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dirty="0" smtClean="0"/>
                        <a:t>42</a:t>
                      </a:r>
                      <a:r>
                        <a:rPr lang="en" dirty="0" smtClean="0"/>
                        <a:t>%</a:t>
                      </a:r>
                      <a:endParaRPr lang="en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dirty="0" smtClean="0"/>
                        <a:t>Additional </a:t>
                      </a:r>
                      <a:r>
                        <a:rPr lang="en" dirty="0" smtClean="0"/>
                        <a:t>Keywords </a:t>
                      </a:r>
                      <a:r>
                        <a:rPr lang="en" dirty="0"/>
                        <a:t>Ranked 1st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dirty="0" smtClean="0"/>
                        <a:t>Additional </a:t>
                      </a:r>
                      <a:r>
                        <a:rPr lang="en" dirty="0" smtClean="0"/>
                        <a:t>Keywords </a:t>
                      </a:r>
                      <a:r>
                        <a:rPr lang="en" dirty="0"/>
                        <a:t>in Top 3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138</a:t>
                      </a:r>
                      <a:endParaRPr lang="en-US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dirty="0" smtClean="0"/>
                        <a:t>Additional </a:t>
                      </a:r>
                      <a:r>
                        <a:rPr lang="en" dirty="0" smtClean="0"/>
                        <a:t>Keywords </a:t>
                      </a:r>
                      <a:r>
                        <a:rPr lang="en" dirty="0"/>
                        <a:t>in Top 10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214</a:t>
                      </a:r>
                      <a:endParaRPr lang="en-US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ctrTitle" idx="4294967295"/>
          </p:nvPr>
        </p:nvSpPr>
        <p:spPr>
          <a:xfrm>
            <a:off x="338667" y="-34770"/>
            <a:ext cx="8803800" cy="172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INTERNET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subTitle" idx="4294967295"/>
          </p:nvPr>
        </p:nvSpPr>
        <p:spPr>
          <a:xfrm>
            <a:off x="4349757" y="634282"/>
            <a:ext cx="8382000" cy="747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en" sz="3200" b="0" i="1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Social Media &amp; Reputation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545850" y="3375006"/>
            <a:ext cx="8052300" cy="33435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 lang="en-US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lnSpc>
                <a:spcPct val="70000"/>
              </a:lnSpc>
              <a:spcBef>
                <a:spcPts val="1600"/>
              </a:spcBef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had a strong quarter: 39 Net new likes, which is a 16.2% increase from the previous quarter. </a:t>
            </a:r>
          </a:p>
          <a:p>
            <a:pPr marL="285750" lvl="0" indent="-285750">
              <a:lnSpc>
                <a:spcPct val="70000"/>
              </a:lnSpc>
              <a:spcBef>
                <a:spcPts val="1600"/>
              </a:spcBef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 Paid likes</a:t>
            </a:r>
          </a:p>
          <a:p>
            <a:pPr marL="285750" lvl="0" indent="-285750">
              <a:lnSpc>
                <a:spcPct val="70000"/>
              </a:lnSpc>
              <a:spcBef>
                <a:spcPts val="1600"/>
              </a:spcBef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 Organic likes</a:t>
            </a:r>
          </a:p>
          <a:p>
            <a:pPr marL="285750" lvl="0" indent="-285750">
              <a:lnSpc>
                <a:spcPct val="70000"/>
              </a:lnSpc>
              <a:spcBef>
                <a:spcPts val="1600"/>
              </a:spcBef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Unlikes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lnSpc>
                <a:spcPct val="70000"/>
              </a:lnSpc>
              <a:spcBef>
                <a:spcPts val="1600"/>
              </a:spcBef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 Clicks to the website</a:t>
            </a:r>
          </a:p>
          <a:p>
            <a:pPr marL="285750" lvl="0" indent="-285750">
              <a:lnSpc>
                <a:spcPct val="70000"/>
              </a:lnSpc>
              <a:spcBef>
                <a:spcPts val="1600"/>
              </a:spcBef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2,116 Organic impressions</a:t>
            </a:r>
          </a:p>
          <a:p>
            <a:pPr marL="285750" lvl="0" indent="-285750">
              <a:lnSpc>
                <a:spcPct val="70000"/>
              </a:lnSpc>
              <a:spcBef>
                <a:spcPts val="1600"/>
              </a:spcBef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had a few posts that did very well. (see attached screenshots: Video, Breast cancer seminar, &amp; what's new in lung cancer)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9" name="Shape 179"/>
          <p:cNvGraphicFramePr/>
          <p:nvPr>
            <p:extLst>
              <p:ext uri="{D42A27DB-BD31-4B8C-83A1-F6EECF244321}">
                <p14:modId xmlns:p14="http://schemas.microsoft.com/office/powerpoint/2010/main" val="301455633"/>
              </p:ext>
            </p:extLst>
          </p:nvPr>
        </p:nvGraphicFramePr>
        <p:xfrm>
          <a:off x="2785737" y="1712372"/>
          <a:ext cx="3572525" cy="1584839"/>
        </p:xfrm>
        <a:graphic>
          <a:graphicData uri="http://schemas.openxmlformats.org/drawingml/2006/table">
            <a:tbl>
              <a:tblPr>
                <a:noFill/>
                <a:tableStyleId>{2FA89B30-B808-4A6E-ACC2-BC921A5F95F3}</a:tableStyleId>
              </a:tblPr>
              <a:tblGrid>
                <a:gridCol w="2413000"/>
                <a:gridCol w="1159525"/>
              </a:tblGrid>
              <a:tr h="381000">
                <a:tc gridSpan="2"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dirty="0">
                          <a:solidFill>
                            <a:schemeClr val="lt1"/>
                          </a:solidFill>
                        </a:rPr>
                        <a:t>Facebook Executive Summary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New Fans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Total </a:t>
                      </a:r>
                      <a:r>
                        <a:rPr lang="en-US" dirty="0" smtClean="0"/>
                        <a:t>Fans</a:t>
                      </a:r>
                      <a:endParaRPr lang="en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280</a:t>
                      </a:r>
                      <a:endParaRPr lang="en-US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Impressions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116,200</a:t>
                      </a:r>
                      <a:endParaRPr lang="en-US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ctrTitle" idx="4294967295"/>
          </p:nvPr>
        </p:nvSpPr>
        <p:spPr>
          <a:xfrm>
            <a:off x="338667" y="-34770"/>
            <a:ext cx="8803800" cy="172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INTERNET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subTitle" idx="4294967295"/>
          </p:nvPr>
        </p:nvSpPr>
        <p:spPr>
          <a:xfrm>
            <a:off x="4349757" y="634282"/>
            <a:ext cx="8382000" cy="747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en" sz="3200" b="0" i="1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Social Media &amp; Reputation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545850" y="1382253"/>
            <a:ext cx="8054752" cy="48987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 Ads</a:t>
            </a:r>
            <a:r>
              <a:rPr lang="en-US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80000"/>
              </a:lnSpc>
              <a:spcAft>
                <a:spcPts val="1000"/>
              </a:spcAft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Ads:</a:t>
            </a:r>
          </a:p>
          <a:p>
            <a:pPr marL="285750" lvl="0" indent="-285750">
              <a:lnSpc>
                <a:spcPct val="80000"/>
              </a:lnSpc>
              <a:spcAft>
                <a:spcPts val="1000"/>
              </a:spcAft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2,791 clicks to the website</a:t>
            </a:r>
          </a:p>
          <a:p>
            <a:pPr marL="285750" lvl="0" indent="-285750">
              <a:lnSpc>
                <a:spcPct val="80000"/>
              </a:lnSpc>
              <a:spcAft>
                <a:spcPts val="1000"/>
              </a:spcAft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CPC: $0.20</a:t>
            </a:r>
          </a:p>
          <a:p>
            <a:pPr marL="285750" lvl="0" indent="-285750">
              <a:lnSpc>
                <a:spcPct val="80000"/>
              </a:lnSpc>
              <a:spcAft>
                <a:spcPts val="1000"/>
              </a:spcAft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CTR: 2.86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</a:p>
          <a:p>
            <a:pPr lvl="0">
              <a:lnSpc>
                <a:spcPct val="80000"/>
              </a:lnSpc>
              <a:spcAft>
                <a:spcPts val="1000"/>
              </a:spcAft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80000"/>
              </a:lnSpc>
              <a:spcAft>
                <a:spcPts val="1000"/>
              </a:spcAft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Woman with Nurse Ad:</a:t>
            </a:r>
          </a:p>
          <a:p>
            <a:pPr marL="285750" lvl="0" indent="-285750">
              <a:lnSpc>
                <a:spcPct val="80000"/>
              </a:lnSpc>
              <a:spcAft>
                <a:spcPts val="1000"/>
              </a:spcAft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671 Clicks to the website</a:t>
            </a:r>
          </a:p>
          <a:p>
            <a:pPr marL="285750" lvl="0" indent="-285750">
              <a:lnSpc>
                <a:spcPct val="80000"/>
              </a:lnSpc>
              <a:spcAft>
                <a:spcPts val="1000"/>
              </a:spcAft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CPC: $0.07</a:t>
            </a:r>
          </a:p>
          <a:p>
            <a:pPr marL="285750" lvl="0" indent="-285750">
              <a:lnSpc>
                <a:spcPct val="80000"/>
              </a:lnSpc>
              <a:spcAft>
                <a:spcPts val="1000"/>
              </a:spcAft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CTR: 2.93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</a:p>
          <a:p>
            <a:pPr lvl="0">
              <a:lnSpc>
                <a:spcPct val="80000"/>
              </a:lnSpc>
              <a:spcAft>
                <a:spcPts val="1000"/>
              </a:spcAft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80000"/>
              </a:lnSpc>
              <a:spcAft>
                <a:spcPts val="1000"/>
              </a:spcAft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Mother/Daughter Ad:</a:t>
            </a:r>
          </a:p>
          <a:p>
            <a:pPr marL="285750" lvl="0" indent="-285750">
              <a:lnSpc>
                <a:spcPct val="80000"/>
              </a:lnSpc>
              <a:spcAft>
                <a:spcPts val="1000"/>
              </a:spcAft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485 Clicks to the website</a:t>
            </a:r>
          </a:p>
          <a:p>
            <a:pPr marL="285750" lvl="0" indent="-285750">
              <a:lnSpc>
                <a:spcPct val="80000"/>
              </a:lnSpc>
              <a:spcAft>
                <a:spcPts val="1000"/>
              </a:spcAft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CPC: $0.13</a:t>
            </a:r>
          </a:p>
          <a:p>
            <a:pPr marL="285750" lvl="0" indent="-285750">
              <a:lnSpc>
                <a:spcPct val="80000"/>
              </a:lnSpc>
              <a:spcAft>
                <a:spcPts val="1000"/>
              </a:spcAft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CTR: 2.83%</a:t>
            </a:r>
            <a:endParaRPr lang="en-US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Screen Shot 2017-04-13 at 10.23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205" y="2762476"/>
            <a:ext cx="2584882" cy="280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12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ctrTitle" idx="4294967295"/>
          </p:nvPr>
        </p:nvSpPr>
        <p:spPr>
          <a:xfrm>
            <a:off x="338667" y="-34770"/>
            <a:ext cx="8803800" cy="172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INTERNET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subTitle" idx="4294967295"/>
          </p:nvPr>
        </p:nvSpPr>
        <p:spPr>
          <a:xfrm>
            <a:off x="4349757" y="634282"/>
            <a:ext cx="8382000" cy="747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en" sz="3200" b="0" i="1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Social Media &amp; Reputation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545850" y="1305028"/>
            <a:ext cx="4139310" cy="48987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 Ads</a:t>
            </a:r>
            <a:r>
              <a:rPr lang="en-US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80000"/>
              </a:lnSpc>
              <a:spcAft>
                <a:spcPts val="1000"/>
              </a:spcAft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Coping with Cancer in the Kitchen Ad:</a:t>
            </a:r>
          </a:p>
          <a:p>
            <a:pPr marL="285750" lvl="0" indent="-285750">
              <a:lnSpc>
                <a:spcPct val="80000"/>
              </a:lnSpc>
              <a:spcAft>
                <a:spcPts val="1000"/>
              </a:spcAft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158 Clicks to the website</a:t>
            </a:r>
          </a:p>
          <a:p>
            <a:pPr marL="285750" lvl="0" indent="-285750">
              <a:lnSpc>
                <a:spcPct val="80000"/>
              </a:lnSpc>
              <a:spcAft>
                <a:spcPts val="1000"/>
              </a:spcAft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CPC: $0.63</a:t>
            </a:r>
          </a:p>
          <a:p>
            <a:pPr marL="285750" lvl="0" indent="-285750">
              <a:lnSpc>
                <a:spcPct val="80000"/>
              </a:lnSpc>
              <a:spcAft>
                <a:spcPts val="1000"/>
              </a:spcAft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CTR: 3.12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</a:p>
          <a:p>
            <a:pPr lvl="0">
              <a:lnSpc>
                <a:spcPct val="80000"/>
              </a:lnSpc>
              <a:spcAft>
                <a:spcPts val="1000"/>
              </a:spcAft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80000"/>
              </a:lnSpc>
              <a:spcAft>
                <a:spcPts val="1000"/>
              </a:spcAft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Fang Seminar Ad:</a:t>
            </a:r>
          </a:p>
          <a:p>
            <a:pPr marL="285750" lvl="0" indent="-285750">
              <a:lnSpc>
                <a:spcPct val="80000"/>
              </a:lnSpc>
              <a:spcAft>
                <a:spcPts val="1000"/>
              </a:spcAft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316 Clicks to the website</a:t>
            </a:r>
          </a:p>
          <a:p>
            <a:pPr marL="285750" lvl="0" indent="-285750">
              <a:lnSpc>
                <a:spcPct val="80000"/>
              </a:lnSpc>
              <a:spcAft>
                <a:spcPts val="1000"/>
              </a:spcAft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CPC: $0.32</a:t>
            </a:r>
          </a:p>
          <a:p>
            <a:pPr marL="285750" lvl="0" indent="-285750">
              <a:lnSpc>
                <a:spcPct val="80000"/>
              </a:lnSpc>
              <a:spcAft>
                <a:spcPts val="1000"/>
              </a:spcAft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CTR: 2.03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</a:p>
          <a:p>
            <a:pPr lvl="0">
              <a:lnSpc>
                <a:spcPct val="80000"/>
              </a:lnSpc>
              <a:spcAft>
                <a:spcPts val="1000"/>
              </a:spcAft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80000"/>
              </a:lnSpc>
              <a:spcAft>
                <a:spcPts val="1000"/>
              </a:spcAft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Holding Hands Ad: </a:t>
            </a:r>
          </a:p>
          <a:p>
            <a:pPr marL="285750" lvl="0" indent="-285750">
              <a:lnSpc>
                <a:spcPct val="80000"/>
              </a:lnSpc>
              <a:spcAft>
                <a:spcPts val="1000"/>
              </a:spcAft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1,161 Clicks to the website</a:t>
            </a:r>
          </a:p>
          <a:p>
            <a:pPr marL="285750" lvl="0" indent="-285750">
              <a:lnSpc>
                <a:spcPct val="80000"/>
              </a:lnSpc>
              <a:spcAft>
                <a:spcPts val="1000"/>
              </a:spcAft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CPC: $0.22</a:t>
            </a:r>
          </a:p>
          <a:p>
            <a:pPr marL="285750" lvl="0" indent="-285750">
              <a:lnSpc>
                <a:spcPct val="80000"/>
              </a:lnSpc>
              <a:spcAft>
                <a:spcPts val="1000"/>
              </a:spcAft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CTR: 3.1%</a:t>
            </a:r>
          </a:p>
          <a:p>
            <a:pPr lvl="0">
              <a:lnSpc>
                <a:spcPct val="80000"/>
              </a:lnSpc>
              <a:spcAft>
                <a:spcPts val="1000"/>
              </a:spcAft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 received extra audience engagement, including some very nice comments about Dr. 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Fang</a:t>
            </a: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Screen Shot 2017-04-13 at 10.23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366" y="1690229"/>
            <a:ext cx="2131600" cy="2343911"/>
          </a:xfrm>
          <a:prstGeom prst="rect">
            <a:avLst/>
          </a:prstGeom>
        </p:spPr>
      </p:pic>
      <p:pic>
        <p:nvPicPr>
          <p:cNvPr id="4" name="Picture 3" descr="Screen Shot 2017-04-13 at 10.22.3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76" y="2874694"/>
            <a:ext cx="2086171" cy="2318891"/>
          </a:xfrm>
          <a:prstGeom prst="rect">
            <a:avLst/>
          </a:prstGeom>
        </p:spPr>
      </p:pic>
      <p:pic>
        <p:nvPicPr>
          <p:cNvPr id="5" name="Picture 4" descr="Screen Shot 2017-04-13 at 10.22.0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366" y="4339112"/>
            <a:ext cx="2131600" cy="24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5145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406</Words>
  <Application>Microsoft Macintosh PowerPoint</Application>
  <PresentationFormat>On-screen Show (4:3)</PresentationFormat>
  <Paragraphs>100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simple-light</vt:lpstr>
      <vt:lpstr>Office Theme</vt:lpstr>
      <vt:lpstr>PowerPoint Presentation</vt:lpstr>
      <vt:lpstr>Online &amp; Offline Media</vt:lpstr>
      <vt:lpstr>Online &amp; Offline Media</vt:lpstr>
      <vt:lpstr>INTERNET</vt:lpstr>
      <vt:lpstr>INTERNET</vt:lpstr>
      <vt:lpstr>INTERNET</vt:lpstr>
      <vt:lpstr>INTERNET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Healthcare Success</cp:lastModifiedBy>
  <cp:revision>24</cp:revision>
  <dcterms:modified xsi:type="dcterms:W3CDTF">2017-04-21T23:35:14Z</dcterms:modified>
</cp:coreProperties>
</file>