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7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01" r:id="rId11"/>
    <p:sldId id="263" r:id="rId12"/>
    <p:sldId id="264" r:id="rId13"/>
    <p:sldId id="265" r:id="rId14"/>
    <p:sldId id="266" r:id="rId15"/>
    <p:sldId id="268" r:id="rId16"/>
    <p:sldId id="295" r:id="rId17"/>
    <p:sldId id="298" r:id="rId18"/>
    <p:sldId id="296" r:id="rId19"/>
    <p:sldId id="297" r:id="rId20"/>
    <p:sldId id="299" r:id="rId21"/>
    <p:sldId id="300" r:id="rId22"/>
    <p:sldId id="269" r:id="rId23"/>
    <p:sldId id="270" r:id="rId24"/>
    <p:sldId id="302" r:id="rId25"/>
    <p:sldId id="271" r:id="rId26"/>
    <p:sldId id="272" r:id="rId27"/>
    <p:sldId id="273" r:id="rId28"/>
    <p:sldId id="274" r:id="rId29"/>
    <p:sldId id="275" r:id="rId30"/>
    <p:sldId id="303" r:id="rId31"/>
    <p:sldId id="276" r:id="rId32"/>
    <p:sldId id="277" r:id="rId33"/>
    <p:sldId id="278" r:id="rId34"/>
    <p:sldId id="294" r:id="rId35"/>
    <p:sldId id="279" r:id="rId36"/>
    <p:sldId id="304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8" r:id="rId45"/>
    <p:sldId id="289" r:id="rId46"/>
    <p:sldId id="290" r:id="rId47"/>
    <p:sldId id="292" r:id="rId48"/>
    <p:sldId id="291" r:id="rId49"/>
    <p:sldId id="305" r:id="rId50"/>
    <p:sldId id="29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B69EC-359B-45FD-978B-1C7C7B3B9BAF}" type="doc">
      <dgm:prSet loTypeId="urn:microsoft.com/office/officeart/2016/7/layout/BasicProcessNew" loCatId="process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48266CAB-5DC1-4765-B5DD-56AD802F02D0}">
      <dgm:prSet custT="1"/>
      <dgm:spPr/>
      <dgm:t>
        <a:bodyPr/>
        <a:lstStyle/>
        <a:p>
          <a:r>
            <a:rPr lang="en-US" sz="1400" dirty="0"/>
            <a:t>Neck pain</a:t>
          </a:r>
        </a:p>
      </dgm:t>
    </dgm:pt>
    <dgm:pt modelId="{99B5F260-1225-4219-A7BE-0437CADB3DA5}" type="parTrans" cxnId="{4EA1576E-F783-44D9-BA56-A262C546C647}">
      <dgm:prSet/>
      <dgm:spPr/>
      <dgm:t>
        <a:bodyPr/>
        <a:lstStyle/>
        <a:p>
          <a:endParaRPr lang="en-US" sz="2400"/>
        </a:p>
      </dgm:t>
    </dgm:pt>
    <dgm:pt modelId="{C32C35A3-CF95-44EB-8553-E16A0846BD57}" type="sibTrans" cxnId="{4EA1576E-F783-44D9-BA56-A262C546C647}">
      <dgm:prSet/>
      <dgm:spPr/>
      <dgm:t>
        <a:bodyPr/>
        <a:lstStyle/>
        <a:p>
          <a:endParaRPr lang="en-US" sz="2400"/>
        </a:p>
      </dgm:t>
    </dgm:pt>
    <dgm:pt modelId="{78EAD731-5E90-45D5-91CC-3FE5D0A79C09}">
      <dgm:prSet custT="1"/>
      <dgm:spPr/>
      <dgm:t>
        <a:bodyPr/>
        <a:lstStyle/>
        <a:p>
          <a:r>
            <a:rPr lang="en-US" sz="1400" dirty="0"/>
            <a:t>Headaches</a:t>
          </a:r>
        </a:p>
      </dgm:t>
    </dgm:pt>
    <dgm:pt modelId="{1B08AA92-F9E7-47AB-A00B-F382F7004EED}" type="parTrans" cxnId="{206A5BDE-3DB2-410F-9829-8118142535DD}">
      <dgm:prSet/>
      <dgm:spPr/>
      <dgm:t>
        <a:bodyPr/>
        <a:lstStyle/>
        <a:p>
          <a:endParaRPr lang="en-US" sz="2400"/>
        </a:p>
      </dgm:t>
    </dgm:pt>
    <dgm:pt modelId="{D1344BCD-9208-40E8-86C2-8FB7E6650E11}" type="sibTrans" cxnId="{206A5BDE-3DB2-410F-9829-8118142535DD}">
      <dgm:prSet/>
      <dgm:spPr/>
      <dgm:t>
        <a:bodyPr/>
        <a:lstStyle/>
        <a:p>
          <a:endParaRPr lang="en-US" sz="2400"/>
        </a:p>
      </dgm:t>
    </dgm:pt>
    <dgm:pt modelId="{241A960E-0B2A-4FF5-BF66-D7EF87EC2128}">
      <dgm:prSet custT="1"/>
      <dgm:spPr/>
      <dgm:t>
        <a:bodyPr/>
        <a:lstStyle/>
        <a:p>
          <a:r>
            <a:rPr lang="en-US" sz="1400"/>
            <a:t>Upper back pain</a:t>
          </a:r>
        </a:p>
      </dgm:t>
    </dgm:pt>
    <dgm:pt modelId="{2212EDD0-49A2-475B-A074-D90A74DBC4B5}" type="parTrans" cxnId="{1DF13F4F-0353-4A1A-89D3-041CC5F23EB4}">
      <dgm:prSet/>
      <dgm:spPr/>
      <dgm:t>
        <a:bodyPr/>
        <a:lstStyle/>
        <a:p>
          <a:endParaRPr lang="en-US" sz="2400"/>
        </a:p>
      </dgm:t>
    </dgm:pt>
    <dgm:pt modelId="{8701BBF5-C4FF-441F-A295-58C62AC2F7C6}" type="sibTrans" cxnId="{1DF13F4F-0353-4A1A-89D3-041CC5F23EB4}">
      <dgm:prSet/>
      <dgm:spPr/>
      <dgm:t>
        <a:bodyPr/>
        <a:lstStyle/>
        <a:p>
          <a:endParaRPr lang="en-US" sz="2400"/>
        </a:p>
      </dgm:t>
    </dgm:pt>
    <dgm:pt modelId="{71FBF7C0-47E7-46DD-B666-42550404C671}">
      <dgm:prSet custT="1"/>
      <dgm:spPr/>
      <dgm:t>
        <a:bodyPr/>
        <a:lstStyle/>
        <a:p>
          <a:r>
            <a:rPr lang="en-US" sz="1400"/>
            <a:t>Shoulder arthritis, rotator cuff tears, and labral tears</a:t>
          </a:r>
        </a:p>
      </dgm:t>
    </dgm:pt>
    <dgm:pt modelId="{765FFEEE-24EA-4232-BBDA-BED942F37E19}" type="parTrans" cxnId="{36A4839A-E5D6-4993-9DFD-F00CEA365D1F}">
      <dgm:prSet/>
      <dgm:spPr/>
      <dgm:t>
        <a:bodyPr/>
        <a:lstStyle/>
        <a:p>
          <a:endParaRPr lang="en-US" sz="2400"/>
        </a:p>
      </dgm:t>
    </dgm:pt>
    <dgm:pt modelId="{B3C90673-3F4C-49DB-A36E-79E80A17A81F}" type="sibTrans" cxnId="{36A4839A-E5D6-4993-9DFD-F00CEA365D1F}">
      <dgm:prSet/>
      <dgm:spPr/>
      <dgm:t>
        <a:bodyPr/>
        <a:lstStyle/>
        <a:p>
          <a:endParaRPr lang="en-US" sz="2400"/>
        </a:p>
      </dgm:t>
    </dgm:pt>
    <dgm:pt modelId="{763DC874-54B2-4610-B6C9-33F5B97A6BD0}">
      <dgm:prSet custT="1"/>
      <dgm:spPr/>
      <dgm:t>
        <a:bodyPr/>
        <a:lstStyle/>
        <a:p>
          <a:r>
            <a:rPr lang="en-US" sz="1400" dirty="0"/>
            <a:t>Wrist TFCC and thumb arthritis, elbow</a:t>
          </a:r>
        </a:p>
      </dgm:t>
    </dgm:pt>
    <dgm:pt modelId="{8BE7EE96-A91A-4CF4-A633-BFDF01D919C9}" type="parTrans" cxnId="{336DB128-C026-48E2-8627-520A12823319}">
      <dgm:prSet/>
      <dgm:spPr/>
      <dgm:t>
        <a:bodyPr/>
        <a:lstStyle/>
        <a:p>
          <a:endParaRPr lang="en-US" sz="2400"/>
        </a:p>
      </dgm:t>
    </dgm:pt>
    <dgm:pt modelId="{23714009-3C7A-4331-9B8A-E7A218A40DE2}" type="sibTrans" cxnId="{336DB128-C026-48E2-8627-520A12823319}">
      <dgm:prSet/>
      <dgm:spPr/>
      <dgm:t>
        <a:bodyPr/>
        <a:lstStyle/>
        <a:p>
          <a:endParaRPr lang="en-US" sz="2400"/>
        </a:p>
      </dgm:t>
    </dgm:pt>
    <dgm:pt modelId="{26EFC099-BACD-4E8B-9453-FB93AFD4CA81}">
      <dgm:prSet custT="1"/>
      <dgm:spPr/>
      <dgm:t>
        <a:bodyPr/>
        <a:lstStyle/>
        <a:p>
          <a:r>
            <a:rPr lang="en-US" sz="1400"/>
            <a:t>Low back pain, sciatica, facet syndrome, disc herniations, bulges, and stenosis</a:t>
          </a:r>
        </a:p>
      </dgm:t>
    </dgm:pt>
    <dgm:pt modelId="{AA0658BF-A463-4511-8E66-2C33B5B0C9D6}" type="parTrans" cxnId="{3499121B-5A90-4F11-AFD7-D8EEC6A4C434}">
      <dgm:prSet/>
      <dgm:spPr/>
      <dgm:t>
        <a:bodyPr/>
        <a:lstStyle/>
        <a:p>
          <a:endParaRPr lang="en-US" sz="2400"/>
        </a:p>
      </dgm:t>
    </dgm:pt>
    <dgm:pt modelId="{06963E29-6929-4DF4-BE26-99E9DCAA6751}" type="sibTrans" cxnId="{3499121B-5A90-4F11-AFD7-D8EEC6A4C434}">
      <dgm:prSet/>
      <dgm:spPr/>
      <dgm:t>
        <a:bodyPr/>
        <a:lstStyle/>
        <a:p>
          <a:endParaRPr lang="en-US" sz="2400"/>
        </a:p>
      </dgm:t>
    </dgm:pt>
    <dgm:pt modelId="{988AB15B-6818-49F3-A016-5E1111598DEC}">
      <dgm:prSet custT="1"/>
      <dgm:spPr/>
      <dgm:t>
        <a:bodyPr/>
        <a:lstStyle/>
        <a:p>
          <a:r>
            <a:rPr lang="en-US" sz="1400"/>
            <a:t>Hip arthritis and labral tears</a:t>
          </a:r>
        </a:p>
      </dgm:t>
    </dgm:pt>
    <dgm:pt modelId="{A7B3E32A-5A08-4A99-B564-0D8F6C4BFB19}" type="parTrans" cxnId="{17DCCD1D-9737-497E-AA5D-0441801B411F}">
      <dgm:prSet/>
      <dgm:spPr/>
      <dgm:t>
        <a:bodyPr/>
        <a:lstStyle/>
        <a:p>
          <a:endParaRPr lang="en-US" sz="2400"/>
        </a:p>
      </dgm:t>
    </dgm:pt>
    <dgm:pt modelId="{D7D123C7-1753-4173-B4A3-56911F4EF08E}" type="sibTrans" cxnId="{17DCCD1D-9737-497E-AA5D-0441801B411F}">
      <dgm:prSet/>
      <dgm:spPr/>
      <dgm:t>
        <a:bodyPr/>
        <a:lstStyle/>
        <a:p>
          <a:endParaRPr lang="en-US" sz="2400"/>
        </a:p>
      </dgm:t>
    </dgm:pt>
    <dgm:pt modelId="{CAD34D84-E2D6-4D05-BBE9-94F59D65AAC1}">
      <dgm:prSet custT="1"/>
      <dgm:spPr/>
      <dgm:t>
        <a:bodyPr/>
        <a:lstStyle/>
        <a:p>
          <a:r>
            <a:rPr lang="en-US" sz="1400"/>
            <a:t>Knee arthritis, meniscus tears, ACL tears</a:t>
          </a:r>
        </a:p>
      </dgm:t>
    </dgm:pt>
    <dgm:pt modelId="{6D02A0ED-D14C-43C9-BDB8-0985CB910F1C}" type="parTrans" cxnId="{B62A04CF-D7DD-499B-B3D7-F308C227E27E}">
      <dgm:prSet/>
      <dgm:spPr/>
      <dgm:t>
        <a:bodyPr/>
        <a:lstStyle/>
        <a:p>
          <a:endParaRPr lang="en-US" sz="2400"/>
        </a:p>
      </dgm:t>
    </dgm:pt>
    <dgm:pt modelId="{82BDAA48-40B9-4EA0-8401-3C90B0EE5A60}" type="sibTrans" cxnId="{B62A04CF-D7DD-499B-B3D7-F308C227E27E}">
      <dgm:prSet/>
      <dgm:spPr/>
      <dgm:t>
        <a:bodyPr/>
        <a:lstStyle/>
        <a:p>
          <a:endParaRPr lang="en-US" sz="2400"/>
        </a:p>
      </dgm:t>
    </dgm:pt>
    <dgm:pt modelId="{05A3AEFF-0308-4E6C-A618-FAF70F0E4564}">
      <dgm:prSet custT="1"/>
      <dgm:spPr/>
      <dgm:t>
        <a:bodyPr/>
        <a:lstStyle/>
        <a:p>
          <a:r>
            <a:rPr lang="en-US" sz="1400"/>
            <a:t>Ankle arthritis, ligament and tendon tears</a:t>
          </a:r>
        </a:p>
      </dgm:t>
    </dgm:pt>
    <dgm:pt modelId="{CE2DCE7A-6FB4-4199-B5D1-898BD03963DB}" type="parTrans" cxnId="{16D64E01-DF07-4261-B875-C24AE6042ADA}">
      <dgm:prSet/>
      <dgm:spPr/>
      <dgm:t>
        <a:bodyPr/>
        <a:lstStyle/>
        <a:p>
          <a:endParaRPr lang="en-US" sz="2400"/>
        </a:p>
      </dgm:t>
    </dgm:pt>
    <dgm:pt modelId="{3672A139-E3A9-43D8-A367-2922909FA985}" type="sibTrans" cxnId="{16D64E01-DF07-4261-B875-C24AE6042ADA}">
      <dgm:prSet/>
      <dgm:spPr/>
      <dgm:t>
        <a:bodyPr/>
        <a:lstStyle/>
        <a:p>
          <a:endParaRPr lang="en-US" sz="2400"/>
        </a:p>
      </dgm:t>
    </dgm:pt>
    <dgm:pt modelId="{2D9E1DC8-7A11-43B6-82E6-2957EDC33B29}" type="pres">
      <dgm:prSet presAssocID="{3DCB69EC-359B-45FD-978B-1C7C7B3B9BAF}" presName="Name0" presStyleCnt="0">
        <dgm:presLayoutVars>
          <dgm:dir/>
          <dgm:resizeHandles val="exact"/>
        </dgm:presLayoutVars>
      </dgm:prSet>
      <dgm:spPr/>
    </dgm:pt>
    <dgm:pt modelId="{4F113B46-82F1-456B-B110-5F06E87E6B6B}" type="pres">
      <dgm:prSet presAssocID="{78EAD731-5E90-45D5-91CC-3FE5D0A79C09}" presName="node" presStyleLbl="node1" presStyleIdx="0" presStyleCnt="17">
        <dgm:presLayoutVars>
          <dgm:bulletEnabled val="1"/>
        </dgm:presLayoutVars>
      </dgm:prSet>
      <dgm:spPr/>
    </dgm:pt>
    <dgm:pt modelId="{2964B6BF-B3ED-4F9C-9029-090CA4AB283F}" type="pres">
      <dgm:prSet presAssocID="{D1344BCD-9208-40E8-86C2-8FB7E6650E11}" presName="sibTransSpacerBeforeConnector" presStyleCnt="0"/>
      <dgm:spPr/>
    </dgm:pt>
    <dgm:pt modelId="{010641DE-212B-4E9C-9A56-10053EB07512}" type="pres">
      <dgm:prSet presAssocID="{D1344BCD-9208-40E8-86C2-8FB7E6650E11}" presName="sibTrans" presStyleLbl="node1" presStyleIdx="1" presStyleCnt="17"/>
      <dgm:spPr/>
    </dgm:pt>
    <dgm:pt modelId="{D33701B2-251C-425F-AB18-C3763BD42C75}" type="pres">
      <dgm:prSet presAssocID="{D1344BCD-9208-40E8-86C2-8FB7E6650E11}" presName="sibTransSpacerAfterConnector" presStyleCnt="0"/>
      <dgm:spPr/>
    </dgm:pt>
    <dgm:pt modelId="{EFEA9CAB-5859-4A97-8468-DE10CE37505D}" type="pres">
      <dgm:prSet presAssocID="{48266CAB-5DC1-4765-B5DD-56AD802F02D0}" presName="node" presStyleLbl="node1" presStyleIdx="2" presStyleCnt="17">
        <dgm:presLayoutVars>
          <dgm:bulletEnabled val="1"/>
        </dgm:presLayoutVars>
      </dgm:prSet>
      <dgm:spPr/>
    </dgm:pt>
    <dgm:pt modelId="{0ACB27E9-8137-478F-A0D9-C00923C992C9}" type="pres">
      <dgm:prSet presAssocID="{C32C35A3-CF95-44EB-8553-E16A0846BD57}" presName="sibTransSpacerBeforeConnector" presStyleCnt="0"/>
      <dgm:spPr/>
    </dgm:pt>
    <dgm:pt modelId="{9AE594C3-0A8E-4C1D-A6E7-97CC904144EB}" type="pres">
      <dgm:prSet presAssocID="{C32C35A3-CF95-44EB-8553-E16A0846BD57}" presName="sibTrans" presStyleLbl="node1" presStyleIdx="3" presStyleCnt="17"/>
      <dgm:spPr/>
    </dgm:pt>
    <dgm:pt modelId="{6526D3E5-8A35-4741-A072-F1FF9860F2CA}" type="pres">
      <dgm:prSet presAssocID="{C32C35A3-CF95-44EB-8553-E16A0846BD57}" presName="sibTransSpacerAfterConnector" presStyleCnt="0"/>
      <dgm:spPr/>
    </dgm:pt>
    <dgm:pt modelId="{BC84485D-3A63-49A5-A364-A00580AA9F4A}" type="pres">
      <dgm:prSet presAssocID="{241A960E-0B2A-4FF5-BF66-D7EF87EC2128}" presName="node" presStyleLbl="node1" presStyleIdx="4" presStyleCnt="17">
        <dgm:presLayoutVars>
          <dgm:bulletEnabled val="1"/>
        </dgm:presLayoutVars>
      </dgm:prSet>
      <dgm:spPr/>
    </dgm:pt>
    <dgm:pt modelId="{D692E5D7-35D5-486C-AAE0-9BC13633B0BB}" type="pres">
      <dgm:prSet presAssocID="{8701BBF5-C4FF-441F-A295-58C62AC2F7C6}" presName="sibTransSpacerBeforeConnector" presStyleCnt="0"/>
      <dgm:spPr/>
    </dgm:pt>
    <dgm:pt modelId="{171970C4-D146-4ACD-B2ED-D9BC14064BB4}" type="pres">
      <dgm:prSet presAssocID="{8701BBF5-C4FF-441F-A295-58C62AC2F7C6}" presName="sibTrans" presStyleLbl="node1" presStyleIdx="5" presStyleCnt="17"/>
      <dgm:spPr/>
    </dgm:pt>
    <dgm:pt modelId="{8F750BEB-707E-44C2-84BA-221B863AAD54}" type="pres">
      <dgm:prSet presAssocID="{8701BBF5-C4FF-441F-A295-58C62AC2F7C6}" presName="sibTransSpacerAfterConnector" presStyleCnt="0"/>
      <dgm:spPr/>
    </dgm:pt>
    <dgm:pt modelId="{B57470DA-279D-4AB7-B903-54FDECDF861B}" type="pres">
      <dgm:prSet presAssocID="{71FBF7C0-47E7-46DD-B666-42550404C671}" presName="node" presStyleLbl="node1" presStyleIdx="6" presStyleCnt="17">
        <dgm:presLayoutVars>
          <dgm:bulletEnabled val="1"/>
        </dgm:presLayoutVars>
      </dgm:prSet>
      <dgm:spPr/>
    </dgm:pt>
    <dgm:pt modelId="{1A35661D-B5DC-40D6-B76E-6C589C0F642D}" type="pres">
      <dgm:prSet presAssocID="{B3C90673-3F4C-49DB-A36E-79E80A17A81F}" presName="sibTransSpacerBeforeConnector" presStyleCnt="0"/>
      <dgm:spPr/>
    </dgm:pt>
    <dgm:pt modelId="{D64DD46C-68A4-4CAB-9DC4-F4ACFDCD6EAE}" type="pres">
      <dgm:prSet presAssocID="{B3C90673-3F4C-49DB-A36E-79E80A17A81F}" presName="sibTrans" presStyleLbl="node1" presStyleIdx="7" presStyleCnt="17"/>
      <dgm:spPr/>
    </dgm:pt>
    <dgm:pt modelId="{32C53048-B7F4-4190-8773-B472CFF5E2D1}" type="pres">
      <dgm:prSet presAssocID="{B3C90673-3F4C-49DB-A36E-79E80A17A81F}" presName="sibTransSpacerAfterConnector" presStyleCnt="0"/>
      <dgm:spPr/>
    </dgm:pt>
    <dgm:pt modelId="{7EAF1905-5870-4102-B3DE-20973A0B99EF}" type="pres">
      <dgm:prSet presAssocID="{763DC874-54B2-4610-B6C9-33F5B97A6BD0}" presName="node" presStyleLbl="node1" presStyleIdx="8" presStyleCnt="17">
        <dgm:presLayoutVars>
          <dgm:bulletEnabled val="1"/>
        </dgm:presLayoutVars>
      </dgm:prSet>
      <dgm:spPr/>
    </dgm:pt>
    <dgm:pt modelId="{D4F19858-A28C-476B-8143-12BFCDFA5587}" type="pres">
      <dgm:prSet presAssocID="{23714009-3C7A-4331-9B8A-E7A218A40DE2}" presName="sibTransSpacerBeforeConnector" presStyleCnt="0"/>
      <dgm:spPr/>
    </dgm:pt>
    <dgm:pt modelId="{5FA4AE70-1D47-4A58-A4F9-40832FF38F21}" type="pres">
      <dgm:prSet presAssocID="{23714009-3C7A-4331-9B8A-E7A218A40DE2}" presName="sibTrans" presStyleLbl="node1" presStyleIdx="9" presStyleCnt="17"/>
      <dgm:spPr/>
    </dgm:pt>
    <dgm:pt modelId="{5C3C5FF4-FC9F-47E9-AB2F-2EE0220D4E94}" type="pres">
      <dgm:prSet presAssocID="{23714009-3C7A-4331-9B8A-E7A218A40DE2}" presName="sibTransSpacerAfterConnector" presStyleCnt="0"/>
      <dgm:spPr/>
    </dgm:pt>
    <dgm:pt modelId="{FB9C4351-791A-49F7-A34D-BF2C1FE02741}" type="pres">
      <dgm:prSet presAssocID="{26EFC099-BACD-4E8B-9453-FB93AFD4CA81}" presName="node" presStyleLbl="node1" presStyleIdx="10" presStyleCnt="17">
        <dgm:presLayoutVars>
          <dgm:bulletEnabled val="1"/>
        </dgm:presLayoutVars>
      </dgm:prSet>
      <dgm:spPr/>
    </dgm:pt>
    <dgm:pt modelId="{3277E239-BFF6-4E76-B7C2-B8B827B39D9D}" type="pres">
      <dgm:prSet presAssocID="{06963E29-6929-4DF4-BE26-99E9DCAA6751}" presName="sibTransSpacerBeforeConnector" presStyleCnt="0"/>
      <dgm:spPr/>
    </dgm:pt>
    <dgm:pt modelId="{DFA857C4-79F8-46B3-BE09-C9D134B529D2}" type="pres">
      <dgm:prSet presAssocID="{06963E29-6929-4DF4-BE26-99E9DCAA6751}" presName="sibTrans" presStyleLbl="node1" presStyleIdx="11" presStyleCnt="17"/>
      <dgm:spPr/>
    </dgm:pt>
    <dgm:pt modelId="{86109B12-35D4-4C0C-BEC2-9E4411120758}" type="pres">
      <dgm:prSet presAssocID="{06963E29-6929-4DF4-BE26-99E9DCAA6751}" presName="sibTransSpacerAfterConnector" presStyleCnt="0"/>
      <dgm:spPr/>
    </dgm:pt>
    <dgm:pt modelId="{67087BC8-46A5-4DB8-8574-A66F7163A559}" type="pres">
      <dgm:prSet presAssocID="{988AB15B-6818-49F3-A016-5E1111598DEC}" presName="node" presStyleLbl="node1" presStyleIdx="12" presStyleCnt="17">
        <dgm:presLayoutVars>
          <dgm:bulletEnabled val="1"/>
        </dgm:presLayoutVars>
      </dgm:prSet>
      <dgm:spPr/>
    </dgm:pt>
    <dgm:pt modelId="{B68B9F63-21F3-45D2-ABBD-2718D8EE5262}" type="pres">
      <dgm:prSet presAssocID="{D7D123C7-1753-4173-B4A3-56911F4EF08E}" presName="sibTransSpacerBeforeConnector" presStyleCnt="0"/>
      <dgm:spPr/>
    </dgm:pt>
    <dgm:pt modelId="{F1FBAB9B-E8C1-429C-B60D-BE70B121941A}" type="pres">
      <dgm:prSet presAssocID="{D7D123C7-1753-4173-B4A3-56911F4EF08E}" presName="sibTrans" presStyleLbl="node1" presStyleIdx="13" presStyleCnt="17"/>
      <dgm:spPr/>
    </dgm:pt>
    <dgm:pt modelId="{50D3744B-0B25-44C6-B8D4-00B8B8E66DC0}" type="pres">
      <dgm:prSet presAssocID="{D7D123C7-1753-4173-B4A3-56911F4EF08E}" presName="sibTransSpacerAfterConnector" presStyleCnt="0"/>
      <dgm:spPr/>
    </dgm:pt>
    <dgm:pt modelId="{FE8A8CAF-A39B-4C24-8ACB-041161EBE4A4}" type="pres">
      <dgm:prSet presAssocID="{CAD34D84-E2D6-4D05-BBE9-94F59D65AAC1}" presName="node" presStyleLbl="node1" presStyleIdx="14" presStyleCnt="17">
        <dgm:presLayoutVars>
          <dgm:bulletEnabled val="1"/>
        </dgm:presLayoutVars>
      </dgm:prSet>
      <dgm:spPr/>
    </dgm:pt>
    <dgm:pt modelId="{5CA340D1-1BC9-4F74-A8BC-546CFBC657BB}" type="pres">
      <dgm:prSet presAssocID="{82BDAA48-40B9-4EA0-8401-3C90B0EE5A60}" presName="sibTransSpacerBeforeConnector" presStyleCnt="0"/>
      <dgm:spPr/>
    </dgm:pt>
    <dgm:pt modelId="{D0C109D1-A615-43D6-ADA9-653F0B35320F}" type="pres">
      <dgm:prSet presAssocID="{82BDAA48-40B9-4EA0-8401-3C90B0EE5A60}" presName="sibTrans" presStyleLbl="node1" presStyleIdx="15" presStyleCnt="17"/>
      <dgm:spPr/>
    </dgm:pt>
    <dgm:pt modelId="{9A2969A7-A9A2-4540-A3C6-52B4736CB7D3}" type="pres">
      <dgm:prSet presAssocID="{82BDAA48-40B9-4EA0-8401-3C90B0EE5A60}" presName="sibTransSpacerAfterConnector" presStyleCnt="0"/>
      <dgm:spPr/>
    </dgm:pt>
    <dgm:pt modelId="{C87CFF89-3465-4167-8D4E-F0C5D2A8A0D8}" type="pres">
      <dgm:prSet presAssocID="{05A3AEFF-0308-4E6C-A618-FAF70F0E4564}" presName="node" presStyleLbl="node1" presStyleIdx="16" presStyleCnt="17">
        <dgm:presLayoutVars>
          <dgm:bulletEnabled val="1"/>
        </dgm:presLayoutVars>
      </dgm:prSet>
      <dgm:spPr/>
    </dgm:pt>
  </dgm:ptLst>
  <dgm:cxnLst>
    <dgm:cxn modelId="{16D64E01-DF07-4261-B875-C24AE6042ADA}" srcId="{3DCB69EC-359B-45FD-978B-1C7C7B3B9BAF}" destId="{05A3AEFF-0308-4E6C-A618-FAF70F0E4564}" srcOrd="8" destOrd="0" parTransId="{CE2DCE7A-6FB4-4199-B5D1-898BD03963DB}" sibTransId="{3672A139-E3A9-43D8-A367-2922909FA985}"/>
    <dgm:cxn modelId="{FC9D040C-0F1E-4964-9B3F-8EDBA1D01FF2}" type="presOf" srcId="{05A3AEFF-0308-4E6C-A618-FAF70F0E4564}" destId="{C87CFF89-3465-4167-8D4E-F0C5D2A8A0D8}" srcOrd="0" destOrd="0" presId="urn:microsoft.com/office/officeart/2016/7/layout/BasicProcessNew"/>
    <dgm:cxn modelId="{68327E12-96A2-420D-8B7C-B655CA99DE76}" type="presOf" srcId="{8701BBF5-C4FF-441F-A295-58C62AC2F7C6}" destId="{171970C4-D146-4ACD-B2ED-D9BC14064BB4}" srcOrd="0" destOrd="0" presId="urn:microsoft.com/office/officeart/2016/7/layout/BasicProcessNew"/>
    <dgm:cxn modelId="{3499121B-5A90-4F11-AFD7-D8EEC6A4C434}" srcId="{3DCB69EC-359B-45FD-978B-1C7C7B3B9BAF}" destId="{26EFC099-BACD-4E8B-9453-FB93AFD4CA81}" srcOrd="5" destOrd="0" parTransId="{AA0658BF-A463-4511-8E66-2C33B5B0C9D6}" sibTransId="{06963E29-6929-4DF4-BE26-99E9DCAA6751}"/>
    <dgm:cxn modelId="{17DCCD1D-9737-497E-AA5D-0441801B411F}" srcId="{3DCB69EC-359B-45FD-978B-1C7C7B3B9BAF}" destId="{988AB15B-6818-49F3-A016-5E1111598DEC}" srcOrd="6" destOrd="0" parTransId="{A7B3E32A-5A08-4A99-B564-0D8F6C4BFB19}" sibTransId="{D7D123C7-1753-4173-B4A3-56911F4EF08E}"/>
    <dgm:cxn modelId="{9A87021F-6EAF-4B71-91A3-CEC0CE4844CC}" type="presOf" srcId="{B3C90673-3F4C-49DB-A36E-79E80A17A81F}" destId="{D64DD46C-68A4-4CAB-9DC4-F4ACFDCD6EAE}" srcOrd="0" destOrd="0" presId="urn:microsoft.com/office/officeart/2016/7/layout/BasicProcessNew"/>
    <dgm:cxn modelId="{571B5B20-A43E-49A1-86FF-9792B31AD84E}" type="presOf" srcId="{CAD34D84-E2D6-4D05-BBE9-94F59D65AAC1}" destId="{FE8A8CAF-A39B-4C24-8ACB-041161EBE4A4}" srcOrd="0" destOrd="0" presId="urn:microsoft.com/office/officeart/2016/7/layout/BasicProcessNew"/>
    <dgm:cxn modelId="{A82C9620-3FB1-40F6-957D-BE270BADDF34}" type="presOf" srcId="{3DCB69EC-359B-45FD-978B-1C7C7B3B9BAF}" destId="{2D9E1DC8-7A11-43B6-82E6-2957EDC33B29}" srcOrd="0" destOrd="0" presId="urn:microsoft.com/office/officeart/2016/7/layout/BasicProcessNew"/>
    <dgm:cxn modelId="{336DB128-C026-48E2-8627-520A12823319}" srcId="{3DCB69EC-359B-45FD-978B-1C7C7B3B9BAF}" destId="{763DC874-54B2-4610-B6C9-33F5B97A6BD0}" srcOrd="4" destOrd="0" parTransId="{8BE7EE96-A91A-4CF4-A633-BFDF01D919C9}" sibTransId="{23714009-3C7A-4331-9B8A-E7A218A40DE2}"/>
    <dgm:cxn modelId="{9A031749-5FA4-4D4E-81AA-18DA1DE5AF75}" type="presOf" srcId="{71FBF7C0-47E7-46DD-B666-42550404C671}" destId="{B57470DA-279D-4AB7-B903-54FDECDF861B}" srcOrd="0" destOrd="0" presId="urn:microsoft.com/office/officeart/2016/7/layout/BasicProcessNew"/>
    <dgm:cxn modelId="{345A086B-58AB-4FCD-9017-B4FBBB11C894}" type="presOf" srcId="{241A960E-0B2A-4FF5-BF66-D7EF87EC2128}" destId="{BC84485D-3A63-49A5-A364-A00580AA9F4A}" srcOrd="0" destOrd="0" presId="urn:microsoft.com/office/officeart/2016/7/layout/BasicProcessNew"/>
    <dgm:cxn modelId="{58134C6D-8A6F-4FAD-9BCD-03181AD3CEB9}" type="presOf" srcId="{763DC874-54B2-4610-B6C9-33F5B97A6BD0}" destId="{7EAF1905-5870-4102-B3DE-20973A0B99EF}" srcOrd="0" destOrd="0" presId="urn:microsoft.com/office/officeart/2016/7/layout/BasicProcessNew"/>
    <dgm:cxn modelId="{4EA1576E-F783-44D9-BA56-A262C546C647}" srcId="{3DCB69EC-359B-45FD-978B-1C7C7B3B9BAF}" destId="{48266CAB-5DC1-4765-B5DD-56AD802F02D0}" srcOrd="1" destOrd="0" parTransId="{99B5F260-1225-4219-A7BE-0437CADB3DA5}" sibTransId="{C32C35A3-CF95-44EB-8553-E16A0846BD57}"/>
    <dgm:cxn modelId="{1DF13F4F-0353-4A1A-89D3-041CC5F23EB4}" srcId="{3DCB69EC-359B-45FD-978B-1C7C7B3B9BAF}" destId="{241A960E-0B2A-4FF5-BF66-D7EF87EC2128}" srcOrd="2" destOrd="0" parTransId="{2212EDD0-49A2-475B-A074-D90A74DBC4B5}" sibTransId="{8701BBF5-C4FF-441F-A295-58C62AC2F7C6}"/>
    <dgm:cxn modelId="{845C4373-EA1E-4689-949C-F74918788692}" type="presOf" srcId="{26EFC099-BACD-4E8B-9453-FB93AFD4CA81}" destId="{FB9C4351-791A-49F7-A34D-BF2C1FE02741}" srcOrd="0" destOrd="0" presId="urn:microsoft.com/office/officeart/2016/7/layout/BasicProcessNew"/>
    <dgm:cxn modelId="{E5B38875-866C-415A-80D7-60C7B6E86826}" type="presOf" srcId="{78EAD731-5E90-45D5-91CC-3FE5D0A79C09}" destId="{4F113B46-82F1-456B-B110-5F06E87E6B6B}" srcOrd="0" destOrd="0" presId="urn:microsoft.com/office/officeart/2016/7/layout/BasicProcessNew"/>
    <dgm:cxn modelId="{AAFF3D93-4311-4B87-8893-F076FD02B4A3}" type="presOf" srcId="{48266CAB-5DC1-4765-B5DD-56AD802F02D0}" destId="{EFEA9CAB-5859-4A97-8468-DE10CE37505D}" srcOrd="0" destOrd="0" presId="urn:microsoft.com/office/officeart/2016/7/layout/BasicProcessNew"/>
    <dgm:cxn modelId="{36A4839A-E5D6-4993-9DFD-F00CEA365D1F}" srcId="{3DCB69EC-359B-45FD-978B-1C7C7B3B9BAF}" destId="{71FBF7C0-47E7-46DD-B666-42550404C671}" srcOrd="3" destOrd="0" parTransId="{765FFEEE-24EA-4232-BBDA-BED942F37E19}" sibTransId="{B3C90673-3F4C-49DB-A36E-79E80A17A81F}"/>
    <dgm:cxn modelId="{CFFE55A3-CAF2-4CC3-AAFB-B8B30AFBA99C}" type="presOf" srcId="{D7D123C7-1753-4173-B4A3-56911F4EF08E}" destId="{F1FBAB9B-E8C1-429C-B60D-BE70B121941A}" srcOrd="0" destOrd="0" presId="urn:microsoft.com/office/officeart/2016/7/layout/BasicProcessNew"/>
    <dgm:cxn modelId="{A2ECE4B1-C660-43CA-AB98-D5FF2C2CAD0E}" type="presOf" srcId="{D1344BCD-9208-40E8-86C2-8FB7E6650E11}" destId="{010641DE-212B-4E9C-9A56-10053EB07512}" srcOrd="0" destOrd="0" presId="urn:microsoft.com/office/officeart/2016/7/layout/BasicProcessNew"/>
    <dgm:cxn modelId="{1A8BB3CB-0165-473B-9E3E-C721E226601B}" type="presOf" srcId="{23714009-3C7A-4331-9B8A-E7A218A40DE2}" destId="{5FA4AE70-1D47-4A58-A4F9-40832FF38F21}" srcOrd="0" destOrd="0" presId="urn:microsoft.com/office/officeart/2016/7/layout/BasicProcessNew"/>
    <dgm:cxn modelId="{A840B9CC-5828-4AE2-9BCA-AA75F16287E1}" type="presOf" srcId="{82BDAA48-40B9-4EA0-8401-3C90B0EE5A60}" destId="{D0C109D1-A615-43D6-ADA9-653F0B35320F}" srcOrd="0" destOrd="0" presId="urn:microsoft.com/office/officeart/2016/7/layout/BasicProcessNew"/>
    <dgm:cxn modelId="{B62A04CF-D7DD-499B-B3D7-F308C227E27E}" srcId="{3DCB69EC-359B-45FD-978B-1C7C7B3B9BAF}" destId="{CAD34D84-E2D6-4D05-BBE9-94F59D65AAC1}" srcOrd="7" destOrd="0" parTransId="{6D02A0ED-D14C-43C9-BDB8-0985CB910F1C}" sibTransId="{82BDAA48-40B9-4EA0-8401-3C90B0EE5A60}"/>
    <dgm:cxn modelId="{97B1E4D2-807F-4242-BF76-4F73D228D0C4}" type="presOf" srcId="{988AB15B-6818-49F3-A016-5E1111598DEC}" destId="{67087BC8-46A5-4DB8-8574-A66F7163A559}" srcOrd="0" destOrd="0" presId="urn:microsoft.com/office/officeart/2016/7/layout/BasicProcessNew"/>
    <dgm:cxn modelId="{206A5BDE-3DB2-410F-9829-8118142535DD}" srcId="{3DCB69EC-359B-45FD-978B-1C7C7B3B9BAF}" destId="{78EAD731-5E90-45D5-91CC-3FE5D0A79C09}" srcOrd="0" destOrd="0" parTransId="{1B08AA92-F9E7-47AB-A00B-F382F7004EED}" sibTransId="{D1344BCD-9208-40E8-86C2-8FB7E6650E11}"/>
    <dgm:cxn modelId="{8A2A2AEC-EC41-4A00-8DD4-A3404D630422}" type="presOf" srcId="{C32C35A3-CF95-44EB-8553-E16A0846BD57}" destId="{9AE594C3-0A8E-4C1D-A6E7-97CC904144EB}" srcOrd="0" destOrd="0" presId="urn:microsoft.com/office/officeart/2016/7/layout/BasicProcessNew"/>
    <dgm:cxn modelId="{CACBF6F2-EC23-4ACA-A103-B9715D06D152}" type="presOf" srcId="{06963E29-6929-4DF4-BE26-99E9DCAA6751}" destId="{DFA857C4-79F8-46B3-BE09-C9D134B529D2}" srcOrd="0" destOrd="0" presId="urn:microsoft.com/office/officeart/2016/7/layout/BasicProcessNew"/>
    <dgm:cxn modelId="{8A16A709-F78B-4D74-9644-3B04CFE8A6FD}" type="presParOf" srcId="{2D9E1DC8-7A11-43B6-82E6-2957EDC33B29}" destId="{4F113B46-82F1-456B-B110-5F06E87E6B6B}" srcOrd="0" destOrd="0" presId="urn:microsoft.com/office/officeart/2016/7/layout/BasicProcessNew"/>
    <dgm:cxn modelId="{066E8B8A-23D1-4668-9F27-D1D33B31279D}" type="presParOf" srcId="{2D9E1DC8-7A11-43B6-82E6-2957EDC33B29}" destId="{2964B6BF-B3ED-4F9C-9029-090CA4AB283F}" srcOrd="1" destOrd="0" presId="urn:microsoft.com/office/officeart/2016/7/layout/BasicProcessNew"/>
    <dgm:cxn modelId="{70762007-D15C-4AB1-8FB0-F47703490C1A}" type="presParOf" srcId="{2D9E1DC8-7A11-43B6-82E6-2957EDC33B29}" destId="{010641DE-212B-4E9C-9A56-10053EB07512}" srcOrd="2" destOrd="0" presId="urn:microsoft.com/office/officeart/2016/7/layout/BasicProcessNew"/>
    <dgm:cxn modelId="{9158993D-566A-445E-B83C-849199C4DE58}" type="presParOf" srcId="{2D9E1DC8-7A11-43B6-82E6-2957EDC33B29}" destId="{D33701B2-251C-425F-AB18-C3763BD42C75}" srcOrd="3" destOrd="0" presId="urn:microsoft.com/office/officeart/2016/7/layout/BasicProcessNew"/>
    <dgm:cxn modelId="{370BED75-D123-4AA0-9CD8-A614D5308FE1}" type="presParOf" srcId="{2D9E1DC8-7A11-43B6-82E6-2957EDC33B29}" destId="{EFEA9CAB-5859-4A97-8468-DE10CE37505D}" srcOrd="4" destOrd="0" presId="urn:microsoft.com/office/officeart/2016/7/layout/BasicProcessNew"/>
    <dgm:cxn modelId="{0B5DBF00-3786-4A08-9BAF-69EBB568B9DA}" type="presParOf" srcId="{2D9E1DC8-7A11-43B6-82E6-2957EDC33B29}" destId="{0ACB27E9-8137-478F-A0D9-C00923C992C9}" srcOrd="5" destOrd="0" presId="urn:microsoft.com/office/officeart/2016/7/layout/BasicProcessNew"/>
    <dgm:cxn modelId="{F4DFA3DA-848D-437B-84BE-727D21DBAA56}" type="presParOf" srcId="{2D9E1DC8-7A11-43B6-82E6-2957EDC33B29}" destId="{9AE594C3-0A8E-4C1D-A6E7-97CC904144EB}" srcOrd="6" destOrd="0" presId="urn:microsoft.com/office/officeart/2016/7/layout/BasicProcessNew"/>
    <dgm:cxn modelId="{E0366189-448A-45C6-9B51-E39B0F899F67}" type="presParOf" srcId="{2D9E1DC8-7A11-43B6-82E6-2957EDC33B29}" destId="{6526D3E5-8A35-4741-A072-F1FF9860F2CA}" srcOrd="7" destOrd="0" presId="urn:microsoft.com/office/officeart/2016/7/layout/BasicProcessNew"/>
    <dgm:cxn modelId="{D5A171C9-9A13-4C15-BB8F-9D6164DF1FBB}" type="presParOf" srcId="{2D9E1DC8-7A11-43B6-82E6-2957EDC33B29}" destId="{BC84485D-3A63-49A5-A364-A00580AA9F4A}" srcOrd="8" destOrd="0" presId="urn:microsoft.com/office/officeart/2016/7/layout/BasicProcessNew"/>
    <dgm:cxn modelId="{9AB63CE5-252D-4F51-93FC-488E05EBBAD2}" type="presParOf" srcId="{2D9E1DC8-7A11-43B6-82E6-2957EDC33B29}" destId="{D692E5D7-35D5-486C-AAE0-9BC13633B0BB}" srcOrd="9" destOrd="0" presId="urn:microsoft.com/office/officeart/2016/7/layout/BasicProcessNew"/>
    <dgm:cxn modelId="{F32BDBDF-A537-405A-9A77-79FFA112D277}" type="presParOf" srcId="{2D9E1DC8-7A11-43B6-82E6-2957EDC33B29}" destId="{171970C4-D146-4ACD-B2ED-D9BC14064BB4}" srcOrd="10" destOrd="0" presId="urn:microsoft.com/office/officeart/2016/7/layout/BasicProcessNew"/>
    <dgm:cxn modelId="{C21B003C-BEF8-49C8-9C8F-E9CD6BBF6AF6}" type="presParOf" srcId="{2D9E1DC8-7A11-43B6-82E6-2957EDC33B29}" destId="{8F750BEB-707E-44C2-84BA-221B863AAD54}" srcOrd="11" destOrd="0" presId="urn:microsoft.com/office/officeart/2016/7/layout/BasicProcessNew"/>
    <dgm:cxn modelId="{8B3C0BAF-C9B5-4BB9-9783-006ADFE23EE4}" type="presParOf" srcId="{2D9E1DC8-7A11-43B6-82E6-2957EDC33B29}" destId="{B57470DA-279D-4AB7-B903-54FDECDF861B}" srcOrd="12" destOrd="0" presId="urn:microsoft.com/office/officeart/2016/7/layout/BasicProcessNew"/>
    <dgm:cxn modelId="{C60C53CD-05EA-4E89-AE2D-8353367FCAC5}" type="presParOf" srcId="{2D9E1DC8-7A11-43B6-82E6-2957EDC33B29}" destId="{1A35661D-B5DC-40D6-B76E-6C589C0F642D}" srcOrd="13" destOrd="0" presId="urn:microsoft.com/office/officeart/2016/7/layout/BasicProcessNew"/>
    <dgm:cxn modelId="{8A5D081C-5567-4CB6-8AA1-CF4F4539A008}" type="presParOf" srcId="{2D9E1DC8-7A11-43B6-82E6-2957EDC33B29}" destId="{D64DD46C-68A4-4CAB-9DC4-F4ACFDCD6EAE}" srcOrd="14" destOrd="0" presId="urn:microsoft.com/office/officeart/2016/7/layout/BasicProcessNew"/>
    <dgm:cxn modelId="{6F900603-B01E-4865-92C1-7BEF89153455}" type="presParOf" srcId="{2D9E1DC8-7A11-43B6-82E6-2957EDC33B29}" destId="{32C53048-B7F4-4190-8773-B472CFF5E2D1}" srcOrd="15" destOrd="0" presId="urn:microsoft.com/office/officeart/2016/7/layout/BasicProcessNew"/>
    <dgm:cxn modelId="{CCA4D3DA-3452-4252-BD19-62C979355A30}" type="presParOf" srcId="{2D9E1DC8-7A11-43B6-82E6-2957EDC33B29}" destId="{7EAF1905-5870-4102-B3DE-20973A0B99EF}" srcOrd="16" destOrd="0" presId="urn:microsoft.com/office/officeart/2016/7/layout/BasicProcessNew"/>
    <dgm:cxn modelId="{78828AAB-68D4-4219-B99B-3AA933D96F4D}" type="presParOf" srcId="{2D9E1DC8-7A11-43B6-82E6-2957EDC33B29}" destId="{D4F19858-A28C-476B-8143-12BFCDFA5587}" srcOrd="17" destOrd="0" presId="urn:microsoft.com/office/officeart/2016/7/layout/BasicProcessNew"/>
    <dgm:cxn modelId="{08C9E80C-FB09-4EC1-AC27-B4027E8E4679}" type="presParOf" srcId="{2D9E1DC8-7A11-43B6-82E6-2957EDC33B29}" destId="{5FA4AE70-1D47-4A58-A4F9-40832FF38F21}" srcOrd="18" destOrd="0" presId="urn:microsoft.com/office/officeart/2016/7/layout/BasicProcessNew"/>
    <dgm:cxn modelId="{1A9827D0-48EA-4312-847E-D16A07A50AC8}" type="presParOf" srcId="{2D9E1DC8-7A11-43B6-82E6-2957EDC33B29}" destId="{5C3C5FF4-FC9F-47E9-AB2F-2EE0220D4E94}" srcOrd="19" destOrd="0" presId="urn:microsoft.com/office/officeart/2016/7/layout/BasicProcessNew"/>
    <dgm:cxn modelId="{A270A49E-2DCD-4384-B4C0-D77BB8AC4D0B}" type="presParOf" srcId="{2D9E1DC8-7A11-43B6-82E6-2957EDC33B29}" destId="{FB9C4351-791A-49F7-A34D-BF2C1FE02741}" srcOrd="20" destOrd="0" presId="urn:microsoft.com/office/officeart/2016/7/layout/BasicProcessNew"/>
    <dgm:cxn modelId="{20EAC690-A45C-49EF-8F16-78A2A7D64DCA}" type="presParOf" srcId="{2D9E1DC8-7A11-43B6-82E6-2957EDC33B29}" destId="{3277E239-BFF6-4E76-B7C2-B8B827B39D9D}" srcOrd="21" destOrd="0" presId="urn:microsoft.com/office/officeart/2016/7/layout/BasicProcessNew"/>
    <dgm:cxn modelId="{5837BBB1-E4BA-4A29-AE4D-67C32C3DED6E}" type="presParOf" srcId="{2D9E1DC8-7A11-43B6-82E6-2957EDC33B29}" destId="{DFA857C4-79F8-46B3-BE09-C9D134B529D2}" srcOrd="22" destOrd="0" presId="urn:microsoft.com/office/officeart/2016/7/layout/BasicProcessNew"/>
    <dgm:cxn modelId="{366A83B1-7D79-4129-8C24-3C02AF78ABB3}" type="presParOf" srcId="{2D9E1DC8-7A11-43B6-82E6-2957EDC33B29}" destId="{86109B12-35D4-4C0C-BEC2-9E4411120758}" srcOrd="23" destOrd="0" presId="urn:microsoft.com/office/officeart/2016/7/layout/BasicProcessNew"/>
    <dgm:cxn modelId="{9C5E31D3-D41C-4ED3-BA28-4056F54AF294}" type="presParOf" srcId="{2D9E1DC8-7A11-43B6-82E6-2957EDC33B29}" destId="{67087BC8-46A5-4DB8-8574-A66F7163A559}" srcOrd="24" destOrd="0" presId="urn:microsoft.com/office/officeart/2016/7/layout/BasicProcessNew"/>
    <dgm:cxn modelId="{1FAEFC2E-FF04-4C92-A151-A278B254BDC9}" type="presParOf" srcId="{2D9E1DC8-7A11-43B6-82E6-2957EDC33B29}" destId="{B68B9F63-21F3-45D2-ABBD-2718D8EE5262}" srcOrd="25" destOrd="0" presId="urn:microsoft.com/office/officeart/2016/7/layout/BasicProcessNew"/>
    <dgm:cxn modelId="{8A466F50-AEA1-4D16-8C64-EFB3DC2DA3D0}" type="presParOf" srcId="{2D9E1DC8-7A11-43B6-82E6-2957EDC33B29}" destId="{F1FBAB9B-E8C1-429C-B60D-BE70B121941A}" srcOrd="26" destOrd="0" presId="urn:microsoft.com/office/officeart/2016/7/layout/BasicProcessNew"/>
    <dgm:cxn modelId="{28C8D0E4-2217-4DDB-9415-661D0B4FDD3F}" type="presParOf" srcId="{2D9E1DC8-7A11-43B6-82E6-2957EDC33B29}" destId="{50D3744B-0B25-44C6-B8D4-00B8B8E66DC0}" srcOrd="27" destOrd="0" presId="urn:microsoft.com/office/officeart/2016/7/layout/BasicProcessNew"/>
    <dgm:cxn modelId="{4BCBE11B-EC6A-40CF-BC10-2CC7AE0D49DB}" type="presParOf" srcId="{2D9E1DC8-7A11-43B6-82E6-2957EDC33B29}" destId="{FE8A8CAF-A39B-4C24-8ACB-041161EBE4A4}" srcOrd="28" destOrd="0" presId="urn:microsoft.com/office/officeart/2016/7/layout/BasicProcessNew"/>
    <dgm:cxn modelId="{FCE99C74-26DA-4851-A658-F1F011238B7D}" type="presParOf" srcId="{2D9E1DC8-7A11-43B6-82E6-2957EDC33B29}" destId="{5CA340D1-1BC9-4F74-A8BC-546CFBC657BB}" srcOrd="29" destOrd="0" presId="urn:microsoft.com/office/officeart/2016/7/layout/BasicProcessNew"/>
    <dgm:cxn modelId="{03ECE11B-D251-4EB5-89BF-340CB8DB834A}" type="presParOf" srcId="{2D9E1DC8-7A11-43B6-82E6-2957EDC33B29}" destId="{D0C109D1-A615-43D6-ADA9-653F0B35320F}" srcOrd="30" destOrd="0" presId="urn:microsoft.com/office/officeart/2016/7/layout/BasicProcessNew"/>
    <dgm:cxn modelId="{19974901-220E-4948-BE8A-C159825748D9}" type="presParOf" srcId="{2D9E1DC8-7A11-43B6-82E6-2957EDC33B29}" destId="{9A2969A7-A9A2-4540-A3C6-52B4736CB7D3}" srcOrd="31" destOrd="0" presId="urn:microsoft.com/office/officeart/2016/7/layout/BasicProcessNew"/>
    <dgm:cxn modelId="{1AB9F915-9F48-4E33-B0C7-948476B385F2}" type="presParOf" srcId="{2D9E1DC8-7A11-43B6-82E6-2957EDC33B29}" destId="{C87CFF89-3465-4167-8D4E-F0C5D2A8A0D8}" srcOrd="32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282C96-ADE3-4E76-8A97-24CBDAEE0EA5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EE60568-BD7D-4BFD-A9E5-45555E5AF6BA}">
      <dgm:prSet custT="1"/>
      <dgm:spPr/>
      <dgm:t>
        <a:bodyPr/>
        <a:lstStyle/>
        <a:p>
          <a:r>
            <a:rPr lang="en-US" sz="1600" b="1" dirty="0"/>
            <a:t>Highly trained physicians</a:t>
          </a:r>
        </a:p>
      </dgm:t>
    </dgm:pt>
    <dgm:pt modelId="{631D546A-53F0-42E9-9881-19300F90F331}" type="parTrans" cxnId="{07E94AD6-1361-483C-A407-D2195F61E0AF}">
      <dgm:prSet/>
      <dgm:spPr/>
      <dgm:t>
        <a:bodyPr/>
        <a:lstStyle/>
        <a:p>
          <a:endParaRPr lang="en-US" sz="2800" b="1"/>
        </a:p>
      </dgm:t>
    </dgm:pt>
    <dgm:pt modelId="{1CCD9025-3D1C-4C80-9F0F-2961EEFC471C}" type="sibTrans" cxnId="{07E94AD6-1361-483C-A407-D2195F61E0AF}">
      <dgm:prSet phldrT="1" custT="1"/>
      <dgm:spPr/>
      <dgm:t>
        <a:bodyPr/>
        <a:lstStyle/>
        <a:p>
          <a:r>
            <a:rPr lang="en-US" sz="4400" b="1"/>
            <a:t>1</a:t>
          </a:r>
        </a:p>
      </dgm:t>
    </dgm:pt>
    <dgm:pt modelId="{15716ABD-DAC4-4B6A-A2F7-835CEF2FB114}">
      <dgm:prSet custT="1"/>
      <dgm:spPr/>
      <dgm:t>
        <a:bodyPr/>
        <a:lstStyle/>
        <a:p>
          <a:r>
            <a:rPr lang="en-US" sz="1600" b="1"/>
            <a:t>All injections performed using fluoroscopy or US or both</a:t>
          </a:r>
        </a:p>
      </dgm:t>
    </dgm:pt>
    <dgm:pt modelId="{074A98BD-4C46-46B0-9EEB-08FAD3F4D046}" type="parTrans" cxnId="{044A0038-B406-4E03-A0A3-D00E2A974806}">
      <dgm:prSet/>
      <dgm:spPr/>
      <dgm:t>
        <a:bodyPr/>
        <a:lstStyle/>
        <a:p>
          <a:endParaRPr lang="en-US" sz="2800" b="1"/>
        </a:p>
      </dgm:t>
    </dgm:pt>
    <dgm:pt modelId="{FEF8765A-7446-4AA8-8D04-3E31A13AA459}" type="sibTrans" cxnId="{044A0038-B406-4E03-A0A3-D00E2A974806}">
      <dgm:prSet phldrT="2" custT="1"/>
      <dgm:spPr/>
      <dgm:t>
        <a:bodyPr/>
        <a:lstStyle/>
        <a:p>
          <a:r>
            <a:rPr lang="en-US" sz="4400" b="1"/>
            <a:t>2</a:t>
          </a:r>
        </a:p>
      </dgm:t>
    </dgm:pt>
    <dgm:pt modelId="{2CC21038-6708-40B3-94B7-0AFD7D582C39}">
      <dgm:prSet custT="1"/>
      <dgm:spPr/>
      <dgm:t>
        <a:bodyPr/>
        <a:lstStyle/>
        <a:p>
          <a:r>
            <a:rPr lang="en-US" sz="1500" b="1" dirty="0"/>
            <a:t>Your cells custom processed in a clean room facility and not a simple bedside machine</a:t>
          </a:r>
        </a:p>
      </dgm:t>
    </dgm:pt>
    <dgm:pt modelId="{A357E2F3-A3CE-4A43-A5BF-C260A35E9175}" type="parTrans" cxnId="{4ED3889F-71CD-4CA3-A798-FD9FBF4D77DA}">
      <dgm:prSet/>
      <dgm:spPr/>
      <dgm:t>
        <a:bodyPr/>
        <a:lstStyle/>
        <a:p>
          <a:endParaRPr lang="en-US" sz="2800" b="1"/>
        </a:p>
      </dgm:t>
    </dgm:pt>
    <dgm:pt modelId="{429090BD-D5AA-469A-B64C-7D18CA88DC8E}" type="sibTrans" cxnId="{4ED3889F-71CD-4CA3-A798-FD9FBF4D77DA}">
      <dgm:prSet phldrT="3" custT="1"/>
      <dgm:spPr/>
      <dgm:t>
        <a:bodyPr/>
        <a:lstStyle/>
        <a:p>
          <a:r>
            <a:rPr lang="en-US" sz="4400" b="1" dirty="0"/>
            <a:t>3</a:t>
          </a:r>
        </a:p>
      </dgm:t>
    </dgm:pt>
    <dgm:pt modelId="{7B6516A2-72FE-40DC-9FD7-74A814CFFB4C}">
      <dgm:prSet custT="1"/>
      <dgm:spPr/>
      <dgm:t>
        <a:bodyPr/>
        <a:lstStyle/>
        <a:p>
          <a:r>
            <a:rPr lang="en-US" sz="1600" b="1"/>
            <a:t>Multi-million dollar lab and clinical research facility on site</a:t>
          </a:r>
        </a:p>
      </dgm:t>
    </dgm:pt>
    <dgm:pt modelId="{43C26D67-500C-43A3-A1A3-05C37855F14F}" type="parTrans" cxnId="{A748279A-69BC-49FB-8E4C-026A08A44EAD}">
      <dgm:prSet/>
      <dgm:spPr/>
      <dgm:t>
        <a:bodyPr/>
        <a:lstStyle/>
        <a:p>
          <a:endParaRPr lang="en-US" sz="2800" b="1"/>
        </a:p>
      </dgm:t>
    </dgm:pt>
    <dgm:pt modelId="{9A7D0F63-B17C-4C0A-9458-B0485C892382}" type="sibTrans" cxnId="{A748279A-69BC-49FB-8E4C-026A08A44EAD}">
      <dgm:prSet phldrT="4" custT="1"/>
      <dgm:spPr/>
      <dgm:t>
        <a:bodyPr/>
        <a:lstStyle/>
        <a:p>
          <a:r>
            <a:rPr lang="en-US" sz="4400" b="1"/>
            <a:t>4</a:t>
          </a:r>
        </a:p>
      </dgm:t>
    </dgm:pt>
    <dgm:pt modelId="{A0009364-AB3F-4B32-9A95-A6B697EC0093}">
      <dgm:prSet custT="1"/>
      <dgm:spPr/>
      <dgm:t>
        <a:bodyPr/>
        <a:lstStyle/>
        <a:p>
          <a:r>
            <a:rPr lang="en-US" sz="1600" b="1"/>
            <a:t>Fellowship program</a:t>
          </a:r>
        </a:p>
      </dgm:t>
    </dgm:pt>
    <dgm:pt modelId="{29D14861-C178-441F-88EA-E39A1C4255D0}" type="parTrans" cxnId="{0C94F898-BF70-4432-9A52-C59FB84105D4}">
      <dgm:prSet/>
      <dgm:spPr/>
      <dgm:t>
        <a:bodyPr/>
        <a:lstStyle/>
        <a:p>
          <a:endParaRPr lang="en-US" sz="2800" b="1"/>
        </a:p>
      </dgm:t>
    </dgm:pt>
    <dgm:pt modelId="{047EB7DE-2423-4B54-92D7-A08C7CD06568}" type="sibTrans" cxnId="{0C94F898-BF70-4432-9A52-C59FB84105D4}">
      <dgm:prSet phldrT="5" custT="1"/>
      <dgm:spPr/>
      <dgm:t>
        <a:bodyPr/>
        <a:lstStyle/>
        <a:p>
          <a:r>
            <a:rPr lang="en-US" sz="4400" b="1"/>
            <a:t>5</a:t>
          </a:r>
        </a:p>
      </dgm:t>
    </dgm:pt>
    <dgm:pt modelId="{7A05210D-8EAA-41C0-964C-C14B0F11C9AE}">
      <dgm:prSet custT="1"/>
      <dgm:spPr/>
      <dgm:t>
        <a:bodyPr/>
        <a:lstStyle/>
        <a:p>
          <a:r>
            <a:rPr lang="en-US" sz="1600" b="1" dirty="0"/>
            <a:t>World headquarters for 60+ sites world-wide</a:t>
          </a:r>
        </a:p>
      </dgm:t>
    </dgm:pt>
    <dgm:pt modelId="{72FE1E37-E18C-4F7E-9BBD-8B88E3FC2465}" type="parTrans" cxnId="{1C6CD3C2-9269-476A-9832-B0D68BD126D6}">
      <dgm:prSet/>
      <dgm:spPr/>
      <dgm:t>
        <a:bodyPr/>
        <a:lstStyle/>
        <a:p>
          <a:endParaRPr lang="en-US" sz="2800" b="1"/>
        </a:p>
      </dgm:t>
    </dgm:pt>
    <dgm:pt modelId="{3790ABB3-E1D1-4CAB-9FD4-DD48D4B2B4B6}" type="sibTrans" cxnId="{1C6CD3C2-9269-476A-9832-B0D68BD126D6}">
      <dgm:prSet phldrT="6" custT="1"/>
      <dgm:spPr/>
      <dgm:t>
        <a:bodyPr/>
        <a:lstStyle/>
        <a:p>
          <a:r>
            <a:rPr lang="en-US" sz="4400" b="1"/>
            <a:t>6</a:t>
          </a:r>
        </a:p>
      </dgm:t>
    </dgm:pt>
    <dgm:pt modelId="{011A042E-15C5-42BF-87EF-A8C507E6BD34}" type="pres">
      <dgm:prSet presAssocID="{55282C96-ADE3-4E76-8A97-24CBDAEE0EA5}" presName="Name0" presStyleCnt="0">
        <dgm:presLayoutVars>
          <dgm:animLvl val="lvl"/>
          <dgm:resizeHandles val="exact"/>
        </dgm:presLayoutVars>
      </dgm:prSet>
      <dgm:spPr/>
    </dgm:pt>
    <dgm:pt modelId="{A2825874-67AC-42A4-94FD-BFC0DC030C9F}" type="pres">
      <dgm:prSet presAssocID="{0EE60568-BD7D-4BFD-A9E5-45555E5AF6BA}" presName="compositeNode" presStyleCnt="0">
        <dgm:presLayoutVars>
          <dgm:bulletEnabled val="1"/>
        </dgm:presLayoutVars>
      </dgm:prSet>
      <dgm:spPr/>
    </dgm:pt>
    <dgm:pt modelId="{A119F30D-71EB-4373-BBBB-A4F01FE0D3DC}" type="pres">
      <dgm:prSet presAssocID="{0EE60568-BD7D-4BFD-A9E5-45555E5AF6BA}" presName="bgRect" presStyleLbl="bgAccFollowNode1" presStyleIdx="0" presStyleCnt="6"/>
      <dgm:spPr/>
    </dgm:pt>
    <dgm:pt modelId="{43A37414-9D2A-4D02-9677-BAC04A8A3823}" type="pres">
      <dgm:prSet presAssocID="{1CCD9025-3D1C-4C80-9F0F-2961EEFC471C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9D31D0E7-CDD4-4BFA-9A74-D031A1B421E9}" type="pres">
      <dgm:prSet presAssocID="{0EE60568-BD7D-4BFD-A9E5-45555E5AF6BA}" presName="bottomLine" presStyleLbl="alignNode1" presStyleIdx="1" presStyleCnt="12">
        <dgm:presLayoutVars/>
      </dgm:prSet>
      <dgm:spPr/>
    </dgm:pt>
    <dgm:pt modelId="{E00C219B-F597-4A78-A006-BCB713AA734B}" type="pres">
      <dgm:prSet presAssocID="{0EE60568-BD7D-4BFD-A9E5-45555E5AF6BA}" presName="nodeText" presStyleLbl="bgAccFollowNode1" presStyleIdx="0" presStyleCnt="6">
        <dgm:presLayoutVars>
          <dgm:bulletEnabled val="1"/>
        </dgm:presLayoutVars>
      </dgm:prSet>
      <dgm:spPr/>
    </dgm:pt>
    <dgm:pt modelId="{B374304E-A700-4C2C-850D-79862607631C}" type="pres">
      <dgm:prSet presAssocID="{1CCD9025-3D1C-4C80-9F0F-2961EEFC471C}" presName="sibTrans" presStyleCnt="0"/>
      <dgm:spPr/>
    </dgm:pt>
    <dgm:pt modelId="{AE0864E5-3B16-40C3-BA5D-F4FE2FC1EFA2}" type="pres">
      <dgm:prSet presAssocID="{15716ABD-DAC4-4B6A-A2F7-835CEF2FB114}" presName="compositeNode" presStyleCnt="0">
        <dgm:presLayoutVars>
          <dgm:bulletEnabled val="1"/>
        </dgm:presLayoutVars>
      </dgm:prSet>
      <dgm:spPr/>
    </dgm:pt>
    <dgm:pt modelId="{F7FF6A4E-0BF1-4CCE-BE8A-079CFC7B6152}" type="pres">
      <dgm:prSet presAssocID="{15716ABD-DAC4-4B6A-A2F7-835CEF2FB114}" presName="bgRect" presStyleLbl="bgAccFollowNode1" presStyleIdx="1" presStyleCnt="6"/>
      <dgm:spPr/>
    </dgm:pt>
    <dgm:pt modelId="{3ED30AC4-4C38-476D-BB61-6030EF286C84}" type="pres">
      <dgm:prSet presAssocID="{FEF8765A-7446-4AA8-8D04-3E31A13AA459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BFFC3DB1-FA9A-4C11-8A19-65BBB1ABA3C9}" type="pres">
      <dgm:prSet presAssocID="{15716ABD-DAC4-4B6A-A2F7-835CEF2FB114}" presName="bottomLine" presStyleLbl="alignNode1" presStyleIdx="3" presStyleCnt="12">
        <dgm:presLayoutVars/>
      </dgm:prSet>
      <dgm:spPr/>
    </dgm:pt>
    <dgm:pt modelId="{A559F9E2-BBD7-4CBF-ADFA-38BFD2EB6313}" type="pres">
      <dgm:prSet presAssocID="{15716ABD-DAC4-4B6A-A2F7-835CEF2FB114}" presName="nodeText" presStyleLbl="bgAccFollowNode1" presStyleIdx="1" presStyleCnt="6">
        <dgm:presLayoutVars>
          <dgm:bulletEnabled val="1"/>
        </dgm:presLayoutVars>
      </dgm:prSet>
      <dgm:spPr/>
    </dgm:pt>
    <dgm:pt modelId="{61BE2DB6-2FE8-4BC6-B3AB-BEEF413F15FF}" type="pres">
      <dgm:prSet presAssocID="{FEF8765A-7446-4AA8-8D04-3E31A13AA459}" presName="sibTrans" presStyleCnt="0"/>
      <dgm:spPr/>
    </dgm:pt>
    <dgm:pt modelId="{13BF2E79-DB58-49CC-8196-626BB691784F}" type="pres">
      <dgm:prSet presAssocID="{2CC21038-6708-40B3-94B7-0AFD7D582C39}" presName="compositeNode" presStyleCnt="0">
        <dgm:presLayoutVars>
          <dgm:bulletEnabled val="1"/>
        </dgm:presLayoutVars>
      </dgm:prSet>
      <dgm:spPr/>
    </dgm:pt>
    <dgm:pt modelId="{99F99F1E-0473-43C4-B702-2EFA69CA2666}" type="pres">
      <dgm:prSet presAssocID="{2CC21038-6708-40B3-94B7-0AFD7D582C39}" presName="bgRect" presStyleLbl="bgAccFollowNode1" presStyleIdx="2" presStyleCnt="6"/>
      <dgm:spPr/>
    </dgm:pt>
    <dgm:pt modelId="{699BEA79-AD47-4961-901D-896F1B814FA1}" type="pres">
      <dgm:prSet presAssocID="{429090BD-D5AA-469A-B64C-7D18CA88DC8E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957069E9-C0F7-4513-BE80-8149D4F20873}" type="pres">
      <dgm:prSet presAssocID="{2CC21038-6708-40B3-94B7-0AFD7D582C39}" presName="bottomLine" presStyleLbl="alignNode1" presStyleIdx="5" presStyleCnt="12">
        <dgm:presLayoutVars/>
      </dgm:prSet>
      <dgm:spPr/>
    </dgm:pt>
    <dgm:pt modelId="{A5C99ADE-4D18-4E14-9273-901EF9FFC9BC}" type="pres">
      <dgm:prSet presAssocID="{2CC21038-6708-40B3-94B7-0AFD7D582C39}" presName="nodeText" presStyleLbl="bgAccFollowNode1" presStyleIdx="2" presStyleCnt="6">
        <dgm:presLayoutVars>
          <dgm:bulletEnabled val="1"/>
        </dgm:presLayoutVars>
      </dgm:prSet>
      <dgm:spPr/>
    </dgm:pt>
    <dgm:pt modelId="{E932DA6E-5C7C-441B-9620-E6B1937E97B6}" type="pres">
      <dgm:prSet presAssocID="{429090BD-D5AA-469A-B64C-7D18CA88DC8E}" presName="sibTrans" presStyleCnt="0"/>
      <dgm:spPr/>
    </dgm:pt>
    <dgm:pt modelId="{1B374633-1E77-407F-ABFA-EBB4BE88F7FB}" type="pres">
      <dgm:prSet presAssocID="{7B6516A2-72FE-40DC-9FD7-74A814CFFB4C}" presName="compositeNode" presStyleCnt="0">
        <dgm:presLayoutVars>
          <dgm:bulletEnabled val="1"/>
        </dgm:presLayoutVars>
      </dgm:prSet>
      <dgm:spPr/>
    </dgm:pt>
    <dgm:pt modelId="{51970FBA-02AD-4F8F-9378-2F59476736FA}" type="pres">
      <dgm:prSet presAssocID="{7B6516A2-72FE-40DC-9FD7-74A814CFFB4C}" presName="bgRect" presStyleLbl="bgAccFollowNode1" presStyleIdx="3" presStyleCnt="6"/>
      <dgm:spPr/>
    </dgm:pt>
    <dgm:pt modelId="{9F238CBD-8B8C-41D3-B41A-62022EF7A058}" type="pres">
      <dgm:prSet presAssocID="{9A7D0F63-B17C-4C0A-9458-B0485C892382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42D5BD33-6979-4B90-BE11-48BDBBA748DE}" type="pres">
      <dgm:prSet presAssocID="{7B6516A2-72FE-40DC-9FD7-74A814CFFB4C}" presName="bottomLine" presStyleLbl="alignNode1" presStyleIdx="7" presStyleCnt="12">
        <dgm:presLayoutVars/>
      </dgm:prSet>
      <dgm:spPr/>
    </dgm:pt>
    <dgm:pt modelId="{40F4B0E3-8337-45A0-B53F-0E0D6D7E2D90}" type="pres">
      <dgm:prSet presAssocID="{7B6516A2-72FE-40DC-9FD7-74A814CFFB4C}" presName="nodeText" presStyleLbl="bgAccFollowNode1" presStyleIdx="3" presStyleCnt="6">
        <dgm:presLayoutVars>
          <dgm:bulletEnabled val="1"/>
        </dgm:presLayoutVars>
      </dgm:prSet>
      <dgm:spPr/>
    </dgm:pt>
    <dgm:pt modelId="{1D53E6CB-BECF-4BF8-A59D-9A6B6BAB371C}" type="pres">
      <dgm:prSet presAssocID="{9A7D0F63-B17C-4C0A-9458-B0485C892382}" presName="sibTrans" presStyleCnt="0"/>
      <dgm:spPr/>
    </dgm:pt>
    <dgm:pt modelId="{4565AEE5-BCAE-4814-B102-B1E0B6B4261B}" type="pres">
      <dgm:prSet presAssocID="{A0009364-AB3F-4B32-9A95-A6B697EC0093}" presName="compositeNode" presStyleCnt="0">
        <dgm:presLayoutVars>
          <dgm:bulletEnabled val="1"/>
        </dgm:presLayoutVars>
      </dgm:prSet>
      <dgm:spPr/>
    </dgm:pt>
    <dgm:pt modelId="{AE7808D2-2648-41E3-A13E-03C08E60CD97}" type="pres">
      <dgm:prSet presAssocID="{A0009364-AB3F-4B32-9A95-A6B697EC0093}" presName="bgRect" presStyleLbl="bgAccFollowNode1" presStyleIdx="4" presStyleCnt="6"/>
      <dgm:spPr/>
    </dgm:pt>
    <dgm:pt modelId="{133B9CE2-14CE-4BC4-8B26-B43BF9AF1692}" type="pres">
      <dgm:prSet presAssocID="{047EB7DE-2423-4B54-92D7-A08C7CD06568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1F6E4541-3AC4-497D-A74F-4605664B60A7}" type="pres">
      <dgm:prSet presAssocID="{A0009364-AB3F-4B32-9A95-A6B697EC0093}" presName="bottomLine" presStyleLbl="alignNode1" presStyleIdx="9" presStyleCnt="12">
        <dgm:presLayoutVars/>
      </dgm:prSet>
      <dgm:spPr/>
    </dgm:pt>
    <dgm:pt modelId="{07EE33F6-8FA2-4C32-84E9-6EE626AEB31D}" type="pres">
      <dgm:prSet presAssocID="{A0009364-AB3F-4B32-9A95-A6B697EC0093}" presName="nodeText" presStyleLbl="bgAccFollowNode1" presStyleIdx="4" presStyleCnt="6">
        <dgm:presLayoutVars>
          <dgm:bulletEnabled val="1"/>
        </dgm:presLayoutVars>
      </dgm:prSet>
      <dgm:spPr/>
    </dgm:pt>
    <dgm:pt modelId="{14F91F11-36EE-4ED0-B6BD-3C028DF28545}" type="pres">
      <dgm:prSet presAssocID="{047EB7DE-2423-4B54-92D7-A08C7CD06568}" presName="sibTrans" presStyleCnt="0"/>
      <dgm:spPr/>
    </dgm:pt>
    <dgm:pt modelId="{F7199B0D-7F58-4D6B-95E0-CC9B1492B564}" type="pres">
      <dgm:prSet presAssocID="{7A05210D-8EAA-41C0-964C-C14B0F11C9AE}" presName="compositeNode" presStyleCnt="0">
        <dgm:presLayoutVars>
          <dgm:bulletEnabled val="1"/>
        </dgm:presLayoutVars>
      </dgm:prSet>
      <dgm:spPr/>
    </dgm:pt>
    <dgm:pt modelId="{094DF14C-4468-463B-936C-9E01857B7155}" type="pres">
      <dgm:prSet presAssocID="{7A05210D-8EAA-41C0-964C-C14B0F11C9AE}" presName="bgRect" presStyleLbl="bgAccFollowNode1" presStyleIdx="5" presStyleCnt="6"/>
      <dgm:spPr/>
    </dgm:pt>
    <dgm:pt modelId="{A7D6C022-49A8-431E-93EF-DA743194BC31}" type="pres">
      <dgm:prSet presAssocID="{3790ABB3-E1D1-4CAB-9FD4-DD48D4B2B4B6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8F15134F-A465-4009-97FB-A432EAD78A32}" type="pres">
      <dgm:prSet presAssocID="{7A05210D-8EAA-41C0-964C-C14B0F11C9AE}" presName="bottomLine" presStyleLbl="alignNode1" presStyleIdx="11" presStyleCnt="12">
        <dgm:presLayoutVars/>
      </dgm:prSet>
      <dgm:spPr/>
    </dgm:pt>
    <dgm:pt modelId="{EE43DE06-380B-45FE-8EBB-CA59C5D61A91}" type="pres">
      <dgm:prSet presAssocID="{7A05210D-8EAA-41C0-964C-C14B0F11C9AE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926C7C03-7E44-48CB-9E3C-399DFF95FFA0}" type="presOf" srcId="{7A05210D-8EAA-41C0-964C-C14B0F11C9AE}" destId="{EE43DE06-380B-45FE-8EBB-CA59C5D61A91}" srcOrd="1" destOrd="0" presId="urn:microsoft.com/office/officeart/2016/7/layout/BasicLinearProcessNumbered"/>
    <dgm:cxn modelId="{FE9C5A04-8C11-49ED-8B9E-907637964683}" type="presOf" srcId="{A0009364-AB3F-4B32-9A95-A6B697EC0093}" destId="{07EE33F6-8FA2-4C32-84E9-6EE626AEB31D}" srcOrd="1" destOrd="0" presId="urn:microsoft.com/office/officeart/2016/7/layout/BasicLinearProcessNumbered"/>
    <dgm:cxn modelId="{D7449C12-18D7-4345-ACB4-DF5038F7CBA7}" type="presOf" srcId="{047EB7DE-2423-4B54-92D7-A08C7CD06568}" destId="{133B9CE2-14CE-4BC4-8B26-B43BF9AF1692}" srcOrd="0" destOrd="0" presId="urn:microsoft.com/office/officeart/2016/7/layout/BasicLinearProcessNumbered"/>
    <dgm:cxn modelId="{714C5822-17F5-4441-A106-84FEA9928E77}" type="presOf" srcId="{1CCD9025-3D1C-4C80-9F0F-2961EEFC471C}" destId="{43A37414-9D2A-4D02-9677-BAC04A8A3823}" srcOrd="0" destOrd="0" presId="urn:microsoft.com/office/officeart/2016/7/layout/BasicLinearProcessNumbered"/>
    <dgm:cxn modelId="{044A0038-B406-4E03-A0A3-D00E2A974806}" srcId="{55282C96-ADE3-4E76-8A97-24CBDAEE0EA5}" destId="{15716ABD-DAC4-4B6A-A2F7-835CEF2FB114}" srcOrd="1" destOrd="0" parTransId="{074A98BD-4C46-46B0-9EEB-08FAD3F4D046}" sibTransId="{FEF8765A-7446-4AA8-8D04-3E31A13AA459}"/>
    <dgm:cxn modelId="{4DBB963A-BB8A-4073-9B16-CBA3BCE5AD67}" type="presOf" srcId="{FEF8765A-7446-4AA8-8D04-3E31A13AA459}" destId="{3ED30AC4-4C38-476D-BB61-6030EF286C84}" srcOrd="0" destOrd="0" presId="urn:microsoft.com/office/officeart/2016/7/layout/BasicLinearProcessNumbered"/>
    <dgm:cxn modelId="{5F98695C-FE94-4958-AF1F-311228F57982}" type="presOf" srcId="{A0009364-AB3F-4B32-9A95-A6B697EC0093}" destId="{AE7808D2-2648-41E3-A13E-03C08E60CD97}" srcOrd="0" destOrd="0" presId="urn:microsoft.com/office/officeart/2016/7/layout/BasicLinearProcessNumbered"/>
    <dgm:cxn modelId="{9DD77A42-FA85-449F-84FA-C6584B979FE0}" type="presOf" srcId="{7B6516A2-72FE-40DC-9FD7-74A814CFFB4C}" destId="{40F4B0E3-8337-45A0-B53F-0E0D6D7E2D90}" srcOrd="1" destOrd="0" presId="urn:microsoft.com/office/officeart/2016/7/layout/BasicLinearProcessNumbered"/>
    <dgm:cxn modelId="{1A9FDE55-E8B5-4783-A954-318C49B1E452}" type="presOf" srcId="{0EE60568-BD7D-4BFD-A9E5-45555E5AF6BA}" destId="{A119F30D-71EB-4373-BBBB-A4F01FE0D3DC}" srcOrd="0" destOrd="0" presId="urn:microsoft.com/office/officeart/2016/7/layout/BasicLinearProcessNumbered"/>
    <dgm:cxn modelId="{F44E8B58-CD46-4E37-A1AE-60A3681FD0FA}" type="presOf" srcId="{429090BD-D5AA-469A-B64C-7D18CA88DC8E}" destId="{699BEA79-AD47-4961-901D-896F1B814FA1}" srcOrd="0" destOrd="0" presId="urn:microsoft.com/office/officeart/2016/7/layout/BasicLinearProcessNumbered"/>
    <dgm:cxn modelId="{5FE02E83-61B2-4FE5-9136-D0F05537245A}" type="presOf" srcId="{15716ABD-DAC4-4B6A-A2F7-835CEF2FB114}" destId="{F7FF6A4E-0BF1-4CCE-BE8A-079CFC7B6152}" srcOrd="0" destOrd="0" presId="urn:microsoft.com/office/officeart/2016/7/layout/BasicLinearProcessNumbered"/>
    <dgm:cxn modelId="{DA894395-F2E3-40BF-A5B2-06E1F8AD2CAD}" type="presOf" srcId="{0EE60568-BD7D-4BFD-A9E5-45555E5AF6BA}" destId="{E00C219B-F597-4A78-A006-BCB713AA734B}" srcOrd="1" destOrd="0" presId="urn:microsoft.com/office/officeart/2016/7/layout/BasicLinearProcessNumbered"/>
    <dgm:cxn modelId="{0C94F898-BF70-4432-9A52-C59FB84105D4}" srcId="{55282C96-ADE3-4E76-8A97-24CBDAEE0EA5}" destId="{A0009364-AB3F-4B32-9A95-A6B697EC0093}" srcOrd="4" destOrd="0" parTransId="{29D14861-C178-441F-88EA-E39A1C4255D0}" sibTransId="{047EB7DE-2423-4B54-92D7-A08C7CD06568}"/>
    <dgm:cxn modelId="{A748279A-69BC-49FB-8E4C-026A08A44EAD}" srcId="{55282C96-ADE3-4E76-8A97-24CBDAEE0EA5}" destId="{7B6516A2-72FE-40DC-9FD7-74A814CFFB4C}" srcOrd="3" destOrd="0" parTransId="{43C26D67-500C-43A3-A1A3-05C37855F14F}" sibTransId="{9A7D0F63-B17C-4C0A-9458-B0485C892382}"/>
    <dgm:cxn modelId="{4ED3889F-71CD-4CA3-A798-FD9FBF4D77DA}" srcId="{55282C96-ADE3-4E76-8A97-24CBDAEE0EA5}" destId="{2CC21038-6708-40B3-94B7-0AFD7D582C39}" srcOrd="2" destOrd="0" parTransId="{A357E2F3-A3CE-4A43-A5BF-C260A35E9175}" sibTransId="{429090BD-D5AA-469A-B64C-7D18CA88DC8E}"/>
    <dgm:cxn modelId="{BBC8C8A6-CDD2-45B1-99AE-04C8E1AE6835}" type="presOf" srcId="{3790ABB3-E1D1-4CAB-9FD4-DD48D4B2B4B6}" destId="{A7D6C022-49A8-431E-93EF-DA743194BC31}" srcOrd="0" destOrd="0" presId="urn:microsoft.com/office/officeart/2016/7/layout/BasicLinearProcessNumbered"/>
    <dgm:cxn modelId="{06F737BC-BBEC-4EC5-B442-0EC61475A0B8}" type="presOf" srcId="{2CC21038-6708-40B3-94B7-0AFD7D582C39}" destId="{A5C99ADE-4D18-4E14-9273-901EF9FFC9BC}" srcOrd="1" destOrd="0" presId="urn:microsoft.com/office/officeart/2016/7/layout/BasicLinearProcessNumbered"/>
    <dgm:cxn modelId="{1C6CD3C2-9269-476A-9832-B0D68BD126D6}" srcId="{55282C96-ADE3-4E76-8A97-24CBDAEE0EA5}" destId="{7A05210D-8EAA-41C0-964C-C14B0F11C9AE}" srcOrd="5" destOrd="0" parTransId="{72FE1E37-E18C-4F7E-9BBD-8B88E3FC2465}" sibTransId="{3790ABB3-E1D1-4CAB-9FD4-DD48D4B2B4B6}"/>
    <dgm:cxn modelId="{94E0D8C3-69C4-48C1-AF6E-22BF745DDE45}" type="presOf" srcId="{7A05210D-8EAA-41C0-964C-C14B0F11C9AE}" destId="{094DF14C-4468-463B-936C-9E01857B7155}" srcOrd="0" destOrd="0" presId="urn:microsoft.com/office/officeart/2016/7/layout/BasicLinearProcessNumbered"/>
    <dgm:cxn modelId="{6A1F62CD-4C6F-4FF6-8694-94636C45EE4C}" type="presOf" srcId="{55282C96-ADE3-4E76-8A97-24CBDAEE0EA5}" destId="{011A042E-15C5-42BF-87EF-A8C507E6BD34}" srcOrd="0" destOrd="0" presId="urn:microsoft.com/office/officeart/2016/7/layout/BasicLinearProcessNumbered"/>
    <dgm:cxn modelId="{C76994D5-509D-4368-AB07-3ACA8A3B63DE}" type="presOf" srcId="{7B6516A2-72FE-40DC-9FD7-74A814CFFB4C}" destId="{51970FBA-02AD-4F8F-9378-2F59476736FA}" srcOrd="0" destOrd="0" presId="urn:microsoft.com/office/officeart/2016/7/layout/BasicLinearProcessNumbered"/>
    <dgm:cxn modelId="{07E94AD6-1361-483C-A407-D2195F61E0AF}" srcId="{55282C96-ADE3-4E76-8A97-24CBDAEE0EA5}" destId="{0EE60568-BD7D-4BFD-A9E5-45555E5AF6BA}" srcOrd="0" destOrd="0" parTransId="{631D546A-53F0-42E9-9881-19300F90F331}" sibTransId="{1CCD9025-3D1C-4C80-9F0F-2961EEFC471C}"/>
    <dgm:cxn modelId="{0FF8E0D7-8E08-4CD1-86D4-8B44BC7E5152}" type="presOf" srcId="{15716ABD-DAC4-4B6A-A2F7-835CEF2FB114}" destId="{A559F9E2-BBD7-4CBF-ADFA-38BFD2EB6313}" srcOrd="1" destOrd="0" presId="urn:microsoft.com/office/officeart/2016/7/layout/BasicLinearProcessNumbered"/>
    <dgm:cxn modelId="{E41F49EA-0250-48AA-952E-2AF09CD7EB19}" type="presOf" srcId="{2CC21038-6708-40B3-94B7-0AFD7D582C39}" destId="{99F99F1E-0473-43C4-B702-2EFA69CA2666}" srcOrd="0" destOrd="0" presId="urn:microsoft.com/office/officeart/2016/7/layout/BasicLinearProcessNumbered"/>
    <dgm:cxn modelId="{8DA928EB-8ECB-450E-89E9-EF53557FD84C}" type="presOf" srcId="{9A7D0F63-B17C-4C0A-9458-B0485C892382}" destId="{9F238CBD-8B8C-41D3-B41A-62022EF7A058}" srcOrd="0" destOrd="0" presId="urn:microsoft.com/office/officeart/2016/7/layout/BasicLinearProcessNumbered"/>
    <dgm:cxn modelId="{B95CEB53-B26D-404F-87AD-548C4419AA95}" type="presParOf" srcId="{011A042E-15C5-42BF-87EF-A8C507E6BD34}" destId="{A2825874-67AC-42A4-94FD-BFC0DC030C9F}" srcOrd="0" destOrd="0" presId="urn:microsoft.com/office/officeart/2016/7/layout/BasicLinearProcessNumbered"/>
    <dgm:cxn modelId="{5C507B2A-D79A-4E16-95AC-417BFED03485}" type="presParOf" srcId="{A2825874-67AC-42A4-94FD-BFC0DC030C9F}" destId="{A119F30D-71EB-4373-BBBB-A4F01FE0D3DC}" srcOrd="0" destOrd="0" presId="urn:microsoft.com/office/officeart/2016/7/layout/BasicLinearProcessNumbered"/>
    <dgm:cxn modelId="{8935D1C6-91BF-4C57-B5F8-7E7772B16596}" type="presParOf" srcId="{A2825874-67AC-42A4-94FD-BFC0DC030C9F}" destId="{43A37414-9D2A-4D02-9677-BAC04A8A3823}" srcOrd="1" destOrd="0" presId="urn:microsoft.com/office/officeart/2016/7/layout/BasicLinearProcessNumbered"/>
    <dgm:cxn modelId="{8FA2B2D2-EE79-46B6-8ED8-F5AEB7A93CA9}" type="presParOf" srcId="{A2825874-67AC-42A4-94FD-BFC0DC030C9F}" destId="{9D31D0E7-CDD4-4BFA-9A74-D031A1B421E9}" srcOrd="2" destOrd="0" presId="urn:microsoft.com/office/officeart/2016/7/layout/BasicLinearProcessNumbered"/>
    <dgm:cxn modelId="{72BAE5B7-E033-44EC-8F41-4EC91F5FB266}" type="presParOf" srcId="{A2825874-67AC-42A4-94FD-BFC0DC030C9F}" destId="{E00C219B-F597-4A78-A006-BCB713AA734B}" srcOrd="3" destOrd="0" presId="urn:microsoft.com/office/officeart/2016/7/layout/BasicLinearProcessNumbered"/>
    <dgm:cxn modelId="{F3E2782A-8E2C-4D74-98A8-C784EFC88550}" type="presParOf" srcId="{011A042E-15C5-42BF-87EF-A8C507E6BD34}" destId="{B374304E-A700-4C2C-850D-79862607631C}" srcOrd="1" destOrd="0" presId="urn:microsoft.com/office/officeart/2016/7/layout/BasicLinearProcessNumbered"/>
    <dgm:cxn modelId="{A4301BDC-65E2-4BE4-B658-E5626FEAF929}" type="presParOf" srcId="{011A042E-15C5-42BF-87EF-A8C507E6BD34}" destId="{AE0864E5-3B16-40C3-BA5D-F4FE2FC1EFA2}" srcOrd="2" destOrd="0" presId="urn:microsoft.com/office/officeart/2016/7/layout/BasicLinearProcessNumbered"/>
    <dgm:cxn modelId="{9752DAA5-7C29-40FD-87BE-1C5E0B658EDB}" type="presParOf" srcId="{AE0864E5-3B16-40C3-BA5D-F4FE2FC1EFA2}" destId="{F7FF6A4E-0BF1-4CCE-BE8A-079CFC7B6152}" srcOrd="0" destOrd="0" presId="urn:microsoft.com/office/officeart/2016/7/layout/BasicLinearProcessNumbered"/>
    <dgm:cxn modelId="{D7FEE9AD-F2F8-4B8D-BAD1-973A9B975246}" type="presParOf" srcId="{AE0864E5-3B16-40C3-BA5D-F4FE2FC1EFA2}" destId="{3ED30AC4-4C38-476D-BB61-6030EF286C84}" srcOrd="1" destOrd="0" presId="urn:microsoft.com/office/officeart/2016/7/layout/BasicLinearProcessNumbered"/>
    <dgm:cxn modelId="{4F3B9D01-C700-4D8C-9C00-1EB28FEB6A8E}" type="presParOf" srcId="{AE0864E5-3B16-40C3-BA5D-F4FE2FC1EFA2}" destId="{BFFC3DB1-FA9A-4C11-8A19-65BBB1ABA3C9}" srcOrd="2" destOrd="0" presId="urn:microsoft.com/office/officeart/2016/7/layout/BasicLinearProcessNumbered"/>
    <dgm:cxn modelId="{BFCC7106-6B6F-476F-A9A1-2413F09CBBB2}" type="presParOf" srcId="{AE0864E5-3B16-40C3-BA5D-F4FE2FC1EFA2}" destId="{A559F9E2-BBD7-4CBF-ADFA-38BFD2EB6313}" srcOrd="3" destOrd="0" presId="urn:microsoft.com/office/officeart/2016/7/layout/BasicLinearProcessNumbered"/>
    <dgm:cxn modelId="{E031D351-8951-4474-ABD9-9FA325764361}" type="presParOf" srcId="{011A042E-15C5-42BF-87EF-A8C507E6BD34}" destId="{61BE2DB6-2FE8-4BC6-B3AB-BEEF413F15FF}" srcOrd="3" destOrd="0" presId="urn:microsoft.com/office/officeart/2016/7/layout/BasicLinearProcessNumbered"/>
    <dgm:cxn modelId="{8003D01A-0D7E-41E5-92A6-C732259D8EF6}" type="presParOf" srcId="{011A042E-15C5-42BF-87EF-A8C507E6BD34}" destId="{13BF2E79-DB58-49CC-8196-626BB691784F}" srcOrd="4" destOrd="0" presId="urn:microsoft.com/office/officeart/2016/7/layout/BasicLinearProcessNumbered"/>
    <dgm:cxn modelId="{57AC12D3-F58C-4710-B496-E8E14154BEDB}" type="presParOf" srcId="{13BF2E79-DB58-49CC-8196-626BB691784F}" destId="{99F99F1E-0473-43C4-B702-2EFA69CA2666}" srcOrd="0" destOrd="0" presId="urn:microsoft.com/office/officeart/2016/7/layout/BasicLinearProcessNumbered"/>
    <dgm:cxn modelId="{714BB1B3-204B-41E9-B56F-9141D4D94CFB}" type="presParOf" srcId="{13BF2E79-DB58-49CC-8196-626BB691784F}" destId="{699BEA79-AD47-4961-901D-896F1B814FA1}" srcOrd="1" destOrd="0" presId="urn:microsoft.com/office/officeart/2016/7/layout/BasicLinearProcessNumbered"/>
    <dgm:cxn modelId="{9A6A9384-E7A7-4076-88AE-A7DA4D8AFC15}" type="presParOf" srcId="{13BF2E79-DB58-49CC-8196-626BB691784F}" destId="{957069E9-C0F7-4513-BE80-8149D4F20873}" srcOrd="2" destOrd="0" presId="urn:microsoft.com/office/officeart/2016/7/layout/BasicLinearProcessNumbered"/>
    <dgm:cxn modelId="{0243CD51-2A21-4B6B-B01F-41214EE28207}" type="presParOf" srcId="{13BF2E79-DB58-49CC-8196-626BB691784F}" destId="{A5C99ADE-4D18-4E14-9273-901EF9FFC9BC}" srcOrd="3" destOrd="0" presId="urn:microsoft.com/office/officeart/2016/7/layout/BasicLinearProcessNumbered"/>
    <dgm:cxn modelId="{3FBE32DA-A3FB-4E1E-9A4B-708B8ECC430B}" type="presParOf" srcId="{011A042E-15C5-42BF-87EF-A8C507E6BD34}" destId="{E932DA6E-5C7C-441B-9620-E6B1937E97B6}" srcOrd="5" destOrd="0" presId="urn:microsoft.com/office/officeart/2016/7/layout/BasicLinearProcessNumbered"/>
    <dgm:cxn modelId="{A5115107-AC69-43F2-BFAA-21C1E3B55450}" type="presParOf" srcId="{011A042E-15C5-42BF-87EF-A8C507E6BD34}" destId="{1B374633-1E77-407F-ABFA-EBB4BE88F7FB}" srcOrd="6" destOrd="0" presId="urn:microsoft.com/office/officeart/2016/7/layout/BasicLinearProcessNumbered"/>
    <dgm:cxn modelId="{0B67ECC9-A584-42EF-A7CB-1FDD729B0360}" type="presParOf" srcId="{1B374633-1E77-407F-ABFA-EBB4BE88F7FB}" destId="{51970FBA-02AD-4F8F-9378-2F59476736FA}" srcOrd="0" destOrd="0" presId="urn:microsoft.com/office/officeart/2016/7/layout/BasicLinearProcessNumbered"/>
    <dgm:cxn modelId="{847A1E78-2849-44A2-8FBB-879776210C9B}" type="presParOf" srcId="{1B374633-1E77-407F-ABFA-EBB4BE88F7FB}" destId="{9F238CBD-8B8C-41D3-B41A-62022EF7A058}" srcOrd="1" destOrd="0" presId="urn:microsoft.com/office/officeart/2016/7/layout/BasicLinearProcessNumbered"/>
    <dgm:cxn modelId="{17DD5E9A-364F-462B-92CD-50260174E849}" type="presParOf" srcId="{1B374633-1E77-407F-ABFA-EBB4BE88F7FB}" destId="{42D5BD33-6979-4B90-BE11-48BDBBA748DE}" srcOrd="2" destOrd="0" presId="urn:microsoft.com/office/officeart/2016/7/layout/BasicLinearProcessNumbered"/>
    <dgm:cxn modelId="{5B3F520D-2730-48B6-8CD4-04B7F54F36DD}" type="presParOf" srcId="{1B374633-1E77-407F-ABFA-EBB4BE88F7FB}" destId="{40F4B0E3-8337-45A0-B53F-0E0D6D7E2D90}" srcOrd="3" destOrd="0" presId="urn:microsoft.com/office/officeart/2016/7/layout/BasicLinearProcessNumbered"/>
    <dgm:cxn modelId="{9970F402-3194-4326-BD95-8581F84A0165}" type="presParOf" srcId="{011A042E-15C5-42BF-87EF-A8C507E6BD34}" destId="{1D53E6CB-BECF-4BF8-A59D-9A6B6BAB371C}" srcOrd="7" destOrd="0" presId="urn:microsoft.com/office/officeart/2016/7/layout/BasicLinearProcessNumbered"/>
    <dgm:cxn modelId="{F3696D6D-E451-4E4A-8021-436F02EEC9C0}" type="presParOf" srcId="{011A042E-15C5-42BF-87EF-A8C507E6BD34}" destId="{4565AEE5-BCAE-4814-B102-B1E0B6B4261B}" srcOrd="8" destOrd="0" presId="urn:microsoft.com/office/officeart/2016/7/layout/BasicLinearProcessNumbered"/>
    <dgm:cxn modelId="{A80B22E6-B9FE-4AA8-BEF1-C812E309C699}" type="presParOf" srcId="{4565AEE5-BCAE-4814-B102-B1E0B6B4261B}" destId="{AE7808D2-2648-41E3-A13E-03C08E60CD97}" srcOrd="0" destOrd="0" presId="urn:microsoft.com/office/officeart/2016/7/layout/BasicLinearProcessNumbered"/>
    <dgm:cxn modelId="{1F68026D-6C22-4D4F-910A-402A078F60DD}" type="presParOf" srcId="{4565AEE5-BCAE-4814-B102-B1E0B6B4261B}" destId="{133B9CE2-14CE-4BC4-8B26-B43BF9AF1692}" srcOrd="1" destOrd="0" presId="urn:microsoft.com/office/officeart/2016/7/layout/BasicLinearProcessNumbered"/>
    <dgm:cxn modelId="{DDFBD2F0-CA24-4B81-A21D-1F8E93AB594B}" type="presParOf" srcId="{4565AEE5-BCAE-4814-B102-B1E0B6B4261B}" destId="{1F6E4541-3AC4-497D-A74F-4605664B60A7}" srcOrd="2" destOrd="0" presId="urn:microsoft.com/office/officeart/2016/7/layout/BasicLinearProcessNumbered"/>
    <dgm:cxn modelId="{68901D1F-6906-490B-8127-EB3215257259}" type="presParOf" srcId="{4565AEE5-BCAE-4814-B102-B1E0B6B4261B}" destId="{07EE33F6-8FA2-4C32-84E9-6EE626AEB31D}" srcOrd="3" destOrd="0" presId="urn:microsoft.com/office/officeart/2016/7/layout/BasicLinearProcessNumbered"/>
    <dgm:cxn modelId="{3435612C-CF66-4496-8211-42B0B7E06F7C}" type="presParOf" srcId="{011A042E-15C5-42BF-87EF-A8C507E6BD34}" destId="{14F91F11-36EE-4ED0-B6BD-3C028DF28545}" srcOrd="9" destOrd="0" presId="urn:microsoft.com/office/officeart/2016/7/layout/BasicLinearProcessNumbered"/>
    <dgm:cxn modelId="{7829F432-977D-4BF3-A86F-68550120F9CA}" type="presParOf" srcId="{011A042E-15C5-42BF-87EF-A8C507E6BD34}" destId="{F7199B0D-7F58-4D6B-95E0-CC9B1492B564}" srcOrd="10" destOrd="0" presId="urn:microsoft.com/office/officeart/2016/7/layout/BasicLinearProcessNumbered"/>
    <dgm:cxn modelId="{DEC34BCF-ABDB-4545-934E-FD7628D0F2F0}" type="presParOf" srcId="{F7199B0D-7F58-4D6B-95E0-CC9B1492B564}" destId="{094DF14C-4468-463B-936C-9E01857B7155}" srcOrd="0" destOrd="0" presId="urn:microsoft.com/office/officeart/2016/7/layout/BasicLinearProcessNumbered"/>
    <dgm:cxn modelId="{9FFD7326-D78F-4DCA-8B34-B486262FE1D5}" type="presParOf" srcId="{F7199B0D-7F58-4D6B-95E0-CC9B1492B564}" destId="{A7D6C022-49A8-431E-93EF-DA743194BC31}" srcOrd="1" destOrd="0" presId="urn:microsoft.com/office/officeart/2016/7/layout/BasicLinearProcessNumbered"/>
    <dgm:cxn modelId="{D5EC3680-1A3B-46AB-B10D-87CC7C28A560}" type="presParOf" srcId="{F7199B0D-7F58-4D6B-95E0-CC9B1492B564}" destId="{8F15134F-A465-4009-97FB-A432EAD78A32}" srcOrd="2" destOrd="0" presId="urn:microsoft.com/office/officeart/2016/7/layout/BasicLinearProcessNumbered"/>
    <dgm:cxn modelId="{F6B42B8F-52B4-4592-A591-37F1F14C2677}" type="presParOf" srcId="{F7199B0D-7F58-4D6B-95E0-CC9B1492B564}" destId="{EE43DE06-380B-45FE-8EBB-CA59C5D61A9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07B50A-0CFC-448D-A795-BFA2BB0EF98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087378-333A-46BA-8651-1017662C508A}">
      <dgm:prSet phldrT="[Text]"/>
      <dgm:spPr/>
      <dgm:t>
        <a:bodyPr/>
        <a:lstStyle/>
        <a:p>
          <a:r>
            <a:rPr lang="en-US" dirty="0"/>
            <a:t>Less Invasive</a:t>
          </a:r>
        </a:p>
      </dgm:t>
    </dgm:pt>
    <dgm:pt modelId="{F2A55351-F9AC-4C23-A4F4-5BF296972A03}" type="parTrans" cxnId="{5E2A425D-F560-44B7-8C88-561526402F26}">
      <dgm:prSet/>
      <dgm:spPr/>
      <dgm:t>
        <a:bodyPr/>
        <a:lstStyle/>
        <a:p>
          <a:endParaRPr lang="en-US"/>
        </a:p>
      </dgm:t>
    </dgm:pt>
    <dgm:pt modelId="{CC886872-079C-4AE1-95EE-0BAA039D7EED}" type="sibTrans" cxnId="{5E2A425D-F560-44B7-8C88-561526402F26}">
      <dgm:prSet/>
      <dgm:spPr/>
      <dgm:t>
        <a:bodyPr/>
        <a:lstStyle/>
        <a:p>
          <a:endParaRPr lang="en-US"/>
        </a:p>
      </dgm:t>
    </dgm:pt>
    <dgm:pt modelId="{7CA4FAC5-063F-4B18-8A5B-E3C52115070A}">
      <dgm:prSet phldrT="[Text]"/>
      <dgm:spPr/>
      <dgm:t>
        <a:bodyPr/>
        <a:lstStyle/>
        <a:p>
          <a:r>
            <a:rPr lang="en-US" dirty="0"/>
            <a:t>Quicker recovery</a:t>
          </a:r>
        </a:p>
      </dgm:t>
    </dgm:pt>
    <dgm:pt modelId="{12CF288B-D638-4489-AD17-99E05233456B}" type="parTrans" cxnId="{0A47FD45-9C08-453A-9C80-B680E8E9D9ED}">
      <dgm:prSet/>
      <dgm:spPr/>
      <dgm:t>
        <a:bodyPr/>
        <a:lstStyle/>
        <a:p>
          <a:endParaRPr lang="en-US"/>
        </a:p>
      </dgm:t>
    </dgm:pt>
    <dgm:pt modelId="{62C67C5C-7F4C-4C11-9189-09814726F979}" type="sibTrans" cxnId="{0A47FD45-9C08-453A-9C80-B680E8E9D9ED}">
      <dgm:prSet/>
      <dgm:spPr/>
      <dgm:t>
        <a:bodyPr/>
        <a:lstStyle/>
        <a:p>
          <a:endParaRPr lang="en-US"/>
        </a:p>
      </dgm:t>
    </dgm:pt>
    <dgm:pt modelId="{A933E637-5967-490D-9C64-818E22131A1A}">
      <dgm:prSet phldrT="[Text]"/>
      <dgm:spPr/>
      <dgm:t>
        <a:bodyPr/>
        <a:lstStyle/>
        <a:p>
          <a:r>
            <a:rPr lang="en-US" dirty="0"/>
            <a:t>Preservation of Biomechanics</a:t>
          </a:r>
        </a:p>
      </dgm:t>
    </dgm:pt>
    <dgm:pt modelId="{F5ABD3E4-7A8B-4C0C-BDE9-6B9DC5F29449}" type="parTrans" cxnId="{656D6FD2-046F-41E4-8AF6-F3DEED90CABD}">
      <dgm:prSet/>
      <dgm:spPr/>
      <dgm:t>
        <a:bodyPr/>
        <a:lstStyle/>
        <a:p>
          <a:endParaRPr lang="en-US"/>
        </a:p>
      </dgm:t>
    </dgm:pt>
    <dgm:pt modelId="{C0E377EA-5C25-4C4A-9AA6-F87D222342CC}" type="sibTrans" cxnId="{656D6FD2-046F-41E4-8AF6-F3DEED90CABD}">
      <dgm:prSet/>
      <dgm:spPr/>
      <dgm:t>
        <a:bodyPr/>
        <a:lstStyle/>
        <a:p>
          <a:endParaRPr lang="en-US"/>
        </a:p>
      </dgm:t>
    </dgm:pt>
    <dgm:pt modelId="{4B9A8BA8-3751-400B-B2E7-F2E7A3F52AF8}" type="pres">
      <dgm:prSet presAssocID="{5007B50A-0CFC-448D-A795-BFA2BB0EF987}" presName="Name0" presStyleCnt="0">
        <dgm:presLayoutVars>
          <dgm:dir/>
          <dgm:animLvl val="lvl"/>
          <dgm:resizeHandles val="exact"/>
        </dgm:presLayoutVars>
      </dgm:prSet>
      <dgm:spPr/>
    </dgm:pt>
    <dgm:pt modelId="{519A4EA7-AACC-40CD-8D85-184E1097515A}" type="pres">
      <dgm:prSet presAssocID="{F4087378-333A-46BA-8651-1017662C508A}" presName="composite" presStyleCnt="0"/>
      <dgm:spPr/>
    </dgm:pt>
    <dgm:pt modelId="{BD106BDB-FD91-45D5-B965-75B99C92923D}" type="pres">
      <dgm:prSet presAssocID="{F4087378-333A-46BA-8651-1017662C508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EBF2046-137A-4B9E-9FDD-4CA1FF18480F}" type="pres">
      <dgm:prSet presAssocID="{F4087378-333A-46BA-8651-1017662C508A}" presName="desTx" presStyleLbl="alignAccFollowNode1" presStyleIdx="0" presStyleCnt="3">
        <dgm:presLayoutVars>
          <dgm:bulletEnabled val="1"/>
        </dgm:presLayoutVars>
      </dgm:prSet>
      <dgm:spPr/>
    </dgm:pt>
    <dgm:pt modelId="{2922FB60-4C4E-4B01-9D44-2869F5BF3D4A}" type="pres">
      <dgm:prSet presAssocID="{CC886872-079C-4AE1-95EE-0BAA039D7EED}" presName="space" presStyleCnt="0"/>
      <dgm:spPr/>
    </dgm:pt>
    <dgm:pt modelId="{42D90D72-9296-47F4-BD1F-826C3F16CC25}" type="pres">
      <dgm:prSet presAssocID="{7CA4FAC5-063F-4B18-8A5B-E3C52115070A}" presName="composite" presStyleCnt="0"/>
      <dgm:spPr/>
    </dgm:pt>
    <dgm:pt modelId="{CFB053FD-6ADB-45D0-B959-85F1CBC3CA8E}" type="pres">
      <dgm:prSet presAssocID="{7CA4FAC5-063F-4B18-8A5B-E3C52115070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E28E03C-306F-47EC-9484-78C17DFFB14E}" type="pres">
      <dgm:prSet presAssocID="{7CA4FAC5-063F-4B18-8A5B-E3C52115070A}" presName="desTx" presStyleLbl="alignAccFollowNode1" presStyleIdx="1" presStyleCnt="3">
        <dgm:presLayoutVars>
          <dgm:bulletEnabled val="1"/>
        </dgm:presLayoutVars>
      </dgm:prSet>
      <dgm:spPr/>
    </dgm:pt>
    <dgm:pt modelId="{E2478D94-63BC-4146-8822-935AE7839726}" type="pres">
      <dgm:prSet presAssocID="{62C67C5C-7F4C-4C11-9189-09814726F979}" presName="space" presStyleCnt="0"/>
      <dgm:spPr/>
    </dgm:pt>
    <dgm:pt modelId="{C5314CDF-6FBC-4250-8FA2-4424288AE814}" type="pres">
      <dgm:prSet presAssocID="{A933E637-5967-490D-9C64-818E22131A1A}" presName="composite" presStyleCnt="0"/>
      <dgm:spPr/>
    </dgm:pt>
    <dgm:pt modelId="{C63CABA8-A040-41D1-9C5B-C2C5738C565E}" type="pres">
      <dgm:prSet presAssocID="{A933E637-5967-490D-9C64-818E22131A1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1D879B4-A503-44C4-BA3C-1892AF641FA2}" type="pres">
      <dgm:prSet presAssocID="{A933E637-5967-490D-9C64-818E22131A1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6B8841D-C98F-4E1A-9F3D-226ECED97258}" type="presOf" srcId="{F4087378-333A-46BA-8651-1017662C508A}" destId="{BD106BDB-FD91-45D5-B965-75B99C92923D}" srcOrd="0" destOrd="0" presId="urn:microsoft.com/office/officeart/2005/8/layout/hList1"/>
    <dgm:cxn modelId="{5E2A425D-F560-44B7-8C88-561526402F26}" srcId="{5007B50A-0CFC-448D-A795-BFA2BB0EF987}" destId="{F4087378-333A-46BA-8651-1017662C508A}" srcOrd="0" destOrd="0" parTransId="{F2A55351-F9AC-4C23-A4F4-5BF296972A03}" sibTransId="{CC886872-079C-4AE1-95EE-0BAA039D7EED}"/>
    <dgm:cxn modelId="{0A47FD45-9C08-453A-9C80-B680E8E9D9ED}" srcId="{5007B50A-0CFC-448D-A795-BFA2BB0EF987}" destId="{7CA4FAC5-063F-4B18-8A5B-E3C52115070A}" srcOrd="1" destOrd="0" parTransId="{12CF288B-D638-4489-AD17-99E05233456B}" sibTransId="{62C67C5C-7F4C-4C11-9189-09814726F979}"/>
    <dgm:cxn modelId="{75595C73-5388-43FF-ABCE-3B79EA51008E}" type="presOf" srcId="{5007B50A-0CFC-448D-A795-BFA2BB0EF987}" destId="{4B9A8BA8-3751-400B-B2E7-F2E7A3F52AF8}" srcOrd="0" destOrd="0" presId="urn:microsoft.com/office/officeart/2005/8/layout/hList1"/>
    <dgm:cxn modelId="{3479568F-5E9B-4B7A-B16D-F59125D58BE0}" type="presOf" srcId="{A933E637-5967-490D-9C64-818E22131A1A}" destId="{C63CABA8-A040-41D1-9C5B-C2C5738C565E}" srcOrd="0" destOrd="0" presId="urn:microsoft.com/office/officeart/2005/8/layout/hList1"/>
    <dgm:cxn modelId="{34ADB895-45DA-43F2-B8B3-ADFA3C9F1FB9}" type="presOf" srcId="{7CA4FAC5-063F-4B18-8A5B-E3C52115070A}" destId="{CFB053FD-6ADB-45D0-B959-85F1CBC3CA8E}" srcOrd="0" destOrd="0" presId="urn:microsoft.com/office/officeart/2005/8/layout/hList1"/>
    <dgm:cxn modelId="{656D6FD2-046F-41E4-8AF6-F3DEED90CABD}" srcId="{5007B50A-0CFC-448D-A795-BFA2BB0EF987}" destId="{A933E637-5967-490D-9C64-818E22131A1A}" srcOrd="2" destOrd="0" parTransId="{F5ABD3E4-7A8B-4C0C-BDE9-6B9DC5F29449}" sibTransId="{C0E377EA-5C25-4C4A-9AA6-F87D222342CC}"/>
    <dgm:cxn modelId="{E5B82A99-30A0-4BE6-B419-64A649E32E26}" type="presParOf" srcId="{4B9A8BA8-3751-400B-B2E7-F2E7A3F52AF8}" destId="{519A4EA7-AACC-40CD-8D85-184E1097515A}" srcOrd="0" destOrd="0" presId="urn:microsoft.com/office/officeart/2005/8/layout/hList1"/>
    <dgm:cxn modelId="{AF464481-8CF8-4A6F-A975-0FFAE3A41B20}" type="presParOf" srcId="{519A4EA7-AACC-40CD-8D85-184E1097515A}" destId="{BD106BDB-FD91-45D5-B965-75B99C92923D}" srcOrd="0" destOrd="0" presId="urn:microsoft.com/office/officeart/2005/8/layout/hList1"/>
    <dgm:cxn modelId="{B7728D55-F7A5-4F5B-AC51-3C56AA7E89C7}" type="presParOf" srcId="{519A4EA7-AACC-40CD-8D85-184E1097515A}" destId="{9EBF2046-137A-4B9E-9FDD-4CA1FF18480F}" srcOrd="1" destOrd="0" presId="urn:microsoft.com/office/officeart/2005/8/layout/hList1"/>
    <dgm:cxn modelId="{5A4A39B4-7A99-4EEC-BF48-5FFE6AAEBDE9}" type="presParOf" srcId="{4B9A8BA8-3751-400B-B2E7-F2E7A3F52AF8}" destId="{2922FB60-4C4E-4B01-9D44-2869F5BF3D4A}" srcOrd="1" destOrd="0" presId="urn:microsoft.com/office/officeart/2005/8/layout/hList1"/>
    <dgm:cxn modelId="{A3CBD5B2-F331-4BE6-8ECD-8840FCFF5BBF}" type="presParOf" srcId="{4B9A8BA8-3751-400B-B2E7-F2E7A3F52AF8}" destId="{42D90D72-9296-47F4-BD1F-826C3F16CC25}" srcOrd="2" destOrd="0" presId="urn:microsoft.com/office/officeart/2005/8/layout/hList1"/>
    <dgm:cxn modelId="{9DD1902C-04C2-4F57-88C7-10E449AC271B}" type="presParOf" srcId="{42D90D72-9296-47F4-BD1F-826C3F16CC25}" destId="{CFB053FD-6ADB-45D0-B959-85F1CBC3CA8E}" srcOrd="0" destOrd="0" presId="urn:microsoft.com/office/officeart/2005/8/layout/hList1"/>
    <dgm:cxn modelId="{C935BB62-5BB3-4A0D-92EA-68DC3BEFC955}" type="presParOf" srcId="{42D90D72-9296-47F4-BD1F-826C3F16CC25}" destId="{EE28E03C-306F-47EC-9484-78C17DFFB14E}" srcOrd="1" destOrd="0" presId="urn:microsoft.com/office/officeart/2005/8/layout/hList1"/>
    <dgm:cxn modelId="{E3A10A1C-E4AA-4569-8475-23E11E22F443}" type="presParOf" srcId="{4B9A8BA8-3751-400B-B2E7-F2E7A3F52AF8}" destId="{E2478D94-63BC-4146-8822-935AE7839726}" srcOrd="3" destOrd="0" presId="urn:microsoft.com/office/officeart/2005/8/layout/hList1"/>
    <dgm:cxn modelId="{647804E0-A2BA-4A6B-B2D3-D931B404C165}" type="presParOf" srcId="{4B9A8BA8-3751-400B-B2E7-F2E7A3F52AF8}" destId="{C5314CDF-6FBC-4250-8FA2-4424288AE814}" srcOrd="4" destOrd="0" presId="urn:microsoft.com/office/officeart/2005/8/layout/hList1"/>
    <dgm:cxn modelId="{55AAFB97-E67F-43E0-B1A1-3927745FF924}" type="presParOf" srcId="{C5314CDF-6FBC-4250-8FA2-4424288AE814}" destId="{C63CABA8-A040-41D1-9C5B-C2C5738C565E}" srcOrd="0" destOrd="0" presId="urn:microsoft.com/office/officeart/2005/8/layout/hList1"/>
    <dgm:cxn modelId="{6C3BBD57-7701-4D2F-BB5C-744C82EB1B92}" type="presParOf" srcId="{C5314CDF-6FBC-4250-8FA2-4424288AE814}" destId="{21D879B4-A503-44C4-BA3C-1892AF641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E63BE9-98F6-4D9F-981C-38BB8BF7E7BB}" type="doc">
      <dgm:prSet loTypeId="urn:microsoft.com/office/officeart/2005/8/layout/radial5" loCatId="cycle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FA727A7-88EE-406E-BF73-608EDC8F3772}">
      <dgm:prSet phldrT="[Text]"/>
      <dgm:spPr/>
      <dgm:t>
        <a:bodyPr/>
        <a:lstStyle/>
        <a:p>
          <a:r>
            <a:rPr lang="en-US"/>
            <a:t>Orthobiologics</a:t>
          </a:r>
        </a:p>
      </dgm:t>
    </dgm:pt>
    <dgm:pt modelId="{2216237D-F85C-485E-A80C-CAA632A342A7}" type="parTrans" cxnId="{FBE4F159-08EE-41C0-9F9F-5CA9FF5D2A61}">
      <dgm:prSet/>
      <dgm:spPr/>
      <dgm:t>
        <a:bodyPr/>
        <a:lstStyle/>
        <a:p>
          <a:endParaRPr lang="en-US"/>
        </a:p>
      </dgm:t>
    </dgm:pt>
    <dgm:pt modelId="{1BAAB980-1068-494E-B6FD-A6C4466A2C0E}" type="sibTrans" cxnId="{FBE4F159-08EE-41C0-9F9F-5CA9FF5D2A61}">
      <dgm:prSet/>
      <dgm:spPr/>
      <dgm:t>
        <a:bodyPr/>
        <a:lstStyle/>
        <a:p>
          <a:endParaRPr lang="en-US"/>
        </a:p>
      </dgm:t>
    </dgm:pt>
    <dgm:pt modelId="{6208079F-BB8C-4F9E-AB26-B0390D9007AE}">
      <dgm:prSet phldrT="[Text]"/>
      <dgm:spPr/>
      <dgm:t>
        <a:bodyPr/>
        <a:lstStyle/>
        <a:p>
          <a:r>
            <a:rPr lang="en-US"/>
            <a:t>Growth Factor Enriched Serums</a:t>
          </a:r>
        </a:p>
      </dgm:t>
    </dgm:pt>
    <dgm:pt modelId="{B0E542AA-58E6-4012-A6E8-4825F15BAB9D}" type="parTrans" cxnId="{E5F80429-2014-4A4C-AE8C-E567DC16AE49}">
      <dgm:prSet/>
      <dgm:spPr/>
      <dgm:t>
        <a:bodyPr/>
        <a:lstStyle/>
        <a:p>
          <a:endParaRPr lang="en-US"/>
        </a:p>
      </dgm:t>
    </dgm:pt>
    <dgm:pt modelId="{9587ABB1-9957-446B-8446-871D1ED21186}" type="sibTrans" cxnId="{E5F80429-2014-4A4C-AE8C-E567DC16AE49}">
      <dgm:prSet/>
      <dgm:spPr/>
      <dgm:t>
        <a:bodyPr/>
        <a:lstStyle/>
        <a:p>
          <a:endParaRPr lang="en-US"/>
        </a:p>
      </dgm:t>
    </dgm:pt>
    <dgm:pt modelId="{8798C9C2-6945-46EB-9679-DA2E82748DD9}">
      <dgm:prSet phldrT="[Text]"/>
      <dgm:spPr/>
      <dgm:t>
        <a:bodyPr/>
        <a:lstStyle/>
        <a:p>
          <a:r>
            <a:rPr lang="en-US"/>
            <a:t>Bone Marrow</a:t>
          </a:r>
        </a:p>
        <a:p>
          <a:r>
            <a:rPr lang="en-US"/>
            <a:t>Stem Cells</a:t>
          </a:r>
        </a:p>
      </dgm:t>
    </dgm:pt>
    <dgm:pt modelId="{C720681F-DFF7-4727-A86A-5B8C86121899}" type="parTrans" cxnId="{DFABBAC6-51BD-40D1-9033-9A7A2CCF8238}">
      <dgm:prSet/>
      <dgm:spPr/>
      <dgm:t>
        <a:bodyPr/>
        <a:lstStyle/>
        <a:p>
          <a:endParaRPr lang="en-US"/>
        </a:p>
      </dgm:t>
    </dgm:pt>
    <dgm:pt modelId="{1E737004-86F6-4F8E-BEB6-67C9E783F320}" type="sibTrans" cxnId="{DFABBAC6-51BD-40D1-9033-9A7A2CCF8238}">
      <dgm:prSet/>
      <dgm:spPr/>
      <dgm:t>
        <a:bodyPr/>
        <a:lstStyle/>
        <a:p>
          <a:endParaRPr lang="en-US"/>
        </a:p>
      </dgm:t>
    </dgm:pt>
    <dgm:pt modelId="{A5856549-B75A-4B40-BCEE-0FD4626B6BF1}">
      <dgm:prSet phldrT="[Text]"/>
      <dgm:spPr/>
      <dgm:t>
        <a:bodyPr/>
        <a:lstStyle/>
        <a:p>
          <a:r>
            <a:rPr lang="en-US"/>
            <a:t>Cytokine Enriched</a:t>
          </a:r>
        </a:p>
        <a:p>
          <a:r>
            <a:rPr lang="en-US"/>
            <a:t>Serums</a:t>
          </a:r>
        </a:p>
      </dgm:t>
    </dgm:pt>
    <dgm:pt modelId="{6CF938C7-4D22-4790-9D4D-4A393FEAC167}" type="parTrans" cxnId="{7B0BB783-78C7-44EF-A618-1C6074A3BE59}">
      <dgm:prSet/>
      <dgm:spPr/>
      <dgm:t>
        <a:bodyPr/>
        <a:lstStyle/>
        <a:p>
          <a:endParaRPr lang="en-US"/>
        </a:p>
      </dgm:t>
    </dgm:pt>
    <dgm:pt modelId="{4659B411-1CCC-477A-B0EB-C762982557D1}" type="sibTrans" cxnId="{7B0BB783-78C7-44EF-A618-1C6074A3BE59}">
      <dgm:prSet/>
      <dgm:spPr/>
      <dgm:t>
        <a:bodyPr/>
        <a:lstStyle/>
        <a:p>
          <a:endParaRPr lang="en-US"/>
        </a:p>
      </dgm:t>
    </dgm:pt>
    <dgm:pt modelId="{DA5CEDAE-074E-4064-85BF-6B9D76C257A9}">
      <dgm:prSet phldrT="[Text]"/>
      <dgm:spPr/>
      <dgm:t>
        <a:bodyPr/>
        <a:lstStyle/>
        <a:p>
          <a:r>
            <a:rPr lang="en-US"/>
            <a:t>Concentrated Platelets</a:t>
          </a:r>
        </a:p>
      </dgm:t>
    </dgm:pt>
    <dgm:pt modelId="{462B0618-842B-41A9-8B6F-BE95C2406F61}" type="parTrans" cxnId="{B2848452-B20C-4841-8A99-D3BE24D2BC1B}">
      <dgm:prSet/>
      <dgm:spPr/>
      <dgm:t>
        <a:bodyPr/>
        <a:lstStyle/>
        <a:p>
          <a:endParaRPr lang="en-US"/>
        </a:p>
      </dgm:t>
    </dgm:pt>
    <dgm:pt modelId="{25C32F41-BF9D-4F71-A6A3-60BE11F2BC5F}" type="sibTrans" cxnId="{B2848452-B20C-4841-8A99-D3BE24D2BC1B}">
      <dgm:prSet/>
      <dgm:spPr/>
      <dgm:t>
        <a:bodyPr/>
        <a:lstStyle/>
        <a:p>
          <a:endParaRPr lang="en-US"/>
        </a:p>
      </dgm:t>
    </dgm:pt>
    <dgm:pt modelId="{2A4190FE-BF91-46F0-BEAF-FE4B88853F86}" type="pres">
      <dgm:prSet presAssocID="{83E63BE9-98F6-4D9F-981C-38BB8BF7E7B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56B8FC-5A22-4BB0-9353-B6F3D579D523}" type="pres">
      <dgm:prSet presAssocID="{1FA727A7-88EE-406E-BF73-608EDC8F3772}" presName="centerShape" presStyleLbl="node0" presStyleIdx="0" presStyleCnt="1"/>
      <dgm:spPr/>
    </dgm:pt>
    <dgm:pt modelId="{D5A3536A-F2C9-47C0-9839-AA76488CD07A}" type="pres">
      <dgm:prSet presAssocID="{B0E542AA-58E6-4012-A6E8-4825F15BAB9D}" presName="parTrans" presStyleLbl="sibTrans2D1" presStyleIdx="0" presStyleCnt="4"/>
      <dgm:spPr/>
    </dgm:pt>
    <dgm:pt modelId="{E908FFCE-26C8-4C53-B285-805D2E12CBC1}" type="pres">
      <dgm:prSet presAssocID="{B0E542AA-58E6-4012-A6E8-4825F15BAB9D}" presName="connectorText" presStyleLbl="sibTrans2D1" presStyleIdx="0" presStyleCnt="4"/>
      <dgm:spPr/>
    </dgm:pt>
    <dgm:pt modelId="{FB96931D-EC88-4805-86BB-E4E36F437F55}" type="pres">
      <dgm:prSet presAssocID="{6208079F-BB8C-4F9E-AB26-B0390D9007AE}" presName="node" presStyleLbl="node1" presStyleIdx="0" presStyleCnt="4">
        <dgm:presLayoutVars>
          <dgm:bulletEnabled val="1"/>
        </dgm:presLayoutVars>
      </dgm:prSet>
      <dgm:spPr/>
    </dgm:pt>
    <dgm:pt modelId="{71EEB28E-0E4F-43F2-AF3E-0C78B77E4F61}" type="pres">
      <dgm:prSet presAssocID="{C720681F-DFF7-4727-A86A-5B8C86121899}" presName="parTrans" presStyleLbl="sibTrans2D1" presStyleIdx="1" presStyleCnt="4"/>
      <dgm:spPr/>
    </dgm:pt>
    <dgm:pt modelId="{5DE7A82F-E40B-4ADB-AAA4-F72C7A10954C}" type="pres">
      <dgm:prSet presAssocID="{C720681F-DFF7-4727-A86A-5B8C86121899}" presName="connectorText" presStyleLbl="sibTrans2D1" presStyleIdx="1" presStyleCnt="4"/>
      <dgm:spPr/>
    </dgm:pt>
    <dgm:pt modelId="{4F6799CE-2A32-4BD1-97BA-ECB526905A50}" type="pres">
      <dgm:prSet presAssocID="{8798C9C2-6945-46EB-9679-DA2E82748DD9}" presName="node" presStyleLbl="node1" presStyleIdx="1" presStyleCnt="4">
        <dgm:presLayoutVars>
          <dgm:bulletEnabled val="1"/>
        </dgm:presLayoutVars>
      </dgm:prSet>
      <dgm:spPr/>
    </dgm:pt>
    <dgm:pt modelId="{C1949DAC-C6A2-4521-AE20-C6517922FD92}" type="pres">
      <dgm:prSet presAssocID="{6CF938C7-4D22-4790-9D4D-4A393FEAC167}" presName="parTrans" presStyleLbl="sibTrans2D1" presStyleIdx="2" presStyleCnt="4"/>
      <dgm:spPr/>
    </dgm:pt>
    <dgm:pt modelId="{257570DB-82CA-417A-A792-FFEB57927965}" type="pres">
      <dgm:prSet presAssocID="{6CF938C7-4D22-4790-9D4D-4A393FEAC167}" presName="connectorText" presStyleLbl="sibTrans2D1" presStyleIdx="2" presStyleCnt="4"/>
      <dgm:spPr/>
    </dgm:pt>
    <dgm:pt modelId="{89D79D25-33CD-4D45-8F08-87E9C1A0A826}" type="pres">
      <dgm:prSet presAssocID="{A5856549-B75A-4B40-BCEE-0FD4626B6BF1}" presName="node" presStyleLbl="node1" presStyleIdx="2" presStyleCnt="4">
        <dgm:presLayoutVars>
          <dgm:bulletEnabled val="1"/>
        </dgm:presLayoutVars>
      </dgm:prSet>
      <dgm:spPr/>
    </dgm:pt>
    <dgm:pt modelId="{49D2FCDC-EC30-4FF1-A517-426426860EB8}" type="pres">
      <dgm:prSet presAssocID="{462B0618-842B-41A9-8B6F-BE95C2406F61}" presName="parTrans" presStyleLbl="sibTrans2D1" presStyleIdx="3" presStyleCnt="4"/>
      <dgm:spPr/>
    </dgm:pt>
    <dgm:pt modelId="{16DEB583-717C-4B6F-9556-FEDEFAFDF816}" type="pres">
      <dgm:prSet presAssocID="{462B0618-842B-41A9-8B6F-BE95C2406F61}" presName="connectorText" presStyleLbl="sibTrans2D1" presStyleIdx="3" presStyleCnt="4"/>
      <dgm:spPr/>
    </dgm:pt>
    <dgm:pt modelId="{CE0469F6-FCE8-485F-B2C9-DB6710D54787}" type="pres">
      <dgm:prSet presAssocID="{DA5CEDAE-074E-4064-85BF-6B9D76C257A9}" presName="node" presStyleLbl="node1" presStyleIdx="3" presStyleCnt="4">
        <dgm:presLayoutVars>
          <dgm:bulletEnabled val="1"/>
        </dgm:presLayoutVars>
      </dgm:prSet>
      <dgm:spPr/>
    </dgm:pt>
  </dgm:ptLst>
  <dgm:cxnLst>
    <dgm:cxn modelId="{BBC4A206-A801-463C-9382-5AF6B447E7EB}" type="presOf" srcId="{462B0618-842B-41A9-8B6F-BE95C2406F61}" destId="{49D2FCDC-EC30-4FF1-A517-426426860EB8}" srcOrd="0" destOrd="0" presId="urn:microsoft.com/office/officeart/2005/8/layout/radial5"/>
    <dgm:cxn modelId="{E60E3D0B-4488-466F-9577-DE2A3523B490}" type="presOf" srcId="{8798C9C2-6945-46EB-9679-DA2E82748DD9}" destId="{4F6799CE-2A32-4BD1-97BA-ECB526905A50}" srcOrd="0" destOrd="0" presId="urn:microsoft.com/office/officeart/2005/8/layout/radial5"/>
    <dgm:cxn modelId="{71856B0F-43F0-46A2-BAAF-1C6723DB1C12}" type="presOf" srcId="{1FA727A7-88EE-406E-BF73-608EDC8F3772}" destId="{E856B8FC-5A22-4BB0-9353-B6F3D579D523}" srcOrd="0" destOrd="0" presId="urn:microsoft.com/office/officeart/2005/8/layout/radial5"/>
    <dgm:cxn modelId="{E5F80429-2014-4A4C-AE8C-E567DC16AE49}" srcId="{1FA727A7-88EE-406E-BF73-608EDC8F3772}" destId="{6208079F-BB8C-4F9E-AB26-B0390D9007AE}" srcOrd="0" destOrd="0" parTransId="{B0E542AA-58E6-4012-A6E8-4825F15BAB9D}" sibTransId="{9587ABB1-9957-446B-8446-871D1ED21186}"/>
    <dgm:cxn modelId="{46ADBE35-A0B2-446D-BE80-AB0745D9345B}" type="presOf" srcId="{B0E542AA-58E6-4012-A6E8-4825F15BAB9D}" destId="{E908FFCE-26C8-4C53-B285-805D2E12CBC1}" srcOrd="1" destOrd="0" presId="urn:microsoft.com/office/officeart/2005/8/layout/radial5"/>
    <dgm:cxn modelId="{A77BCC5C-0809-45E5-BEEA-F408CA45C282}" type="presOf" srcId="{6CF938C7-4D22-4790-9D4D-4A393FEAC167}" destId="{C1949DAC-C6A2-4521-AE20-C6517922FD92}" srcOrd="0" destOrd="0" presId="urn:microsoft.com/office/officeart/2005/8/layout/radial5"/>
    <dgm:cxn modelId="{01AEA86D-9266-48D5-9466-AF2D0B5CA61A}" type="presOf" srcId="{A5856549-B75A-4B40-BCEE-0FD4626B6BF1}" destId="{89D79D25-33CD-4D45-8F08-87E9C1A0A826}" srcOrd="0" destOrd="0" presId="urn:microsoft.com/office/officeart/2005/8/layout/radial5"/>
    <dgm:cxn modelId="{5D13C26D-1068-46F4-A275-AF7253B06617}" type="presOf" srcId="{C720681F-DFF7-4727-A86A-5B8C86121899}" destId="{71EEB28E-0E4F-43F2-AF3E-0C78B77E4F61}" srcOrd="0" destOrd="0" presId="urn:microsoft.com/office/officeart/2005/8/layout/radial5"/>
    <dgm:cxn modelId="{B2848452-B20C-4841-8A99-D3BE24D2BC1B}" srcId="{1FA727A7-88EE-406E-BF73-608EDC8F3772}" destId="{DA5CEDAE-074E-4064-85BF-6B9D76C257A9}" srcOrd="3" destOrd="0" parTransId="{462B0618-842B-41A9-8B6F-BE95C2406F61}" sibTransId="{25C32F41-BF9D-4F71-A6A3-60BE11F2BC5F}"/>
    <dgm:cxn modelId="{A3A00176-D81F-4C73-950C-9110F2D72545}" type="presOf" srcId="{83E63BE9-98F6-4D9F-981C-38BB8BF7E7BB}" destId="{2A4190FE-BF91-46F0-BEAF-FE4B88853F86}" srcOrd="0" destOrd="0" presId="urn:microsoft.com/office/officeart/2005/8/layout/radial5"/>
    <dgm:cxn modelId="{12B67B78-0972-4028-A605-544654835EC2}" type="presOf" srcId="{DA5CEDAE-074E-4064-85BF-6B9D76C257A9}" destId="{CE0469F6-FCE8-485F-B2C9-DB6710D54787}" srcOrd="0" destOrd="0" presId="urn:microsoft.com/office/officeart/2005/8/layout/radial5"/>
    <dgm:cxn modelId="{FBE4F159-08EE-41C0-9F9F-5CA9FF5D2A61}" srcId="{83E63BE9-98F6-4D9F-981C-38BB8BF7E7BB}" destId="{1FA727A7-88EE-406E-BF73-608EDC8F3772}" srcOrd="0" destOrd="0" parTransId="{2216237D-F85C-485E-A80C-CAA632A342A7}" sibTransId="{1BAAB980-1068-494E-B6FD-A6C4466A2C0E}"/>
    <dgm:cxn modelId="{7B0BB783-78C7-44EF-A618-1C6074A3BE59}" srcId="{1FA727A7-88EE-406E-BF73-608EDC8F3772}" destId="{A5856549-B75A-4B40-BCEE-0FD4626B6BF1}" srcOrd="2" destOrd="0" parTransId="{6CF938C7-4D22-4790-9D4D-4A393FEAC167}" sibTransId="{4659B411-1CCC-477A-B0EB-C762982557D1}"/>
    <dgm:cxn modelId="{19A5BAAE-2644-4896-ABCC-44134C737243}" type="presOf" srcId="{6208079F-BB8C-4F9E-AB26-B0390D9007AE}" destId="{FB96931D-EC88-4805-86BB-E4E36F437F55}" srcOrd="0" destOrd="0" presId="urn:microsoft.com/office/officeart/2005/8/layout/radial5"/>
    <dgm:cxn modelId="{A39261B4-60E3-4087-B567-A6CA379BBB5C}" type="presOf" srcId="{462B0618-842B-41A9-8B6F-BE95C2406F61}" destId="{16DEB583-717C-4B6F-9556-FEDEFAFDF816}" srcOrd="1" destOrd="0" presId="urn:microsoft.com/office/officeart/2005/8/layout/radial5"/>
    <dgm:cxn modelId="{95A63BB9-AC4C-4F9F-AECC-0EB9A680F1F9}" type="presOf" srcId="{C720681F-DFF7-4727-A86A-5B8C86121899}" destId="{5DE7A82F-E40B-4ADB-AAA4-F72C7A10954C}" srcOrd="1" destOrd="0" presId="urn:microsoft.com/office/officeart/2005/8/layout/radial5"/>
    <dgm:cxn modelId="{201D42BB-C934-4FF6-8FE9-895F0E0573A6}" type="presOf" srcId="{6CF938C7-4D22-4790-9D4D-4A393FEAC167}" destId="{257570DB-82CA-417A-A792-FFEB57927965}" srcOrd="1" destOrd="0" presId="urn:microsoft.com/office/officeart/2005/8/layout/radial5"/>
    <dgm:cxn modelId="{DFABBAC6-51BD-40D1-9033-9A7A2CCF8238}" srcId="{1FA727A7-88EE-406E-BF73-608EDC8F3772}" destId="{8798C9C2-6945-46EB-9679-DA2E82748DD9}" srcOrd="1" destOrd="0" parTransId="{C720681F-DFF7-4727-A86A-5B8C86121899}" sibTransId="{1E737004-86F6-4F8E-BEB6-67C9E783F320}"/>
    <dgm:cxn modelId="{BB3D26FE-5F3C-46D1-A465-AF4E7462A718}" type="presOf" srcId="{B0E542AA-58E6-4012-A6E8-4825F15BAB9D}" destId="{D5A3536A-F2C9-47C0-9839-AA76488CD07A}" srcOrd="0" destOrd="0" presId="urn:microsoft.com/office/officeart/2005/8/layout/radial5"/>
    <dgm:cxn modelId="{D222EDF0-6FB3-4B3C-915E-3C8E2C360191}" type="presParOf" srcId="{2A4190FE-BF91-46F0-BEAF-FE4B88853F86}" destId="{E856B8FC-5A22-4BB0-9353-B6F3D579D523}" srcOrd="0" destOrd="0" presId="urn:microsoft.com/office/officeart/2005/8/layout/radial5"/>
    <dgm:cxn modelId="{DDDFD63A-CA41-4A74-9E98-1BA8EB4B33D1}" type="presParOf" srcId="{2A4190FE-BF91-46F0-BEAF-FE4B88853F86}" destId="{D5A3536A-F2C9-47C0-9839-AA76488CD07A}" srcOrd="1" destOrd="0" presId="urn:microsoft.com/office/officeart/2005/8/layout/radial5"/>
    <dgm:cxn modelId="{8116A01A-E23F-4238-8FE1-9CB97F59D2CE}" type="presParOf" srcId="{D5A3536A-F2C9-47C0-9839-AA76488CD07A}" destId="{E908FFCE-26C8-4C53-B285-805D2E12CBC1}" srcOrd="0" destOrd="0" presId="urn:microsoft.com/office/officeart/2005/8/layout/radial5"/>
    <dgm:cxn modelId="{B91035C5-87D2-41B0-98A8-6AE940788D6C}" type="presParOf" srcId="{2A4190FE-BF91-46F0-BEAF-FE4B88853F86}" destId="{FB96931D-EC88-4805-86BB-E4E36F437F55}" srcOrd="2" destOrd="0" presId="urn:microsoft.com/office/officeart/2005/8/layout/radial5"/>
    <dgm:cxn modelId="{4B25D45B-FB78-4FBD-9371-78FF28A1FA8C}" type="presParOf" srcId="{2A4190FE-BF91-46F0-BEAF-FE4B88853F86}" destId="{71EEB28E-0E4F-43F2-AF3E-0C78B77E4F61}" srcOrd="3" destOrd="0" presId="urn:microsoft.com/office/officeart/2005/8/layout/radial5"/>
    <dgm:cxn modelId="{7CC4D04A-AA59-45EA-A237-EFF9EA1321D5}" type="presParOf" srcId="{71EEB28E-0E4F-43F2-AF3E-0C78B77E4F61}" destId="{5DE7A82F-E40B-4ADB-AAA4-F72C7A10954C}" srcOrd="0" destOrd="0" presId="urn:microsoft.com/office/officeart/2005/8/layout/radial5"/>
    <dgm:cxn modelId="{40595A09-06D6-4C8D-8BE1-505113ECCCE0}" type="presParOf" srcId="{2A4190FE-BF91-46F0-BEAF-FE4B88853F86}" destId="{4F6799CE-2A32-4BD1-97BA-ECB526905A50}" srcOrd="4" destOrd="0" presId="urn:microsoft.com/office/officeart/2005/8/layout/radial5"/>
    <dgm:cxn modelId="{DE5D7B7B-80A1-4C92-BF84-957E9519B203}" type="presParOf" srcId="{2A4190FE-BF91-46F0-BEAF-FE4B88853F86}" destId="{C1949DAC-C6A2-4521-AE20-C6517922FD92}" srcOrd="5" destOrd="0" presId="urn:microsoft.com/office/officeart/2005/8/layout/radial5"/>
    <dgm:cxn modelId="{B75D08C9-663E-4773-9966-FA5C9A2CCB8D}" type="presParOf" srcId="{C1949DAC-C6A2-4521-AE20-C6517922FD92}" destId="{257570DB-82CA-417A-A792-FFEB57927965}" srcOrd="0" destOrd="0" presId="urn:microsoft.com/office/officeart/2005/8/layout/radial5"/>
    <dgm:cxn modelId="{952727EE-3516-440B-81B2-3A13655279B7}" type="presParOf" srcId="{2A4190FE-BF91-46F0-BEAF-FE4B88853F86}" destId="{89D79D25-33CD-4D45-8F08-87E9C1A0A826}" srcOrd="6" destOrd="0" presId="urn:microsoft.com/office/officeart/2005/8/layout/radial5"/>
    <dgm:cxn modelId="{5CF90893-FD81-49E6-BAB0-651827FA929C}" type="presParOf" srcId="{2A4190FE-BF91-46F0-BEAF-FE4B88853F86}" destId="{49D2FCDC-EC30-4FF1-A517-426426860EB8}" srcOrd="7" destOrd="0" presId="urn:microsoft.com/office/officeart/2005/8/layout/radial5"/>
    <dgm:cxn modelId="{D4FD8061-7DDF-45E1-98E1-B71DD758A723}" type="presParOf" srcId="{49D2FCDC-EC30-4FF1-A517-426426860EB8}" destId="{16DEB583-717C-4B6F-9556-FEDEFAFDF816}" srcOrd="0" destOrd="0" presId="urn:microsoft.com/office/officeart/2005/8/layout/radial5"/>
    <dgm:cxn modelId="{83CDB32E-4B33-4357-8002-FDDB6E7A72EE}" type="presParOf" srcId="{2A4190FE-BF91-46F0-BEAF-FE4B88853F86}" destId="{CE0469F6-FCE8-485F-B2C9-DB6710D54787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993DD1-C46E-4F92-B6D2-1868E09623C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3715D4-9714-43CF-A732-C498B947670E}">
      <dgm:prSet/>
      <dgm:spPr/>
      <dgm:t>
        <a:bodyPr/>
        <a:lstStyle/>
        <a:p>
          <a:r>
            <a:rPr lang="en-US"/>
            <a:t>Knee</a:t>
          </a:r>
        </a:p>
      </dgm:t>
    </dgm:pt>
    <dgm:pt modelId="{C2047A8F-5A83-42DE-AE6D-3FDE3626782E}" type="parTrans" cxnId="{677FE15E-2370-4262-890D-206B794F6540}">
      <dgm:prSet/>
      <dgm:spPr/>
      <dgm:t>
        <a:bodyPr/>
        <a:lstStyle/>
        <a:p>
          <a:endParaRPr lang="en-US"/>
        </a:p>
      </dgm:t>
    </dgm:pt>
    <dgm:pt modelId="{D6A2E247-981C-47F9-9C7E-1D6DEBFE2217}" type="sibTrans" cxnId="{677FE15E-2370-4262-890D-206B794F6540}">
      <dgm:prSet/>
      <dgm:spPr/>
      <dgm:t>
        <a:bodyPr/>
        <a:lstStyle/>
        <a:p>
          <a:endParaRPr lang="en-US"/>
        </a:p>
      </dgm:t>
    </dgm:pt>
    <dgm:pt modelId="{0D1650CE-2DDC-436D-93B1-B7F9492594A2}">
      <dgm:prSet custT="1"/>
      <dgm:spPr/>
      <dgm:t>
        <a:bodyPr/>
        <a:lstStyle/>
        <a:p>
          <a:r>
            <a:rPr lang="en-US" sz="2400" dirty="0"/>
            <a:t>Knee arthritis patients requiring knee replacement</a:t>
          </a:r>
        </a:p>
      </dgm:t>
    </dgm:pt>
    <dgm:pt modelId="{04EB1956-5828-49CD-809E-E54D6C581701}" type="parTrans" cxnId="{DD0DBAE2-F4F8-4157-B9D4-F75A4E8097BB}">
      <dgm:prSet/>
      <dgm:spPr/>
      <dgm:t>
        <a:bodyPr/>
        <a:lstStyle/>
        <a:p>
          <a:endParaRPr lang="en-US"/>
        </a:p>
      </dgm:t>
    </dgm:pt>
    <dgm:pt modelId="{B08D468F-A599-4DF3-BDC0-E61E64207B01}" type="sibTrans" cxnId="{DD0DBAE2-F4F8-4157-B9D4-F75A4E8097BB}">
      <dgm:prSet/>
      <dgm:spPr/>
      <dgm:t>
        <a:bodyPr/>
        <a:lstStyle/>
        <a:p>
          <a:endParaRPr lang="en-US"/>
        </a:p>
      </dgm:t>
    </dgm:pt>
    <dgm:pt modelId="{50F3FBED-8A9E-498B-B1D4-D4504715F2BF}">
      <dgm:prSet/>
      <dgm:spPr/>
      <dgm:t>
        <a:bodyPr/>
        <a:lstStyle/>
        <a:p>
          <a:r>
            <a:rPr lang="en-US"/>
            <a:t>Shoulder</a:t>
          </a:r>
        </a:p>
      </dgm:t>
    </dgm:pt>
    <dgm:pt modelId="{C74A491B-D664-4E5C-9E5C-2803FC148619}" type="parTrans" cxnId="{05486841-FC5A-468B-A731-EDE679F44D9F}">
      <dgm:prSet/>
      <dgm:spPr/>
      <dgm:t>
        <a:bodyPr/>
        <a:lstStyle/>
        <a:p>
          <a:endParaRPr lang="en-US"/>
        </a:p>
      </dgm:t>
    </dgm:pt>
    <dgm:pt modelId="{3C742AD1-82D1-407B-847B-0F11C5217C50}" type="sibTrans" cxnId="{05486841-FC5A-468B-A731-EDE679F44D9F}">
      <dgm:prSet/>
      <dgm:spPr/>
      <dgm:t>
        <a:bodyPr/>
        <a:lstStyle/>
        <a:p>
          <a:endParaRPr lang="en-US"/>
        </a:p>
      </dgm:t>
    </dgm:pt>
    <dgm:pt modelId="{D14F1A1E-96D3-4D72-8D72-2471D7B132DF}">
      <dgm:prSet custT="1"/>
      <dgm:spPr/>
      <dgm:t>
        <a:bodyPr/>
        <a:lstStyle/>
        <a:p>
          <a:r>
            <a:rPr lang="en-US" sz="2400" dirty="0"/>
            <a:t>Shoulder rotator cuff tears</a:t>
          </a:r>
        </a:p>
      </dgm:t>
    </dgm:pt>
    <dgm:pt modelId="{E7FCEBB1-2DCF-408A-82B2-39395759F8A3}" type="parTrans" cxnId="{0A95994A-353C-4BD0-8C80-5927248FD6FF}">
      <dgm:prSet/>
      <dgm:spPr/>
      <dgm:t>
        <a:bodyPr/>
        <a:lstStyle/>
        <a:p>
          <a:endParaRPr lang="en-US"/>
        </a:p>
      </dgm:t>
    </dgm:pt>
    <dgm:pt modelId="{51B38D32-A330-48A2-AD90-212F6184332F}" type="sibTrans" cxnId="{0A95994A-353C-4BD0-8C80-5927248FD6FF}">
      <dgm:prSet/>
      <dgm:spPr/>
      <dgm:t>
        <a:bodyPr/>
        <a:lstStyle/>
        <a:p>
          <a:endParaRPr lang="en-US"/>
        </a:p>
      </dgm:t>
    </dgm:pt>
    <dgm:pt modelId="{34EB0578-4B28-42FE-B565-9B9F6C5995D1}">
      <dgm:prSet/>
      <dgm:spPr/>
      <dgm:t>
        <a:bodyPr/>
        <a:lstStyle/>
        <a:p>
          <a:r>
            <a:rPr lang="en-US"/>
            <a:t>Knee</a:t>
          </a:r>
        </a:p>
      </dgm:t>
    </dgm:pt>
    <dgm:pt modelId="{B242D3FD-1544-44D3-BD7C-0094ABC375A5}" type="parTrans" cxnId="{DDFA0360-1861-450B-845F-2645BEA953FE}">
      <dgm:prSet/>
      <dgm:spPr/>
      <dgm:t>
        <a:bodyPr/>
        <a:lstStyle/>
        <a:p>
          <a:endParaRPr lang="en-US"/>
        </a:p>
      </dgm:t>
    </dgm:pt>
    <dgm:pt modelId="{14F379F1-95D1-48EF-B656-95124E4D3DDD}" type="sibTrans" cxnId="{DDFA0360-1861-450B-845F-2645BEA953FE}">
      <dgm:prSet/>
      <dgm:spPr/>
      <dgm:t>
        <a:bodyPr/>
        <a:lstStyle/>
        <a:p>
          <a:endParaRPr lang="en-US"/>
        </a:p>
      </dgm:t>
    </dgm:pt>
    <dgm:pt modelId="{823893AE-9915-4710-8B72-34F23C58E68F}">
      <dgm:prSet custT="1"/>
      <dgm:spPr/>
      <dgm:t>
        <a:bodyPr/>
        <a:lstStyle/>
        <a:p>
          <a:r>
            <a:rPr lang="en-US" sz="2400" dirty="0"/>
            <a:t>Knee ACL tears</a:t>
          </a:r>
        </a:p>
      </dgm:t>
    </dgm:pt>
    <dgm:pt modelId="{5BC8FAB5-B616-402E-9333-B5493F49FB17}" type="parTrans" cxnId="{A91EACEC-C06D-47AF-957C-04A49D8CA0E3}">
      <dgm:prSet/>
      <dgm:spPr/>
      <dgm:t>
        <a:bodyPr/>
        <a:lstStyle/>
        <a:p>
          <a:endParaRPr lang="en-US"/>
        </a:p>
      </dgm:t>
    </dgm:pt>
    <dgm:pt modelId="{69537A75-FAD2-4A13-8434-994BC061E986}" type="sibTrans" cxnId="{A91EACEC-C06D-47AF-957C-04A49D8CA0E3}">
      <dgm:prSet/>
      <dgm:spPr/>
      <dgm:t>
        <a:bodyPr/>
        <a:lstStyle/>
        <a:p>
          <a:endParaRPr lang="en-US"/>
        </a:p>
      </dgm:t>
    </dgm:pt>
    <dgm:pt modelId="{50AE5A37-65D4-4AFE-B52F-3CCE7538E052}" type="pres">
      <dgm:prSet presAssocID="{31993DD1-C46E-4F92-B6D2-1868E09623C0}" presName="Name0" presStyleCnt="0">
        <dgm:presLayoutVars>
          <dgm:dir/>
          <dgm:animLvl val="lvl"/>
          <dgm:resizeHandles val="exact"/>
        </dgm:presLayoutVars>
      </dgm:prSet>
      <dgm:spPr/>
    </dgm:pt>
    <dgm:pt modelId="{AB94A310-919F-4A50-AE7E-915EDF52B965}" type="pres">
      <dgm:prSet presAssocID="{6A3715D4-9714-43CF-A732-C498B947670E}" presName="linNode" presStyleCnt="0"/>
      <dgm:spPr/>
    </dgm:pt>
    <dgm:pt modelId="{6F01D779-0530-49B8-A641-83C4C7A72631}" type="pres">
      <dgm:prSet presAssocID="{6A3715D4-9714-43CF-A732-C498B947670E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317840E1-D81C-444F-96D6-35EC9D4B517D}" type="pres">
      <dgm:prSet presAssocID="{6A3715D4-9714-43CF-A732-C498B947670E}" presName="descendantText" presStyleLbl="alignNode1" presStyleIdx="0" presStyleCnt="3">
        <dgm:presLayoutVars>
          <dgm:bulletEnabled/>
        </dgm:presLayoutVars>
      </dgm:prSet>
      <dgm:spPr/>
    </dgm:pt>
    <dgm:pt modelId="{0F4D5FDD-D063-4E61-82E2-CF54B83DA0FA}" type="pres">
      <dgm:prSet presAssocID="{D6A2E247-981C-47F9-9C7E-1D6DEBFE2217}" presName="sp" presStyleCnt="0"/>
      <dgm:spPr/>
    </dgm:pt>
    <dgm:pt modelId="{4C109E00-8B8E-4F6B-B38E-7B99A53C433E}" type="pres">
      <dgm:prSet presAssocID="{50F3FBED-8A9E-498B-B1D4-D4504715F2BF}" presName="linNode" presStyleCnt="0"/>
      <dgm:spPr/>
    </dgm:pt>
    <dgm:pt modelId="{B0C4BEA4-84EA-4531-9BEF-416BBACA251B}" type="pres">
      <dgm:prSet presAssocID="{50F3FBED-8A9E-498B-B1D4-D4504715F2BF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010DA3E3-444C-4D77-991B-CE62C1DDEC23}" type="pres">
      <dgm:prSet presAssocID="{50F3FBED-8A9E-498B-B1D4-D4504715F2BF}" presName="descendantText" presStyleLbl="alignNode1" presStyleIdx="1" presStyleCnt="3">
        <dgm:presLayoutVars>
          <dgm:bulletEnabled/>
        </dgm:presLayoutVars>
      </dgm:prSet>
      <dgm:spPr/>
    </dgm:pt>
    <dgm:pt modelId="{1EB52261-65CE-4E2E-B2D8-89B876B5F58E}" type="pres">
      <dgm:prSet presAssocID="{3C742AD1-82D1-407B-847B-0F11C5217C50}" presName="sp" presStyleCnt="0"/>
      <dgm:spPr/>
    </dgm:pt>
    <dgm:pt modelId="{B6CA2E15-5583-4985-A84A-4F46F92E5FA5}" type="pres">
      <dgm:prSet presAssocID="{34EB0578-4B28-42FE-B565-9B9F6C5995D1}" presName="linNode" presStyleCnt="0"/>
      <dgm:spPr/>
    </dgm:pt>
    <dgm:pt modelId="{A6725EC8-DCD7-44FE-9C39-F2C32F22D518}" type="pres">
      <dgm:prSet presAssocID="{34EB0578-4B28-42FE-B565-9B9F6C5995D1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9E26103C-F82C-4D21-BEA4-2C6F5B9E70D3}" type="pres">
      <dgm:prSet presAssocID="{34EB0578-4B28-42FE-B565-9B9F6C5995D1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945A8707-66C9-4A03-808F-90C785FF22F5}" type="presOf" srcId="{6A3715D4-9714-43CF-A732-C498B947670E}" destId="{6F01D779-0530-49B8-A641-83C4C7A72631}" srcOrd="0" destOrd="0" presId="urn:microsoft.com/office/officeart/2016/7/layout/VerticalHollowActionList"/>
    <dgm:cxn modelId="{5D8A7029-9A8F-44BC-8958-311A6EDA1E8F}" type="presOf" srcId="{D14F1A1E-96D3-4D72-8D72-2471D7B132DF}" destId="{010DA3E3-444C-4D77-991B-CE62C1DDEC23}" srcOrd="0" destOrd="0" presId="urn:microsoft.com/office/officeart/2016/7/layout/VerticalHollowActionList"/>
    <dgm:cxn modelId="{677FE15E-2370-4262-890D-206B794F6540}" srcId="{31993DD1-C46E-4F92-B6D2-1868E09623C0}" destId="{6A3715D4-9714-43CF-A732-C498B947670E}" srcOrd="0" destOrd="0" parTransId="{C2047A8F-5A83-42DE-AE6D-3FDE3626782E}" sibTransId="{D6A2E247-981C-47F9-9C7E-1D6DEBFE2217}"/>
    <dgm:cxn modelId="{DDFA0360-1861-450B-845F-2645BEA953FE}" srcId="{31993DD1-C46E-4F92-B6D2-1868E09623C0}" destId="{34EB0578-4B28-42FE-B565-9B9F6C5995D1}" srcOrd="2" destOrd="0" parTransId="{B242D3FD-1544-44D3-BD7C-0094ABC375A5}" sibTransId="{14F379F1-95D1-48EF-B656-95124E4D3DDD}"/>
    <dgm:cxn modelId="{05486841-FC5A-468B-A731-EDE679F44D9F}" srcId="{31993DD1-C46E-4F92-B6D2-1868E09623C0}" destId="{50F3FBED-8A9E-498B-B1D4-D4504715F2BF}" srcOrd="1" destOrd="0" parTransId="{C74A491B-D664-4E5C-9E5C-2803FC148619}" sibTransId="{3C742AD1-82D1-407B-847B-0F11C5217C50}"/>
    <dgm:cxn modelId="{44A1ED43-62CB-4CB8-90D4-1DC63D9333A4}" type="presOf" srcId="{31993DD1-C46E-4F92-B6D2-1868E09623C0}" destId="{50AE5A37-65D4-4AFE-B52F-3CCE7538E052}" srcOrd="0" destOrd="0" presId="urn:microsoft.com/office/officeart/2016/7/layout/VerticalHollowActionList"/>
    <dgm:cxn modelId="{0A95994A-353C-4BD0-8C80-5927248FD6FF}" srcId="{50F3FBED-8A9E-498B-B1D4-D4504715F2BF}" destId="{D14F1A1E-96D3-4D72-8D72-2471D7B132DF}" srcOrd="0" destOrd="0" parTransId="{E7FCEBB1-2DCF-408A-82B2-39395759F8A3}" sibTransId="{51B38D32-A330-48A2-AD90-212F6184332F}"/>
    <dgm:cxn modelId="{C4499556-400F-4C2C-90F3-EEE853FF84AF}" type="presOf" srcId="{823893AE-9915-4710-8B72-34F23C58E68F}" destId="{9E26103C-F82C-4D21-BEA4-2C6F5B9E70D3}" srcOrd="0" destOrd="0" presId="urn:microsoft.com/office/officeart/2016/7/layout/VerticalHollowActionList"/>
    <dgm:cxn modelId="{15B3107F-8EA2-4A64-ADAB-4503CB7A44AB}" type="presOf" srcId="{0D1650CE-2DDC-436D-93B1-B7F9492594A2}" destId="{317840E1-D81C-444F-96D6-35EC9D4B517D}" srcOrd="0" destOrd="0" presId="urn:microsoft.com/office/officeart/2016/7/layout/VerticalHollowActionList"/>
    <dgm:cxn modelId="{034C26DC-A827-4103-AC9E-AA8EC459BCD2}" type="presOf" srcId="{50F3FBED-8A9E-498B-B1D4-D4504715F2BF}" destId="{B0C4BEA4-84EA-4531-9BEF-416BBACA251B}" srcOrd="0" destOrd="0" presId="urn:microsoft.com/office/officeart/2016/7/layout/VerticalHollowActionList"/>
    <dgm:cxn modelId="{3285C4DD-ED8C-48F4-844C-18E3F4C1BD9D}" type="presOf" srcId="{34EB0578-4B28-42FE-B565-9B9F6C5995D1}" destId="{A6725EC8-DCD7-44FE-9C39-F2C32F22D518}" srcOrd="0" destOrd="0" presId="urn:microsoft.com/office/officeart/2016/7/layout/VerticalHollowActionList"/>
    <dgm:cxn modelId="{DD0DBAE2-F4F8-4157-B9D4-F75A4E8097BB}" srcId="{6A3715D4-9714-43CF-A732-C498B947670E}" destId="{0D1650CE-2DDC-436D-93B1-B7F9492594A2}" srcOrd="0" destOrd="0" parTransId="{04EB1956-5828-49CD-809E-E54D6C581701}" sibTransId="{B08D468F-A599-4DF3-BDC0-E61E64207B01}"/>
    <dgm:cxn modelId="{A91EACEC-C06D-47AF-957C-04A49D8CA0E3}" srcId="{34EB0578-4B28-42FE-B565-9B9F6C5995D1}" destId="{823893AE-9915-4710-8B72-34F23C58E68F}" srcOrd="0" destOrd="0" parTransId="{5BC8FAB5-B616-402E-9333-B5493F49FB17}" sibTransId="{69537A75-FAD2-4A13-8434-994BC061E986}"/>
    <dgm:cxn modelId="{A32676E8-63DF-43DE-842C-A10ED8AC4FD2}" type="presParOf" srcId="{50AE5A37-65D4-4AFE-B52F-3CCE7538E052}" destId="{AB94A310-919F-4A50-AE7E-915EDF52B965}" srcOrd="0" destOrd="0" presId="urn:microsoft.com/office/officeart/2016/7/layout/VerticalHollowActionList"/>
    <dgm:cxn modelId="{CCB96FE4-B680-4AB5-A2BE-0A9978BB8467}" type="presParOf" srcId="{AB94A310-919F-4A50-AE7E-915EDF52B965}" destId="{6F01D779-0530-49B8-A641-83C4C7A72631}" srcOrd="0" destOrd="0" presId="urn:microsoft.com/office/officeart/2016/7/layout/VerticalHollowActionList"/>
    <dgm:cxn modelId="{FCF22C91-042E-4095-89E2-D0FD969A4A73}" type="presParOf" srcId="{AB94A310-919F-4A50-AE7E-915EDF52B965}" destId="{317840E1-D81C-444F-96D6-35EC9D4B517D}" srcOrd="1" destOrd="0" presId="urn:microsoft.com/office/officeart/2016/7/layout/VerticalHollowActionList"/>
    <dgm:cxn modelId="{9F996D06-DB31-4D70-AE91-2C961B6AEAB1}" type="presParOf" srcId="{50AE5A37-65D4-4AFE-B52F-3CCE7538E052}" destId="{0F4D5FDD-D063-4E61-82E2-CF54B83DA0FA}" srcOrd="1" destOrd="0" presId="urn:microsoft.com/office/officeart/2016/7/layout/VerticalHollowActionList"/>
    <dgm:cxn modelId="{D346FBD3-FA82-4728-9A2C-F913B1817613}" type="presParOf" srcId="{50AE5A37-65D4-4AFE-B52F-3CCE7538E052}" destId="{4C109E00-8B8E-4F6B-B38E-7B99A53C433E}" srcOrd="2" destOrd="0" presId="urn:microsoft.com/office/officeart/2016/7/layout/VerticalHollowActionList"/>
    <dgm:cxn modelId="{4A0B4309-94BE-4760-A906-63A825E7CB1C}" type="presParOf" srcId="{4C109E00-8B8E-4F6B-B38E-7B99A53C433E}" destId="{B0C4BEA4-84EA-4531-9BEF-416BBACA251B}" srcOrd="0" destOrd="0" presId="urn:microsoft.com/office/officeart/2016/7/layout/VerticalHollowActionList"/>
    <dgm:cxn modelId="{50722849-3351-42B1-B031-697BD46EDAE2}" type="presParOf" srcId="{4C109E00-8B8E-4F6B-B38E-7B99A53C433E}" destId="{010DA3E3-444C-4D77-991B-CE62C1DDEC23}" srcOrd="1" destOrd="0" presId="urn:microsoft.com/office/officeart/2016/7/layout/VerticalHollowActionList"/>
    <dgm:cxn modelId="{FB0EE57D-17E6-4F10-BC60-85B621BB9EC2}" type="presParOf" srcId="{50AE5A37-65D4-4AFE-B52F-3CCE7538E052}" destId="{1EB52261-65CE-4E2E-B2D8-89B876B5F58E}" srcOrd="3" destOrd="0" presId="urn:microsoft.com/office/officeart/2016/7/layout/VerticalHollowActionList"/>
    <dgm:cxn modelId="{6A5AF3FB-1C4A-45EA-BC44-1A642B97C6E7}" type="presParOf" srcId="{50AE5A37-65D4-4AFE-B52F-3CCE7538E052}" destId="{B6CA2E15-5583-4985-A84A-4F46F92E5FA5}" srcOrd="4" destOrd="0" presId="urn:microsoft.com/office/officeart/2016/7/layout/VerticalHollowActionList"/>
    <dgm:cxn modelId="{43F81B5B-FD46-4C3D-9B7F-542B964A37DD}" type="presParOf" srcId="{B6CA2E15-5583-4985-A84A-4F46F92E5FA5}" destId="{A6725EC8-DCD7-44FE-9C39-F2C32F22D518}" srcOrd="0" destOrd="0" presId="urn:microsoft.com/office/officeart/2016/7/layout/VerticalHollowActionList"/>
    <dgm:cxn modelId="{EDA5FABB-AA44-4A27-B92C-A507751D74E1}" type="presParOf" srcId="{B6CA2E15-5583-4985-A84A-4F46F92E5FA5}" destId="{9E26103C-F82C-4D21-BEA4-2C6F5B9E70D3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B5404D-9EB7-4D4D-AA63-7FFDB1CBC0C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01A954-917E-4024-9D63-97AE8BC91FC2}">
      <dgm:prSet custT="1"/>
      <dgm:spPr/>
      <dgm:t>
        <a:bodyPr/>
        <a:lstStyle/>
        <a:p>
          <a:r>
            <a:rPr lang="en-US" sz="2800" dirty="0"/>
            <a:t>We are tracking </a:t>
          </a:r>
          <a:r>
            <a:rPr lang="en-US" sz="3200" b="1" dirty="0">
              <a:solidFill>
                <a:srgbClr val="FFFF00"/>
              </a:solidFill>
            </a:rPr>
            <a:t>5,852</a:t>
          </a:r>
          <a:r>
            <a:rPr lang="en-US" sz="2800" dirty="0"/>
            <a:t> knee procedures going back to 2005 as of 3/1/17</a:t>
          </a:r>
        </a:p>
      </dgm:t>
    </dgm:pt>
    <dgm:pt modelId="{659260F4-1C83-49BB-A868-604C5EE9FB83}" type="parTrans" cxnId="{156DEEF9-107E-47AB-BE45-E2A50F0691FE}">
      <dgm:prSet/>
      <dgm:spPr/>
      <dgm:t>
        <a:bodyPr/>
        <a:lstStyle/>
        <a:p>
          <a:endParaRPr lang="en-US"/>
        </a:p>
      </dgm:t>
    </dgm:pt>
    <dgm:pt modelId="{48E7F04C-EC16-42A3-AB9B-C15DE4DE218E}" type="sibTrans" cxnId="{156DEEF9-107E-47AB-BE45-E2A50F0691FE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3F1DF17F-1D6E-4CBE-98B2-AF576A0200A5}">
      <dgm:prSet custT="1"/>
      <dgm:spPr/>
      <dgm:t>
        <a:bodyPr/>
        <a:lstStyle/>
        <a:p>
          <a:r>
            <a:rPr lang="en-US" sz="3100" b="1" dirty="0">
              <a:solidFill>
                <a:srgbClr val="FFFF00"/>
              </a:solidFill>
            </a:rPr>
            <a:t>3,450</a:t>
          </a:r>
          <a:r>
            <a:rPr lang="en-US" sz="3100" dirty="0"/>
            <a:t> have knee OA as primary diagnosis-2/3rds TKA candidates</a:t>
          </a:r>
        </a:p>
      </dgm:t>
    </dgm:pt>
    <dgm:pt modelId="{41E90F2B-C2CC-4FA9-83CC-9B68B014243F}" type="parTrans" cxnId="{97DC6C5E-02AA-49C9-8FB7-60A24544810F}">
      <dgm:prSet/>
      <dgm:spPr/>
      <dgm:t>
        <a:bodyPr/>
        <a:lstStyle/>
        <a:p>
          <a:endParaRPr lang="en-US"/>
        </a:p>
      </dgm:t>
    </dgm:pt>
    <dgm:pt modelId="{153999D5-6CD4-4C6E-BC6D-56F2D4D120E3}" type="sibTrans" cxnId="{97DC6C5E-02AA-49C9-8FB7-60A24544810F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067ADF50-21F9-4AB9-98B1-B5D388EE618A}">
      <dgm:prSet custT="1"/>
      <dgm:spPr/>
      <dgm:t>
        <a:bodyPr/>
        <a:lstStyle/>
        <a:p>
          <a:r>
            <a:rPr lang="en-US" sz="2800" dirty="0"/>
            <a:t>TKA rate despite treatment at 1-2 years is </a:t>
          </a:r>
          <a:r>
            <a:rPr lang="en-US" sz="3200" b="1" dirty="0">
              <a:solidFill>
                <a:srgbClr val="FFFF00"/>
              </a:solidFill>
            </a:rPr>
            <a:t>12.7%</a:t>
          </a:r>
          <a:r>
            <a:rPr lang="en-US" sz="2800" dirty="0"/>
            <a:t>*</a:t>
          </a:r>
        </a:p>
      </dgm:t>
    </dgm:pt>
    <dgm:pt modelId="{3EA2C9CE-3CE1-43AF-BD99-2D1687EB32E9}" type="parTrans" cxnId="{34C7E069-5B07-4A1D-B044-3DB5E92B907D}">
      <dgm:prSet/>
      <dgm:spPr/>
      <dgm:t>
        <a:bodyPr/>
        <a:lstStyle/>
        <a:p>
          <a:endParaRPr lang="en-US"/>
        </a:p>
      </dgm:t>
    </dgm:pt>
    <dgm:pt modelId="{B9996A15-3B39-4091-A961-D4644921DDC7}" type="sibTrans" cxnId="{34C7E069-5B07-4A1D-B044-3DB5E92B907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CD95375A-C66A-49C2-9130-B628849F77BE}" type="pres">
      <dgm:prSet presAssocID="{82B5404D-9EB7-4D4D-AA63-7FFDB1CBC0C0}" presName="Name0" presStyleCnt="0">
        <dgm:presLayoutVars>
          <dgm:animLvl val="lvl"/>
          <dgm:resizeHandles val="exact"/>
        </dgm:presLayoutVars>
      </dgm:prSet>
      <dgm:spPr/>
    </dgm:pt>
    <dgm:pt modelId="{BE9A081C-4F41-4A15-9881-E14672F271EC}" type="pres">
      <dgm:prSet presAssocID="{B301A954-917E-4024-9D63-97AE8BC91FC2}" presName="compositeNode" presStyleCnt="0">
        <dgm:presLayoutVars>
          <dgm:bulletEnabled val="1"/>
        </dgm:presLayoutVars>
      </dgm:prSet>
      <dgm:spPr/>
    </dgm:pt>
    <dgm:pt modelId="{B8AF82C6-695C-4A8A-A06E-8A040D85B2C8}" type="pres">
      <dgm:prSet presAssocID="{B301A954-917E-4024-9D63-97AE8BC91FC2}" presName="bgRect" presStyleLbl="alignNode1" presStyleIdx="0" presStyleCnt="3"/>
      <dgm:spPr/>
    </dgm:pt>
    <dgm:pt modelId="{6483BED3-DE4F-487C-B4E5-9CB1D9896C96}" type="pres">
      <dgm:prSet presAssocID="{48E7F04C-EC16-42A3-AB9B-C15DE4DE218E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9B306F08-76B8-40F9-9B30-4B6FAAFC6499}" type="pres">
      <dgm:prSet presAssocID="{B301A954-917E-4024-9D63-97AE8BC91FC2}" presName="nodeRect" presStyleLbl="alignNode1" presStyleIdx="0" presStyleCnt="3">
        <dgm:presLayoutVars>
          <dgm:bulletEnabled val="1"/>
        </dgm:presLayoutVars>
      </dgm:prSet>
      <dgm:spPr/>
    </dgm:pt>
    <dgm:pt modelId="{6934FC72-DAA9-428C-84E4-E80C355EA606}" type="pres">
      <dgm:prSet presAssocID="{48E7F04C-EC16-42A3-AB9B-C15DE4DE218E}" presName="sibTrans" presStyleCnt="0"/>
      <dgm:spPr/>
    </dgm:pt>
    <dgm:pt modelId="{8B659487-0715-424F-A11C-1A2E84BC0B3D}" type="pres">
      <dgm:prSet presAssocID="{3F1DF17F-1D6E-4CBE-98B2-AF576A0200A5}" presName="compositeNode" presStyleCnt="0">
        <dgm:presLayoutVars>
          <dgm:bulletEnabled val="1"/>
        </dgm:presLayoutVars>
      </dgm:prSet>
      <dgm:spPr/>
    </dgm:pt>
    <dgm:pt modelId="{2239A74E-5A04-45AB-989E-C95557C3B55C}" type="pres">
      <dgm:prSet presAssocID="{3F1DF17F-1D6E-4CBE-98B2-AF576A0200A5}" presName="bgRect" presStyleLbl="alignNode1" presStyleIdx="1" presStyleCnt="3"/>
      <dgm:spPr/>
    </dgm:pt>
    <dgm:pt modelId="{2EB37AC8-82D7-420C-91B3-AE14F69B7A9E}" type="pres">
      <dgm:prSet presAssocID="{153999D5-6CD4-4C6E-BC6D-56F2D4D120E3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5DD3AF94-6AFD-454D-9E00-EA564FAE6B2E}" type="pres">
      <dgm:prSet presAssocID="{3F1DF17F-1D6E-4CBE-98B2-AF576A0200A5}" presName="nodeRect" presStyleLbl="alignNode1" presStyleIdx="1" presStyleCnt="3">
        <dgm:presLayoutVars>
          <dgm:bulletEnabled val="1"/>
        </dgm:presLayoutVars>
      </dgm:prSet>
      <dgm:spPr/>
    </dgm:pt>
    <dgm:pt modelId="{631CEA72-CB50-4CC9-B600-8BCC8EE5B1CB}" type="pres">
      <dgm:prSet presAssocID="{153999D5-6CD4-4C6E-BC6D-56F2D4D120E3}" presName="sibTrans" presStyleCnt="0"/>
      <dgm:spPr/>
    </dgm:pt>
    <dgm:pt modelId="{754512CA-9D29-4D98-A1EE-9FAA864E4209}" type="pres">
      <dgm:prSet presAssocID="{067ADF50-21F9-4AB9-98B1-B5D388EE618A}" presName="compositeNode" presStyleCnt="0">
        <dgm:presLayoutVars>
          <dgm:bulletEnabled val="1"/>
        </dgm:presLayoutVars>
      </dgm:prSet>
      <dgm:spPr/>
    </dgm:pt>
    <dgm:pt modelId="{FA5B3F4F-1EB2-4F39-B249-F4D14D0EA441}" type="pres">
      <dgm:prSet presAssocID="{067ADF50-21F9-4AB9-98B1-B5D388EE618A}" presName="bgRect" presStyleLbl="alignNode1" presStyleIdx="2" presStyleCnt="3"/>
      <dgm:spPr/>
    </dgm:pt>
    <dgm:pt modelId="{AEF8FADD-CB9A-4BA9-BEC4-D663F3E98C06}" type="pres">
      <dgm:prSet presAssocID="{B9996A15-3B39-4091-A961-D4644921DDC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A23EFA2-DEF9-4ED7-93EF-4D2E2B0EA21B}" type="pres">
      <dgm:prSet presAssocID="{067ADF50-21F9-4AB9-98B1-B5D388EE618A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DF4B843C-3E45-4421-AB61-7BCF8A966266}" type="presOf" srcId="{153999D5-6CD4-4C6E-BC6D-56F2D4D120E3}" destId="{2EB37AC8-82D7-420C-91B3-AE14F69B7A9E}" srcOrd="0" destOrd="0" presId="urn:microsoft.com/office/officeart/2016/7/layout/LinearBlockProcessNumbered"/>
    <dgm:cxn modelId="{CC27223E-5F93-421A-9817-D96BC3CD946D}" type="presOf" srcId="{82B5404D-9EB7-4D4D-AA63-7FFDB1CBC0C0}" destId="{CD95375A-C66A-49C2-9130-B628849F77BE}" srcOrd="0" destOrd="0" presId="urn:microsoft.com/office/officeart/2016/7/layout/LinearBlockProcessNumbered"/>
    <dgm:cxn modelId="{C350A35D-DCC9-429A-9B4B-0C8874FF1BE1}" type="presOf" srcId="{B301A954-917E-4024-9D63-97AE8BC91FC2}" destId="{9B306F08-76B8-40F9-9B30-4B6FAAFC6499}" srcOrd="1" destOrd="0" presId="urn:microsoft.com/office/officeart/2016/7/layout/LinearBlockProcessNumbered"/>
    <dgm:cxn modelId="{97DC6C5E-02AA-49C9-8FB7-60A24544810F}" srcId="{82B5404D-9EB7-4D4D-AA63-7FFDB1CBC0C0}" destId="{3F1DF17F-1D6E-4CBE-98B2-AF576A0200A5}" srcOrd="1" destOrd="0" parTransId="{41E90F2B-C2CC-4FA9-83CC-9B68B014243F}" sibTransId="{153999D5-6CD4-4C6E-BC6D-56F2D4D120E3}"/>
    <dgm:cxn modelId="{34C7E069-5B07-4A1D-B044-3DB5E92B907D}" srcId="{82B5404D-9EB7-4D4D-AA63-7FFDB1CBC0C0}" destId="{067ADF50-21F9-4AB9-98B1-B5D388EE618A}" srcOrd="2" destOrd="0" parTransId="{3EA2C9CE-3CE1-43AF-BD99-2D1687EB32E9}" sibTransId="{B9996A15-3B39-4091-A961-D4644921DDC7}"/>
    <dgm:cxn modelId="{4C0A0C4F-16F1-4CB7-AE5A-B3D7BBEDD2CD}" type="presOf" srcId="{48E7F04C-EC16-42A3-AB9B-C15DE4DE218E}" destId="{6483BED3-DE4F-487C-B4E5-9CB1D9896C96}" srcOrd="0" destOrd="0" presId="urn:microsoft.com/office/officeart/2016/7/layout/LinearBlockProcessNumbered"/>
    <dgm:cxn modelId="{38BCD877-EAFC-4B2F-A339-22697EFDC9D5}" type="presOf" srcId="{B301A954-917E-4024-9D63-97AE8BC91FC2}" destId="{B8AF82C6-695C-4A8A-A06E-8A040D85B2C8}" srcOrd="0" destOrd="0" presId="urn:microsoft.com/office/officeart/2016/7/layout/LinearBlockProcessNumbered"/>
    <dgm:cxn modelId="{151DE894-146C-444C-BD7A-51FBE7DF804D}" type="presOf" srcId="{067ADF50-21F9-4AB9-98B1-B5D388EE618A}" destId="{EA23EFA2-DEF9-4ED7-93EF-4D2E2B0EA21B}" srcOrd="1" destOrd="0" presId="urn:microsoft.com/office/officeart/2016/7/layout/LinearBlockProcessNumbered"/>
    <dgm:cxn modelId="{7377AFA3-686F-4E1E-8651-2BB541F5EDD8}" type="presOf" srcId="{067ADF50-21F9-4AB9-98B1-B5D388EE618A}" destId="{FA5B3F4F-1EB2-4F39-B249-F4D14D0EA441}" srcOrd="0" destOrd="0" presId="urn:microsoft.com/office/officeart/2016/7/layout/LinearBlockProcessNumbered"/>
    <dgm:cxn modelId="{FB769AAE-86F2-47F6-B1CB-CC854268D302}" type="presOf" srcId="{B9996A15-3B39-4091-A961-D4644921DDC7}" destId="{AEF8FADD-CB9A-4BA9-BEC4-D663F3E98C06}" srcOrd="0" destOrd="0" presId="urn:microsoft.com/office/officeart/2016/7/layout/LinearBlockProcessNumbered"/>
    <dgm:cxn modelId="{02AC6BD3-44ED-47D2-9448-1C6F3F9B03D5}" type="presOf" srcId="{3F1DF17F-1D6E-4CBE-98B2-AF576A0200A5}" destId="{5DD3AF94-6AFD-454D-9E00-EA564FAE6B2E}" srcOrd="1" destOrd="0" presId="urn:microsoft.com/office/officeart/2016/7/layout/LinearBlockProcessNumbered"/>
    <dgm:cxn modelId="{9A5318E6-B258-49E8-8FC1-F8BDC0ABDEBF}" type="presOf" srcId="{3F1DF17F-1D6E-4CBE-98B2-AF576A0200A5}" destId="{2239A74E-5A04-45AB-989E-C95557C3B55C}" srcOrd="0" destOrd="0" presId="urn:microsoft.com/office/officeart/2016/7/layout/LinearBlockProcessNumbered"/>
    <dgm:cxn modelId="{156DEEF9-107E-47AB-BE45-E2A50F0691FE}" srcId="{82B5404D-9EB7-4D4D-AA63-7FFDB1CBC0C0}" destId="{B301A954-917E-4024-9D63-97AE8BC91FC2}" srcOrd="0" destOrd="0" parTransId="{659260F4-1C83-49BB-A868-604C5EE9FB83}" sibTransId="{48E7F04C-EC16-42A3-AB9B-C15DE4DE218E}"/>
    <dgm:cxn modelId="{37844094-D818-4896-BA78-34FD5B592ECD}" type="presParOf" srcId="{CD95375A-C66A-49C2-9130-B628849F77BE}" destId="{BE9A081C-4F41-4A15-9881-E14672F271EC}" srcOrd="0" destOrd="0" presId="urn:microsoft.com/office/officeart/2016/7/layout/LinearBlockProcessNumbered"/>
    <dgm:cxn modelId="{CB98DDE8-415F-439A-9567-4B78836D9A70}" type="presParOf" srcId="{BE9A081C-4F41-4A15-9881-E14672F271EC}" destId="{B8AF82C6-695C-4A8A-A06E-8A040D85B2C8}" srcOrd="0" destOrd="0" presId="urn:microsoft.com/office/officeart/2016/7/layout/LinearBlockProcessNumbered"/>
    <dgm:cxn modelId="{2ED6B4EB-5706-4DBC-8B45-0373512B5586}" type="presParOf" srcId="{BE9A081C-4F41-4A15-9881-E14672F271EC}" destId="{6483BED3-DE4F-487C-B4E5-9CB1D9896C96}" srcOrd="1" destOrd="0" presId="urn:microsoft.com/office/officeart/2016/7/layout/LinearBlockProcessNumbered"/>
    <dgm:cxn modelId="{72FFD44E-F500-4E97-8166-395E0CB6531F}" type="presParOf" srcId="{BE9A081C-4F41-4A15-9881-E14672F271EC}" destId="{9B306F08-76B8-40F9-9B30-4B6FAAFC6499}" srcOrd="2" destOrd="0" presId="urn:microsoft.com/office/officeart/2016/7/layout/LinearBlockProcessNumbered"/>
    <dgm:cxn modelId="{3D58F1E1-4973-491D-B2BE-198000BC7CE5}" type="presParOf" srcId="{CD95375A-C66A-49C2-9130-B628849F77BE}" destId="{6934FC72-DAA9-428C-84E4-E80C355EA606}" srcOrd="1" destOrd="0" presId="urn:microsoft.com/office/officeart/2016/7/layout/LinearBlockProcessNumbered"/>
    <dgm:cxn modelId="{28B27FA7-2FC3-4BAD-8064-A63C3DFE21C6}" type="presParOf" srcId="{CD95375A-C66A-49C2-9130-B628849F77BE}" destId="{8B659487-0715-424F-A11C-1A2E84BC0B3D}" srcOrd="2" destOrd="0" presId="urn:microsoft.com/office/officeart/2016/7/layout/LinearBlockProcessNumbered"/>
    <dgm:cxn modelId="{27CFE59F-A266-4915-9E31-191F1BCBB38B}" type="presParOf" srcId="{8B659487-0715-424F-A11C-1A2E84BC0B3D}" destId="{2239A74E-5A04-45AB-989E-C95557C3B55C}" srcOrd="0" destOrd="0" presId="urn:microsoft.com/office/officeart/2016/7/layout/LinearBlockProcessNumbered"/>
    <dgm:cxn modelId="{D558BBBC-9DA9-4DB6-92B9-CCE5A7305C47}" type="presParOf" srcId="{8B659487-0715-424F-A11C-1A2E84BC0B3D}" destId="{2EB37AC8-82D7-420C-91B3-AE14F69B7A9E}" srcOrd="1" destOrd="0" presId="urn:microsoft.com/office/officeart/2016/7/layout/LinearBlockProcessNumbered"/>
    <dgm:cxn modelId="{29CF04EE-FD31-43A1-A8DF-E57E429D67B3}" type="presParOf" srcId="{8B659487-0715-424F-A11C-1A2E84BC0B3D}" destId="{5DD3AF94-6AFD-454D-9E00-EA564FAE6B2E}" srcOrd="2" destOrd="0" presId="urn:microsoft.com/office/officeart/2016/7/layout/LinearBlockProcessNumbered"/>
    <dgm:cxn modelId="{504EEFA3-3B3F-42B9-9498-2D9219076108}" type="presParOf" srcId="{CD95375A-C66A-49C2-9130-B628849F77BE}" destId="{631CEA72-CB50-4CC9-B600-8BCC8EE5B1CB}" srcOrd="3" destOrd="0" presId="urn:microsoft.com/office/officeart/2016/7/layout/LinearBlockProcessNumbered"/>
    <dgm:cxn modelId="{D2594B66-3E5C-4ADB-A8E4-F90D432FDB90}" type="presParOf" srcId="{CD95375A-C66A-49C2-9130-B628849F77BE}" destId="{754512CA-9D29-4D98-A1EE-9FAA864E4209}" srcOrd="4" destOrd="0" presId="urn:microsoft.com/office/officeart/2016/7/layout/LinearBlockProcessNumbered"/>
    <dgm:cxn modelId="{B7C65E47-F5EE-4521-8104-705E01B2A35F}" type="presParOf" srcId="{754512CA-9D29-4D98-A1EE-9FAA864E4209}" destId="{FA5B3F4F-1EB2-4F39-B249-F4D14D0EA441}" srcOrd="0" destOrd="0" presId="urn:microsoft.com/office/officeart/2016/7/layout/LinearBlockProcessNumbered"/>
    <dgm:cxn modelId="{E452EDEE-B2DF-421C-A073-34258DA78924}" type="presParOf" srcId="{754512CA-9D29-4D98-A1EE-9FAA864E4209}" destId="{AEF8FADD-CB9A-4BA9-BEC4-D663F3E98C06}" srcOrd="1" destOrd="0" presId="urn:microsoft.com/office/officeart/2016/7/layout/LinearBlockProcessNumbered"/>
    <dgm:cxn modelId="{6816802B-8507-44B6-A36F-0AAB6BE312F1}" type="presParOf" srcId="{754512CA-9D29-4D98-A1EE-9FAA864E4209}" destId="{EA23EFA2-DEF9-4ED7-93EF-4D2E2B0EA21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F0AF2A-5860-4AC2-ABE3-235CF0EDB8E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AE1B6E-7A97-4C04-81A7-334271F20FA7}">
      <dgm:prSet custT="1"/>
      <dgm:spPr/>
      <dgm:t>
        <a:bodyPr/>
        <a:lstStyle/>
        <a:p>
          <a:r>
            <a:rPr lang="en-US" sz="3600" dirty="0"/>
            <a:t>Partial</a:t>
          </a:r>
        </a:p>
      </dgm:t>
    </dgm:pt>
    <dgm:pt modelId="{356B9BFF-2B3D-4F7E-A39A-7653F8DE90C8}" type="parTrans" cxnId="{BF282545-D18C-4F5E-807B-10CD731D4660}">
      <dgm:prSet/>
      <dgm:spPr/>
      <dgm:t>
        <a:bodyPr/>
        <a:lstStyle/>
        <a:p>
          <a:endParaRPr lang="en-US"/>
        </a:p>
      </dgm:t>
    </dgm:pt>
    <dgm:pt modelId="{B5425FA1-0BBE-4054-8D3C-C3B2162B889C}" type="sibTrans" cxnId="{BF282545-D18C-4F5E-807B-10CD731D466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4FFDD1D-4A6F-4A3B-9845-F1DD18619A1B}">
      <dgm:prSet custT="1"/>
      <dgm:spPr/>
      <dgm:t>
        <a:bodyPr/>
        <a:lstStyle/>
        <a:p>
          <a:r>
            <a:rPr lang="en-US" sz="3200" dirty="0"/>
            <a:t>Full Thickness non-retracted</a:t>
          </a:r>
        </a:p>
      </dgm:t>
    </dgm:pt>
    <dgm:pt modelId="{2AC9F27D-680E-4EE1-903E-38E26FA77151}" type="parTrans" cxnId="{7E207A98-5E1E-45AA-A42D-432EF0D6FC48}">
      <dgm:prSet/>
      <dgm:spPr/>
      <dgm:t>
        <a:bodyPr/>
        <a:lstStyle/>
        <a:p>
          <a:endParaRPr lang="en-US"/>
        </a:p>
      </dgm:t>
    </dgm:pt>
    <dgm:pt modelId="{42D528C8-7077-4FBD-9E00-FF9EDB15A625}" type="sibTrans" cxnId="{7E207A98-5E1E-45AA-A42D-432EF0D6FC48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6C40AD4F-4DA9-4768-8900-51697251BD36}">
      <dgm:prSet custT="1"/>
      <dgm:spPr/>
      <dgm:t>
        <a:bodyPr/>
        <a:lstStyle/>
        <a:p>
          <a:r>
            <a:rPr lang="en-US" sz="3200" dirty="0"/>
            <a:t>Full Thickness retracted</a:t>
          </a:r>
        </a:p>
      </dgm:t>
    </dgm:pt>
    <dgm:pt modelId="{1069E26E-AF5C-4069-844F-FE47B975C921}" type="parTrans" cxnId="{EEBC9B8F-2F7D-4005-8B03-A5E128B6F661}">
      <dgm:prSet/>
      <dgm:spPr/>
      <dgm:t>
        <a:bodyPr/>
        <a:lstStyle/>
        <a:p>
          <a:endParaRPr lang="en-US"/>
        </a:p>
      </dgm:t>
    </dgm:pt>
    <dgm:pt modelId="{A77732EF-C901-457F-B483-F6E887913457}" type="sibTrans" cxnId="{EEBC9B8F-2F7D-4005-8B03-A5E128B6F661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E8BF883-C72B-4F82-8957-1AE4F6A3053A}" type="pres">
      <dgm:prSet presAssocID="{84F0AF2A-5860-4AC2-ABE3-235CF0EDB8E7}" presName="Name0" presStyleCnt="0">
        <dgm:presLayoutVars>
          <dgm:animLvl val="lvl"/>
          <dgm:resizeHandles val="exact"/>
        </dgm:presLayoutVars>
      </dgm:prSet>
      <dgm:spPr/>
    </dgm:pt>
    <dgm:pt modelId="{C9D961D8-F87A-47FC-8630-3EBC974A961A}" type="pres">
      <dgm:prSet presAssocID="{36AE1B6E-7A97-4C04-81A7-334271F20FA7}" presName="compositeNode" presStyleCnt="0">
        <dgm:presLayoutVars>
          <dgm:bulletEnabled val="1"/>
        </dgm:presLayoutVars>
      </dgm:prSet>
      <dgm:spPr/>
    </dgm:pt>
    <dgm:pt modelId="{A6324CFB-84CF-4ED0-BC67-94B9F9F0365D}" type="pres">
      <dgm:prSet presAssocID="{36AE1B6E-7A97-4C04-81A7-334271F20FA7}" presName="bgRect" presStyleLbl="alignNode1" presStyleIdx="0" presStyleCnt="3"/>
      <dgm:spPr/>
    </dgm:pt>
    <dgm:pt modelId="{CBDBB984-DE9A-4726-AB86-E9F743195128}" type="pres">
      <dgm:prSet presAssocID="{B5425FA1-0BBE-4054-8D3C-C3B2162B889C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9E1158C6-6012-4520-A231-062D67329555}" type="pres">
      <dgm:prSet presAssocID="{36AE1B6E-7A97-4C04-81A7-334271F20FA7}" presName="nodeRect" presStyleLbl="alignNode1" presStyleIdx="0" presStyleCnt="3">
        <dgm:presLayoutVars>
          <dgm:bulletEnabled val="1"/>
        </dgm:presLayoutVars>
      </dgm:prSet>
      <dgm:spPr/>
    </dgm:pt>
    <dgm:pt modelId="{B0411886-D7CE-4172-A59E-2D89BD33C4FA}" type="pres">
      <dgm:prSet presAssocID="{B5425FA1-0BBE-4054-8D3C-C3B2162B889C}" presName="sibTrans" presStyleCnt="0"/>
      <dgm:spPr/>
    </dgm:pt>
    <dgm:pt modelId="{A24DC11C-F5C4-4A21-996D-3B541A18C4BE}" type="pres">
      <dgm:prSet presAssocID="{E4FFDD1D-4A6F-4A3B-9845-F1DD18619A1B}" presName="compositeNode" presStyleCnt="0">
        <dgm:presLayoutVars>
          <dgm:bulletEnabled val="1"/>
        </dgm:presLayoutVars>
      </dgm:prSet>
      <dgm:spPr/>
    </dgm:pt>
    <dgm:pt modelId="{166F008D-0BBA-4986-B075-D77487C5AB39}" type="pres">
      <dgm:prSet presAssocID="{E4FFDD1D-4A6F-4A3B-9845-F1DD18619A1B}" presName="bgRect" presStyleLbl="alignNode1" presStyleIdx="1" presStyleCnt="3"/>
      <dgm:spPr/>
    </dgm:pt>
    <dgm:pt modelId="{9DD1DE1D-056E-4697-A856-4F7140171C7B}" type="pres">
      <dgm:prSet presAssocID="{42D528C8-7077-4FBD-9E00-FF9EDB15A625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8A7EFA55-71D5-44FB-AC3B-0DD1B4DA732B}" type="pres">
      <dgm:prSet presAssocID="{E4FFDD1D-4A6F-4A3B-9845-F1DD18619A1B}" presName="nodeRect" presStyleLbl="alignNode1" presStyleIdx="1" presStyleCnt="3">
        <dgm:presLayoutVars>
          <dgm:bulletEnabled val="1"/>
        </dgm:presLayoutVars>
      </dgm:prSet>
      <dgm:spPr/>
    </dgm:pt>
    <dgm:pt modelId="{3E5A1EC1-726E-443D-BEEC-5B9C6577099C}" type="pres">
      <dgm:prSet presAssocID="{42D528C8-7077-4FBD-9E00-FF9EDB15A625}" presName="sibTrans" presStyleCnt="0"/>
      <dgm:spPr/>
    </dgm:pt>
    <dgm:pt modelId="{9C138169-F53E-4562-924A-0B773567989E}" type="pres">
      <dgm:prSet presAssocID="{6C40AD4F-4DA9-4768-8900-51697251BD36}" presName="compositeNode" presStyleCnt="0">
        <dgm:presLayoutVars>
          <dgm:bulletEnabled val="1"/>
        </dgm:presLayoutVars>
      </dgm:prSet>
      <dgm:spPr/>
    </dgm:pt>
    <dgm:pt modelId="{FC419B29-C211-4005-83A8-A9162A252EA6}" type="pres">
      <dgm:prSet presAssocID="{6C40AD4F-4DA9-4768-8900-51697251BD36}" presName="bgRect" presStyleLbl="alignNode1" presStyleIdx="2" presStyleCnt="3"/>
      <dgm:spPr/>
    </dgm:pt>
    <dgm:pt modelId="{831511E5-D8FD-480F-95F7-4A57AD3ECE11}" type="pres">
      <dgm:prSet presAssocID="{A77732EF-C901-457F-B483-F6E88791345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278EFBBC-CB18-4CB9-B380-56ABC71715DD}" type="pres">
      <dgm:prSet presAssocID="{6C40AD4F-4DA9-4768-8900-51697251BD3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AD47FB04-E294-477F-AB7D-B39C0BC58638}" type="presOf" srcId="{84F0AF2A-5860-4AC2-ABE3-235CF0EDB8E7}" destId="{2E8BF883-C72B-4F82-8957-1AE4F6A3053A}" srcOrd="0" destOrd="0" presId="urn:microsoft.com/office/officeart/2016/7/layout/LinearBlockProcessNumbered"/>
    <dgm:cxn modelId="{5862880D-0848-40D1-89FE-C0145CF43A43}" type="presOf" srcId="{B5425FA1-0BBE-4054-8D3C-C3B2162B889C}" destId="{CBDBB984-DE9A-4726-AB86-E9F743195128}" srcOrd="0" destOrd="0" presId="urn:microsoft.com/office/officeart/2016/7/layout/LinearBlockProcessNumbered"/>
    <dgm:cxn modelId="{3692E91C-E781-4AF5-935A-42D12E5BB1DF}" type="presOf" srcId="{E4FFDD1D-4A6F-4A3B-9845-F1DD18619A1B}" destId="{8A7EFA55-71D5-44FB-AC3B-0DD1B4DA732B}" srcOrd="1" destOrd="0" presId="urn:microsoft.com/office/officeart/2016/7/layout/LinearBlockProcessNumbered"/>
    <dgm:cxn modelId="{04DDC434-FDE2-4AF2-9383-E0C63BF413EB}" type="presOf" srcId="{6C40AD4F-4DA9-4768-8900-51697251BD36}" destId="{278EFBBC-CB18-4CB9-B380-56ABC71715DD}" srcOrd="1" destOrd="0" presId="urn:microsoft.com/office/officeart/2016/7/layout/LinearBlockProcessNumbered"/>
    <dgm:cxn modelId="{BF282545-D18C-4F5E-807B-10CD731D4660}" srcId="{84F0AF2A-5860-4AC2-ABE3-235CF0EDB8E7}" destId="{36AE1B6E-7A97-4C04-81A7-334271F20FA7}" srcOrd="0" destOrd="0" parTransId="{356B9BFF-2B3D-4F7E-A39A-7653F8DE90C8}" sibTransId="{B5425FA1-0BBE-4054-8D3C-C3B2162B889C}"/>
    <dgm:cxn modelId="{B326B766-3A78-4684-8ADA-2A0C4900D2F2}" type="presOf" srcId="{6C40AD4F-4DA9-4768-8900-51697251BD36}" destId="{FC419B29-C211-4005-83A8-A9162A252EA6}" srcOrd="0" destOrd="0" presId="urn:microsoft.com/office/officeart/2016/7/layout/LinearBlockProcessNumbered"/>
    <dgm:cxn modelId="{95CA5848-BA81-4F3E-BE15-B1E29940A82B}" type="presOf" srcId="{36AE1B6E-7A97-4C04-81A7-334271F20FA7}" destId="{A6324CFB-84CF-4ED0-BC67-94B9F9F0365D}" srcOrd="0" destOrd="0" presId="urn:microsoft.com/office/officeart/2016/7/layout/LinearBlockProcessNumbered"/>
    <dgm:cxn modelId="{63590375-79CD-4F4E-B5A1-5FFAF7659D96}" type="presOf" srcId="{42D528C8-7077-4FBD-9E00-FF9EDB15A625}" destId="{9DD1DE1D-056E-4697-A856-4F7140171C7B}" srcOrd="0" destOrd="0" presId="urn:microsoft.com/office/officeart/2016/7/layout/LinearBlockProcessNumbered"/>
    <dgm:cxn modelId="{EEBC9B8F-2F7D-4005-8B03-A5E128B6F661}" srcId="{84F0AF2A-5860-4AC2-ABE3-235CF0EDB8E7}" destId="{6C40AD4F-4DA9-4768-8900-51697251BD36}" srcOrd="2" destOrd="0" parTransId="{1069E26E-AF5C-4069-844F-FE47B975C921}" sibTransId="{A77732EF-C901-457F-B483-F6E887913457}"/>
    <dgm:cxn modelId="{7E207A98-5E1E-45AA-A42D-432EF0D6FC48}" srcId="{84F0AF2A-5860-4AC2-ABE3-235CF0EDB8E7}" destId="{E4FFDD1D-4A6F-4A3B-9845-F1DD18619A1B}" srcOrd="1" destOrd="0" parTransId="{2AC9F27D-680E-4EE1-903E-38E26FA77151}" sibTransId="{42D528C8-7077-4FBD-9E00-FF9EDB15A625}"/>
    <dgm:cxn modelId="{2EE57CDF-0FBE-4FC3-82D1-1BEA2A207BEF}" type="presOf" srcId="{36AE1B6E-7A97-4C04-81A7-334271F20FA7}" destId="{9E1158C6-6012-4520-A231-062D67329555}" srcOrd="1" destOrd="0" presId="urn:microsoft.com/office/officeart/2016/7/layout/LinearBlockProcessNumbered"/>
    <dgm:cxn modelId="{D59340F3-CB9C-40E1-A18C-C90EE227E813}" type="presOf" srcId="{E4FFDD1D-4A6F-4A3B-9845-F1DD18619A1B}" destId="{166F008D-0BBA-4986-B075-D77487C5AB39}" srcOrd="0" destOrd="0" presId="urn:microsoft.com/office/officeart/2016/7/layout/LinearBlockProcessNumbered"/>
    <dgm:cxn modelId="{C295A5F5-D525-46A5-8F1C-FA10E2057361}" type="presOf" srcId="{A77732EF-C901-457F-B483-F6E887913457}" destId="{831511E5-D8FD-480F-95F7-4A57AD3ECE11}" srcOrd="0" destOrd="0" presId="urn:microsoft.com/office/officeart/2016/7/layout/LinearBlockProcessNumbered"/>
    <dgm:cxn modelId="{6C8F10F5-E6B7-400E-8EF4-1A8DEA247390}" type="presParOf" srcId="{2E8BF883-C72B-4F82-8957-1AE4F6A3053A}" destId="{C9D961D8-F87A-47FC-8630-3EBC974A961A}" srcOrd="0" destOrd="0" presId="urn:microsoft.com/office/officeart/2016/7/layout/LinearBlockProcessNumbered"/>
    <dgm:cxn modelId="{2A9E5046-88F1-4AB2-A8F5-D7F1852F66DD}" type="presParOf" srcId="{C9D961D8-F87A-47FC-8630-3EBC974A961A}" destId="{A6324CFB-84CF-4ED0-BC67-94B9F9F0365D}" srcOrd="0" destOrd="0" presId="urn:microsoft.com/office/officeart/2016/7/layout/LinearBlockProcessNumbered"/>
    <dgm:cxn modelId="{A5ECA775-5606-47DD-BFA7-C3AD52DAE45B}" type="presParOf" srcId="{C9D961D8-F87A-47FC-8630-3EBC974A961A}" destId="{CBDBB984-DE9A-4726-AB86-E9F743195128}" srcOrd="1" destOrd="0" presId="urn:microsoft.com/office/officeart/2016/7/layout/LinearBlockProcessNumbered"/>
    <dgm:cxn modelId="{364AD35F-81CE-4669-91DF-568A4E9CF562}" type="presParOf" srcId="{C9D961D8-F87A-47FC-8630-3EBC974A961A}" destId="{9E1158C6-6012-4520-A231-062D67329555}" srcOrd="2" destOrd="0" presId="urn:microsoft.com/office/officeart/2016/7/layout/LinearBlockProcessNumbered"/>
    <dgm:cxn modelId="{F308EC36-44FE-4F75-9288-5A500AF87B29}" type="presParOf" srcId="{2E8BF883-C72B-4F82-8957-1AE4F6A3053A}" destId="{B0411886-D7CE-4172-A59E-2D89BD33C4FA}" srcOrd="1" destOrd="0" presId="urn:microsoft.com/office/officeart/2016/7/layout/LinearBlockProcessNumbered"/>
    <dgm:cxn modelId="{EE9455DB-8F57-4A8A-8F9D-7527D29D785E}" type="presParOf" srcId="{2E8BF883-C72B-4F82-8957-1AE4F6A3053A}" destId="{A24DC11C-F5C4-4A21-996D-3B541A18C4BE}" srcOrd="2" destOrd="0" presId="urn:microsoft.com/office/officeart/2016/7/layout/LinearBlockProcessNumbered"/>
    <dgm:cxn modelId="{944ED8BD-C1FB-4118-90CF-514D1D728355}" type="presParOf" srcId="{A24DC11C-F5C4-4A21-996D-3B541A18C4BE}" destId="{166F008D-0BBA-4986-B075-D77487C5AB39}" srcOrd="0" destOrd="0" presId="urn:microsoft.com/office/officeart/2016/7/layout/LinearBlockProcessNumbered"/>
    <dgm:cxn modelId="{C7C10DA7-4D2C-4C68-A5BB-5D5F94A3988D}" type="presParOf" srcId="{A24DC11C-F5C4-4A21-996D-3B541A18C4BE}" destId="{9DD1DE1D-056E-4697-A856-4F7140171C7B}" srcOrd="1" destOrd="0" presId="urn:microsoft.com/office/officeart/2016/7/layout/LinearBlockProcessNumbered"/>
    <dgm:cxn modelId="{E1C2ED47-8A47-44E6-93EE-416CE60BACD3}" type="presParOf" srcId="{A24DC11C-F5C4-4A21-996D-3B541A18C4BE}" destId="{8A7EFA55-71D5-44FB-AC3B-0DD1B4DA732B}" srcOrd="2" destOrd="0" presId="urn:microsoft.com/office/officeart/2016/7/layout/LinearBlockProcessNumbered"/>
    <dgm:cxn modelId="{7E6B2CB3-B266-4C20-B64A-58BC8B80FABC}" type="presParOf" srcId="{2E8BF883-C72B-4F82-8957-1AE4F6A3053A}" destId="{3E5A1EC1-726E-443D-BEEC-5B9C6577099C}" srcOrd="3" destOrd="0" presId="urn:microsoft.com/office/officeart/2016/7/layout/LinearBlockProcessNumbered"/>
    <dgm:cxn modelId="{1DEAF3B8-A82F-41BF-A056-8F845DB742D9}" type="presParOf" srcId="{2E8BF883-C72B-4F82-8957-1AE4F6A3053A}" destId="{9C138169-F53E-4562-924A-0B773567989E}" srcOrd="4" destOrd="0" presId="urn:microsoft.com/office/officeart/2016/7/layout/LinearBlockProcessNumbered"/>
    <dgm:cxn modelId="{FC25D028-C176-4A77-8688-E5AA05A23509}" type="presParOf" srcId="{9C138169-F53E-4562-924A-0B773567989E}" destId="{FC419B29-C211-4005-83A8-A9162A252EA6}" srcOrd="0" destOrd="0" presId="urn:microsoft.com/office/officeart/2016/7/layout/LinearBlockProcessNumbered"/>
    <dgm:cxn modelId="{38ED86E0-ABA2-4AE1-9FF7-DE65F7D1478C}" type="presParOf" srcId="{9C138169-F53E-4562-924A-0B773567989E}" destId="{831511E5-D8FD-480F-95F7-4A57AD3ECE11}" srcOrd="1" destOrd="0" presId="urn:microsoft.com/office/officeart/2016/7/layout/LinearBlockProcessNumbered"/>
    <dgm:cxn modelId="{B954DCBB-1135-4C25-A5E2-9163B49AF92C}" type="presParOf" srcId="{9C138169-F53E-4562-924A-0B773567989E}" destId="{278EFBBC-CB18-4CB9-B380-56ABC71715DD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ECEFF0-EB81-460A-9303-96C93D0E79AD}" type="doc">
      <dgm:prSet loTypeId="urn:microsoft.com/office/officeart/2005/8/layout/list1" loCatId="Inbox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97CAA8D-285E-4052-A949-49146D239D15}">
      <dgm:prSet/>
      <dgm:spPr/>
      <dgm:t>
        <a:bodyPr/>
        <a:lstStyle/>
        <a:p>
          <a:r>
            <a:rPr lang="en-US"/>
            <a:t>This is magic and it helps everybody</a:t>
          </a:r>
        </a:p>
      </dgm:t>
    </dgm:pt>
    <dgm:pt modelId="{CF8F7B77-A56C-4CF6-9289-CDFFD5C6DE0F}" type="parTrans" cxnId="{7EBAAB14-A860-4D1C-882C-5E8AC6D488FA}">
      <dgm:prSet/>
      <dgm:spPr/>
      <dgm:t>
        <a:bodyPr/>
        <a:lstStyle/>
        <a:p>
          <a:endParaRPr lang="en-US"/>
        </a:p>
      </dgm:t>
    </dgm:pt>
    <dgm:pt modelId="{3FEFF71F-F3C1-41CE-9328-F52B7E101DFD}" type="sibTrans" cxnId="{7EBAAB14-A860-4D1C-882C-5E8AC6D488FA}">
      <dgm:prSet/>
      <dgm:spPr/>
      <dgm:t>
        <a:bodyPr/>
        <a:lstStyle/>
        <a:p>
          <a:endParaRPr lang="en-US"/>
        </a:p>
      </dgm:t>
    </dgm:pt>
    <dgm:pt modelId="{28D1EAAD-46AC-4639-8178-E5CFAEE0DE17}">
      <dgm:prSet/>
      <dgm:spPr/>
      <dgm:t>
        <a:bodyPr/>
        <a:lstStyle/>
        <a:p>
          <a:r>
            <a:rPr lang="en-US"/>
            <a:t>This is great and it helps almost everybody</a:t>
          </a:r>
        </a:p>
      </dgm:t>
    </dgm:pt>
    <dgm:pt modelId="{5AA99A0E-4E1B-48A7-9A93-E5985101A703}" type="parTrans" cxnId="{AD689E73-B0A9-49BA-A182-277DA6F66CF8}">
      <dgm:prSet/>
      <dgm:spPr/>
      <dgm:t>
        <a:bodyPr/>
        <a:lstStyle/>
        <a:p>
          <a:endParaRPr lang="en-US"/>
        </a:p>
      </dgm:t>
    </dgm:pt>
    <dgm:pt modelId="{2B7A3CDE-27C3-4B96-B499-FACD18ADE287}" type="sibTrans" cxnId="{AD689E73-B0A9-49BA-A182-277DA6F66CF8}">
      <dgm:prSet/>
      <dgm:spPr/>
      <dgm:t>
        <a:bodyPr/>
        <a:lstStyle/>
        <a:p>
          <a:endParaRPr lang="en-US"/>
        </a:p>
      </dgm:t>
    </dgm:pt>
    <dgm:pt modelId="{F2EB3F19-5F43-4C23-95A1-89BE38381C21}">
      <dgm:prSet/>
      <dgm:spPr/>
      <dgm:t>
        <a:bodyPr/>
        <a:lstStyle/>
        <a:p>
          <a:r>
            <a:rPr lang="en-US" dirty="0"/>
            <a:t>Let’s figure out who is a good candidate</a:t>
          </a:r>
        </a:p>
      </dgm:t>
    </dgm:pt>
    <dgm:pt modelId="{23407559-225E-40CF-9D74-D985F5EDD42B}" type="parTrans" cxnId="{0D2C22B6-94AC-4D40-BCA5-7DBE37242B27}">
      <dgm:prSet/>
      <dgm:spPr/>
      <dgm:t>
        <a:bodyPr/>
        <a:lstStyle/>
        <a:p>
          <a:endParaRPr lang="en-US"/>
        </a:p>
      </dgm:t>
    </dgm:pt>
    <dgm:pt modelId="{E83846D5-A974-4FC8-ACD1-6D13DDBD6B08}" type="sibTrans" cxnId="{0D2C22B6-94AC-4D40-BCA5-7DBE37242B27}">
      <dgm:prSet/>
      <dgm:spPr/>
      <dgm:t>
        <a:bodyPr/>
        <a:lstStyle/>
        <a:p>
          <a:endParaRPr lang="en-US"/>
        </a:p>
      </dgm:t>
    </dgm:pt>
    <dgm:pt modelId="{38A18D42-7CD7-4493-B6DE-FF8B6EA291CF}" type="pres">
      <dgm:prSet presAssocID="{D6ECEFF0-EB81-460A-9303-96C93D0E79AD}" presName="linear" presStyleCnt="0">
        <dgm:presLayoutVars>
          <dgm:dir/>
          <dgm:animLvl val="lvl"/>
          <dgm:resizeHandles val="exact"/>
        </dgm:presLayoutVars>
      </dgm:prSet>
      <dgm:spPr/>
    </dgm:pt>
    <dgm:pt modelId="{589A2681-1A70-4A57-9E77-C03677CAB439}" type="pres">
      <dgm:prSet presAssocID="{697CAA8D-285E-4052-A949-49146D239D15}" presName="parentLin" presStyleCnt="0"/>
      <dgm:spPr/>
    </dgm:pt>
    <dgm:pt modelId="{E0C47405-B6E7-424C-AC75-0369F964A397}" type="pres">
      <dgm:prSet presAssocID="{697CAA8D-285E-4052-A949-49146D239D15}" presName="parentLeftMargin" presStyleLbl="node1" presStyleIdx="0" presStyleCnt="3"/>
      <dgm:spPr/>
    </dgm:pt>
    <dgm:pt modelId="{F5E63801-247A-46B7-A19A-2DBA7E4AFD6C}" type="pres">
      <dgm:prSet presAssocID="{697CAA8D-285E-4052-A949-49146D239D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92C55C-2C2E-4EC5-87FB-1A9C1C3C2651}" type="pres">
      <dgm:prSet presAssocID="{697CAA8D-285E-4052-A949-49146D239D15}" presName="negativeSpace" presStyleCnt="0"/>
      <dgm:spPr/>
    </dgm:pt>
    <dgm:pt modelId="{EB7804E8-B596-4271-BCE8-E3A85F84A5D3}" type="pres">
      <dgm:prSet presAssocID="{697CAA8D-285E-4052-A949-49146D239D15}" presName="childText" presStyleLbl="conFgAcc1" presStyleIdx="0" presStyleCnt="3">
        <dgm:presLayoutVars>
          <dgm:bulletEnabled val="1"/>
        </dgm:presLayoutVars>
      </dgm:prSet>
      <dgm:spPr/>
    </dgm:pt>
    <dgm:pt modelId="{64142369-4050-4239-8516-4321DB1AB8AB}" type="pres">
      <dgm:prSet presAssocID="{3FEFF71F-F3C1-41CE-9328-F52B7E101DFD}" presName="spaceBetweenRectangles" presStyleCnt="0"/>
      <dgm:spPr/>
    </dgm:pt>
    <dgm:pt modelId="{B24C0B59-EBD8-44D1-AD59-2FF6CE12B4BF}" type="pres">
      <dgm:prSet presAssocID="{28D1EAAD-46AC-4639-8178-E5CFAEE0DE17}" presName="parentLin" presStyleCnt="0"/>
      <dgm:spPr/>
    </dgm:pt>
    <dgm:pt modelId="{D137328B-A6E7-476D-B43E-5AD340518AB3}" type="pres">
      <dgm:prSet presAssocID="{28D1EAAD-46AC-4639-8178-E5CFAEE0DE17}" presName="parentLeftMargin" presStyleLbl="node1" presStyleIdx="0" presStyleCnt="3"/>
      <dgm:spPr/>
    </dgm:pt>
    <dgm:pt modelId="{0AEB2381-83F3-470E-B612-0D008824DE94}" type="pres">
      <dgm:prSet presAssocID="{28D1EAAD-46AC-4639-8178-E5CFAEE0DE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4BE373-506D-4394-B4FC-9C86585EF10E}" type="pres">
      <dgm:prSet presAssocID="{28D1EAAD-46AC-4639-8178-E5CFAEE0DE17}" presName="negativeSpace" presStyleCnt="0"/>
      <dgm:spPr/>
    </dgm:pt>
    <dgm:pt modelId="{7F3AAC93-67EE-4E52-99E0-21A3F09FE871}" type="pres">
      <dgm:prSet presAssocID="{28D1EAAD-46AC-4639-8178-E5CFAEE0DE17}" presName="childText" presStyleLbl="conFgAcc1" presStyleIdx="1" presStyleCnt="3">
        <dgm:presLayoutVars>
          <dgm:bulletEnabled val="1"/>
        </dgm:presLayoutVars>
      </dgm:prSet>
      <dgm:spPr/>
    </dgm:pt>
    <dgm:pt modelId="{BFA0793B-C5EC-44B8-B14B-2510EB338843}" type="pres">
      <dgm:prSet presAssocID="{2B7A3CDE-27C3-4B96-B499-FACD18ADE287}" presName="spaceBetweenRectangles" presStyleCnt="0"/>
      <dgm:spPr/>
    </dgm:pt>
    <dgm:pt modelId="{A4A9DE1A-3A81-4F17-9592-B5842DFE35B1}" type="pres">
      <dgm:prSet presAssocID="{F2EB3F19-5F43-4C23-95A1-89BE38381C21}" presName="parentLin" presStyleCnt="0"/>
      <dgm:spPr/>
    </dgm:pt>
    <dgm:pt modelId="{2495852C-5F94-4FF0-807C-7A58EBB0CAEF}" type="pres">
      <dgm:prSet presAssocID="{F2EB3F19-5F43-4C23-95A1-89BE38381C21}" presName="parentLeftMargin" presStyleLbl="node1" presStyleIdx="1" presStyleCnt="3"/>
      <dgm:spPr/>
    </dgm:pt>
    <dgm:pt modelId="{CF274690-B9B2-4668-8538-D6438B43BCB8}" type="pres">
      <dgm:prSet presAssocID="{F2EB3F19-5F43-4C23-95A1-89BE38381C2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649DC2-990D-4FBF-B651-26508A81497E}" type="pres">
      <dgm:prSet presAssocID="{F2EB3F19-5F43-4C23-95A1-89BE38381C21}" presName="negativeSpace" presStyleCnt="0"/>
      <dgm:spPr/>
    </dgm:pt>
    <dgm:pt modelId="{7BAE9FB8-720F-4CED-ACD4-104065930283}" type="pres">
      <dgm:prSet presAssocID="{F2EB3F19-5F43-4C23-95A1-89BE38381C2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EBAAB14-A860-4D1C-882C-5E8AC6D488FA}" srcId="{D6ECEFF0-EB81-460A-9303-96C93D0E79AD}" destId="{697CAA8D-285E-4052-A949-49146D239D15}" srcOrd="0" destOrd="0" parTransId="{CF8F7B77-A56C-4CF6-9289-CDFFD5C6DE0F}" sibTransId="{3FEFF71F-F3C1-41CE-9328-F52B7E101DFD}"/>
    <dgm:cxn modelId="{A9C63844-0D5E-4E57-ADD5-E9CEF3DFEA76}" type="presOf" srcId="{28D1EAAD-46AC-4639-8178-E5CFAEE0DE17}" destId="{D137328B-A6E7-476D-B43E-5AD340518AB3}" srcOrd="0" destOrd="0" presId="urn:microsoft.com/office/officeart/2005/8/layout/list1"/>
    <dgm:cxn modelId="{36025C69-BEA9-45D9-99C7-71056058D804}" type="presOf" srcId="{F2EB3F19-5F43-4C23-95A1-89BE38381C21}" destId="{CF274690-B9B2-4668-8538-D6438B43BCB8}" srcOrd="1" destOrd="0" presId="urn:microsoft.com/office/officeart/2005/8/layout/list1"/>
    <dgm:cxn modelId="{328E4F4C-27B6-4A73-900A-1B93AFB51CE2}" type="presOf" srcId="{F2EB3F19-5F43-4C23-95A1-89BE38381C21}" destId="{2495852C-5F94-4FF0-807C-7A58EBB0CAEF}" srcOrd="0" destOrd="0" presId="urn:microsoft.com/office/officeart/2005/8/layout/list1"/>
    <dgm:cxn modelId="{AD689E73-B0A9-49BA-A182-277DA6F66CF8}" srcId="{D6ECEFF0-EB81-460A-9303-96C93D0E79AD}" destId="{28D1EAAD-46AC-4639-8178-E5CFAEE0DE17}" srcOrd="1" destOrd="0" parTransId="{5AA99A0E-4E1B-48A7-9A93-E5985101A703}" sibTransId="{2B7A3CDE-27C3-4B96-B499-FACD18ADE287}"/>
    <dgm:cxn modelId="{436BB65A-1B52-4D0D-B7B0-62DDDCD8F96A}" type="presOf" srcId="{697CAA8D-285E-4052-A949-49146D239D15}" destId="{E0C47405-B6E7-424C-AC75-0369F964A397}" srcOrd="0" destOrd="0" presId="urn:microsoft.com/office/officeart/2005/8/layout/list1"/>
    <dgm:cxn modelId="{FC0FCE9C-0DC9-4DE5-8283-CEFB51E10EE6}" type="presOf" srcId="{28D1EAAD-46AC-4639-8178-E5CFAEE0DE17}" destId="{0AEB2381-83F3-470E-B612-0D008824DE94}" srcOrd="1" destOrd="0" presId="urn:microsoft.com/office/officeart/2005/8/layout/list1"/>
    <dgm:cxn modelId="{0F36A3A0-7520-4E8F-A969-7B0ED44A3B5D}" type="presOf" srcId="{697CAA8D-285E-4052-A949-49146D239D15}" destId="{F5E63801-247A-46B7-A19A-2DBA7E4AFD6C}" srcOrd="1" destOrd="0" presId="urn:microsoft.com/office/officeart/2005/8/layout/list1"/>
    <dgm:cxn modelId="{0D2C22B6-94AC-4D40-BCA5-7DBE37242B27}" srcId="{D6ECEFF0-EB81-460A-9303-96C93D0E79AD}" destId="{F2EB3F19-5F43-4C23-95A1-89BE38381C21}" srcOrd="2" destOrd="0" parTransId="{23407559-225E-40CF-9D74-D985F5EDD42B}" sibTransId="{E83846D5-A974-4FC8-ACD1-6D13DDBD6B08}"/>
    <dgm:cxn modelId="{469B07F1-0967-4746-9511-E614C8AE0747}" type="presOf" srcId="{D6ECEFF0-EB81-460A-9303-96C93D0E79AD}" destId="{38A18D42-7CD7-4493-B6DE-FF8B6EA291CF}" srcOrd="0" destOrd="0" presId="urn:microsoft.com/office/officeart/2005/8/layout/list1"/>
    <dgm:cxn modelId="{1B919B94-7D00-4F41-A3CB-DB47D7A38488}" type="presParOf" srcId="{38A18D42-7CD7-4493-B6DE-FF8B6EA291CF}" destId="{589A2681-1A70-4A57-9E77-C03677CAB439}" srcOrd="0" destOrd="0" presId="urn:microsoft.com/office/officeart/2005/8/layout/list1"/>
    <dgm:cxn modelId="{33CB5A0C-B60C-4031-8503-F79CE12F69D0}" type="presParOf" srcId="{589A2681-1A70-4A57-9E77-C03677CAB439}" destId="{E0C47405-B6E7-424C-AC75-0369F964A397}" srcOrd="0" destOrd="0" presId="urn:microsoft.com/office/officeart/2005/8/layout/list1"/>
    <dgm:cxn modelId="{3B5CD833-28AB-4BA6-9575-6BEB4B9CD530}" type="presParOf" srcId="{589A2681-1A70-4A57-9E77-C03677CAB439}" destId="{F5E63801-247A-46B7-A19A-2DBA7E4AFD6C}" srcOrd="1" destOrd="0" presId="urn:microsoft.com/office/officeart/2005/8/layout/list1"/>
    <dgm:cxn modelId="{39EF25B1-7CFE-4D75-8FD1-F43805F89E43}" type="presParOf" srcId="{38A18D42-7CD7-4493-B6DE-FF8B6EA291CF}" destId="{0192C55C-2C2E-4EC5-87FB-1A9C1C3C2651}" srcOrd="1" destOrd="0" presId="urn:microsoft.com/office/officeart/2005/8/layout/list1"/>
    <dgm:cxn modelId="{34823025-76C7-4AFB-A25A-3DF6F532B24D}" type="presParOf" srcId="{38A18D42-7CD7-4493-B6DE-FF8B6EA291CF}" destId="{EB7804E8-B596-4271-BCE8-E3A85F84A5D3}" srcOrd="2" destOrd="0" presId="urn:microsoft.com/office/officeart/2005/8/layout/list1"/>
    <dgm:cxn modelId="{3B934B21-7DD6-406A-9608-0AC2B68A7375}" type="presParOf" srcId="{38A18D42-7CD7-4493-B6DE-FF8B6EA291CF}" destId="{64142369-4050-4239-8516-4321DB1AB8AB}" srcOrd="3" destOrd="0" presId="urn:microsoft.com/office/officeart/2005/8/layout/list1"/>
    <dgm:cxn modelId="{55FD903E-62D6-46F3-B3FC-821E8F683D10}" type="presParOf" srcId="{38A18D42-7CD7-4493-B6DE-FF8B6EA291CF}" destId="{B24C0B59-EBD8-44D1-AD59-2FF6CE12B4BF}" srcOrd="4" destOrd="0" presId="urn:microsoft.com/office/officeart/2005/8/layout/list1"/>
    <dgm:cxn modelId="{59008D45-C71C-4467-A691-A2273CA09259}" type="presParOf" srcId="{B24C0B59-EBD8-44D1-AD59-2FF6CE12B4BF}" destId="{D137328B-A6E7-476D-B43E-5AD340518AB3}" srcOrd="0" destOrd="0" presId="urn:microsoft.com/office/officeart/2005/8/layout/list1"/>
    <dgm:cxn modelId="{05AD4F5D-E32D-4A6D-8F05-B6A5D33673E1}" type="presParOf" srcId="{B24C0B59-EBD8-44D1-AD59-2FF6CE12B4BF}" destId="{0AEB2381-83F3-470E-B612-0D008824DE94}" srcOrd="1" destOrd="0" presId="urn:microsoft.com/office/officeart/2005/8/layout/list1"/>
    <dgm:cxn modelId="{8DEF9CBE-67EA-418F-9203-209623495D37}" type="presParOf" srcId="{38A18D42-7CD7-4493-B6DE-FF8B6EA291CF}" destId="{114BE373-506D-4394-B4FC-9C86585EF10E}" srcOrd="5" destOrd="0" presId="urn:microsoft.com/office/officeart/2005/8/layout/list1"/>
    <dgm:cxn modelId="{DE8EC737-95FD-4E35-96C8-09DE991DF2B3}" type="presParOf" srcId="{38A18D42-7CD7-4493-B6DE-FF8B6EA291CF}" destId="{7F3AAC93-67EE-4E52-99E0-21A3F09FE871}" srcOrd="6" destOrd="0" presId="urn:microsoft.com/office/officeart/2005/8/layout/list1"/>
    <dgm:cxn modelId="{6F91974D-E755-4BCE-B92D-C77080315BA0}" type="presParOf" srcId="{38A18D42-7CD7-4493-B6DE-FF8B6EA291CF}" destId="{BFA0793B-C5EC-44B8-B14B-2510EB338843}" srcOrd="7" destOrd="0" presId="urn:microsoft.com/office/officeart/2005/8/layout/list1"/>
    <dgm:cxn modelId="{7197226E-2D22-4FF0-96D9-06CB3899B009}" type="presParOf" srcId="{38A18D42-7CD7-4493-B6DE-FF8B6EA291CF}" destId="{A4A9DE1A-3A81-4F17-9592-B5842DFE35B1}" srcOrd="8" destOrd="0" presId="urn:microsoft.com/office/officeart/2005/8/layout/list1"/>
    <dgm:cxn modelId="{834A1C22-E99C-4949-ADDB-D354B296C0D3}" type="presParOf" srcId="{A4A9DE1A-3A81-4F17-9592-B5842DFE35B1}" destId="{2495852C-5F94-4FF0-807C-7A58EBB0CAEF}" srcOrd="0" destOrd="0" presId="urn:microsoft.com/office/officeart/2005/8/layout/list1"/>
    <dgm:cxn modelId="{FEA8E004-95EE-451E-B06B-2EF8A2292698}" type="presParOf" srcId="{A4A9DE1A-3A81-4F17-9592-B5842DFE35B1}" destId="{CF274690-B9B2-4668-8538-D6438B43BCB8}" srcOrd="1" destOrd="0" presId="urn:microsoft.com/office/officeart/2005/8/layout/list1"/>
    <dgm:cxn modelId="{CC14CBF8-6689-4D92-B43D-DF833D4DFFC3}" type="presParOf" srcId="{38A18D42-7CD7-4493-B6DE-FF8B6EA291CF}" destId="{6E649DC2-990D-4FBF-B651-26508A81497E}" srcOrd="9" destOrd="0" presId="urn:microsoft.com/office/officeart/2005/8/layout/list1"/>
    <dgm:cxn modelId="{E055BEB4-C276-42A2-8BAB-FD6FD4D142EE}" type="presParOf" srcId="{38A18D42-7CD7-4493-B6DE-FF8B6EA291CF}" destId="{7BAE9FB8-720F-4CED-ACD4-10406593028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519152-7009-420D-944D-961DBBDB5326}" type="doc">
      <dgm:prSet loTypeId="urn:microsoft.com/office/officeart/2009/3/layout/HorizontalOrganizationChart" loCatId="Inbox" qsTypeId="urn:microsoft.com/office/officeart/2005/8/quickstyle/simple2" qsCatId="simple" csTypeId="urn:microsoft.com/office/officeart/2005/8/colors/accent6_4" csCatId="accent6"/>
      <dgm:spPr/>
      <dgm:t>
        <a:bodyPr/>
        <a:lstStyle/>
        <a:p>
          <a:endParaRPr lang="en-US"/>
        </a:p>
      </dgm:t>
    </dgm:pt>
    <dgm:pt modelId="{8BE11171-400E-477B-AFAE-451B02E2FB4D}">
      <dgm:prSet/>
      <dgm:spPr/>
      <dgm:t>
        <a:bodyPr/>
        <a:lstStyle/>
        <a:p>
          <a:r>
            <a:rPr lang="en-US" dirty="0"/>
            <a:t>Advanced stem cell and </a:t>
          </a:r>
          <a:r>
            <a:rPr lang="en-US" dirty="0" err="1"/>
            <a:t>orthobiologics</a:t>
          </a:r>
          <a:r>
            <a:rPr lang="en-US" dirty="0"/>
            <a:t> research facility</a:t>
          </a:r>
        </a:p>
      </dgm:t>
    </dgm:pt>
    <dgm:pt modelId="{3ECE0CD4-D3DC-4BAD-8D6E-03A30163B15F}" type="parTrans" cxnId="{264725B9-BD1E-44D8-B4FE-828DC2E2BBFF}">
      <dgm:prSet/>
      <dgm:spPr/>
      <dgm:t>
        <a:bodyPr/>
        <a:lstStyle/>
        <a:p>
          <a:endParaRPr lang="en-US"/>
        </a:p>
      </dgm:t>
    </dgm:pt>
    <dgm:pt modelId="{71941383-DB6C-41DF-8F7F-60A38B180D86}" type="sibTrans" cxnId="{264725B9-BD1E-44D8-B4FE-828DC2E2BBFF}">
      <dgm:prSet/>
      <dgm:spPr/>
      <dgm:t>
        <a:bodyPr/>
        <a:lstStyle/>
        <a:p>
          <a:endParaRPr lang="en-US"/>
        </a:p>
      </dgm:t>
    </dgm:pt>
    <dgm:pt modelId="{9817264E-9E55-4CA2-8B31-ADF66CD8400B}">
      <dgm:prSet/>
      <dgm:spPr/>
      <dgm:t>
        <a:bodyPr/>
        <a:lstStyle/>
        <a:p>
          <a:r>
            <a:rPr lang="en-US"/>
            <a:t>Clinical research team</a:t>
          </a:r>
        </a:p>
      </dgm:t>
    </dgm:pt>
    <dgm:pt modelId="{4151B21F-5650-4348-8888-0959843BCD57}" type="parTrans" cxnId="{3045AD80-E4D9-4943-8440-2D9DEF42543C}">
      <dgm:prSet/>
      <dgm:spPr/>
      <dgm:t>
        <a:bodyPr/>
        <a:lstStyle/>
        <a:p>
          <a:endParaRPr lang="en-US"/>
        </a:p>
      </dgm:t>
    </dgm:pt>
    <dgm:pt modelId="{F7848EAF-05E8-464B-ABA9-812398AFC991}" type="sibTrans" cxnId="{3045AD80-E4D9-4943-8440-2D9DEF42543C}">
      <dgm:prSet/>
      <dgm:spPr/>
      <dgm:t>
        <a:bodyPr/>
        <a:lstStyle/>
        <a:p>
          <a:endParaRPr lang="en-US"/>
        </a:p>
      </dgm:t>
    </dgm:pt>
    <dgm:pt modelId="{C0B7FDEF-01EF-4064-A254-59C84E29CF09}">
      <dgm:prSet/>
      <dgm:spPr/>
      <dgm:t>
        <a:bodyPr/>
        <a:lstStyle/>
        <a:p>
          <a:r>
            <a:rPr lang="en-US"/>
            <a:t>Large cGMP class clean room for cell processing</a:t>
          </a:r>
        </a:p>
      </dgm:t>
    </dgm:pt>
    <dgm:pt modelId="{2CB98AFD-318D-463E-9BF6-13CB44600772}" type="parTrans" cxnId="{B87C87C1-0067-4C40-928C-DC4BBA22C2AB}">
      <dgm:prSet/>
      <dgm:spPr/>
      <dgm:t>
        <a:bodyPr/>
        <a:lstStyle/>
        <a:p>
          <a:endParaRPr lang="en-US"/>
        </a:p>
      </dgm:t>
    </dgm:pt>
    <dgm:pt modelId="{B01C07B9-FFF9-49F9-8AC4-F89A478C968F}" type="sibTrans" cxnId="{B87C87C1-0067-4C40-928C-DC4BBA22C2AB}">
      <dgm:prSet/>
      <dgm:spPr/>
      <dgm:t>
        <a:bodyPr/>
        <a:lstStyle/>
        <a:p>
          <a:endParaRPr lang="en-US"/>
        </a:p>
      </dgm:t>
    </dgm:pt>
    <dgm:pt modelId="{10ACDED4-2D69-4B85-AB0F-C7FB8AFD594E}">
      <dgm:prSet/>
      <dgm:spPr/>
      <dgm:t>
        <a:bodyPr/>
        <a:lstStyle/>
        <a:p>
          <a:r>
            <a:rPr lang="en-US"/>
            <a:t>Advanced procedure rooms</a:t>
          </a:r>
        </a:p>
      </dgm:t>
    </dgm:pt>
    <dgm:pt modelId="{BA2FFFA4-EFAD-4C82-AC9F-B37347FA55A3}" type="parTrans" cxnId="{9BB22C2C-8C37-478F-A7E5-C740EABD23B6}">
      <dgm:prSet/>
      <dgm:spPr/>
      <dgm:t>
        <a:bodyPr/>
        <a:lstStyle/>
        <a:p>
          <a:endParaRPr lang="en-US"/>
        </a:p>
      </dgm:t>
    </dgm:pt>
    <dgm:pt modelId="{4D00C07E-0DDA-4D6C-8309-6088F47FFF2C}" type="sibTrans" cxnId="{9BB22C2C-8C37-478F-A7E5-C740EABD23B6}">
      <dgm:prSet/>
      <dgm:spPr/>
      <dgm:t>
        <a:bodyPr/>
        <a:lstStyle/>
        <a:p>
          <a:endParaRPr lang="en-US"/>
        </a:p>
      </dgm:t>
    </dgm:pt>
    <dgm:pt modelId="{1025E74B-968C-4D12-9C48-EA5066801BA7}" type="pres">
      <dgm:prSet presAssocID="{D2519152-7009-420D-944D-961DBBDB53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E0CBA6-4C54-4213-8778-D896BA6B52A0}" type="pres">
      <dgm:prSet presAssocID="{8BE11171-400E-477B-AFAE-451B02E2FB4D}" presName="hierRoot1" presStyleCnt="0">
        <dgm:presLayoutVars>
          <dgm:hierBranch val="init"/>
        </dgm:presLayoutVars>
      </dgm:prSet>
      <dgm:spPr/>
    </dgm:pt>
    <dgm:pt modelId="{547E265B-793A-4C29-82AE-402F031527FA}" type="pres">
      <dgm:prSet presAssocID="{8BE11171-400E-477B-AFAE-451B02E2FB4D}" presName="rootComposite1" presStyleCnt="0"/>
      <dgm:spPr/>
    </dgm:pt>
    <dgm:pt modelId="{58306AD1-86E2-49BA-AC88-D0CF7E74FD12}" type="pres">
      <dgm:prSet presAssocID="{8BE11171-400E-477B-AFAE-451B02E2FB4D}" presName="rootText1" presStyleLbl="node0" presStyleIdx="0" presStyleCnt="4">
        <dgm:presLayoutVars>
          <dgm:chPref val="3"/>
        </dgm:presLayoutVars>
      </dgm:prSet>
      <dgm:spPr/>
    </dgm:pt>
    <dgm:pt modelId="{F9A3DACB-DE6F-4AB6-A544-5A211283013E}" type="pres">
      <dgm:prSet presAssocID="{8BE11171-400E-477B-AFAE-451B02E2FB4D}" presName="rootConnector1" presStyleLbl="node1" presStyleIdx="0" presStyleCnt="0"/>
      <dgm:spPr/>
    </dgm:pt>
    <dgm:pt modelId="{42164705-8A0C-448A-981B-B329255B4906}" type="pres">
      <dgm:prSet presAssocID="{8BE11171-400E-477B-AFAE-451B02E2FB4D}" presName="hierChild2" presStyleCnt="0"/>
      <dgm:spPr/>
    </dgm:pt>
    <dgm:pt modelId="{0B519396-2F4E-4830-A96B-73157F9AF758}" type="pres">
      <dgm:prSet presAssocID="{8BE11171-400E-477B-AFAE-451B02E2FB4D}" presName="hierChild3" presStyleCnt="0"/>
      <dgm:spPr/>
    </dgm:pt>
    <dgm:pt modelId="{5EFA0218-7479-4F2A-8042-4EA10F0D36CB}" type="pres">
      <dgm:prSet presAssocID="{9817264E-9E55-4CA2-8B31-ADF66CD8400B}" presName="hierRoot1" presStyleCnt="0">
        <dgm:presLayoutVars>
          <dgm:hierBranch val="init"/>
        </dgm:presLayoutVars>
      </dgm:prSet>
      <dgm:spPr/>
    </dgm:pt>
    <dgm:pt modelId="{A719E6E2-80C1-4732-A1B1-79A1E7FF276B}" type="pres">
      <dgm:prSet presAssocID="{9817264E-9E55-4CA2-8B31-ADF66CD8400B}" presName="rootComposite1" presStyleCnt="0"/>
      <dgm:spPr/>
    </dgm:pt>
    <dgm:pt modelId="{252865E4-F0E1-4BDA-B010-9E4ED913D8E3}" type="pres">
      <dgm:prSet presAssocID="{9817264E-9E55-4CA2-8B31-ADF66CD8400B}" presName="rootText1" presStyleLbl="node0" presStyleIdx="1" presStyleCnt="4">
        <dgm:presLayoutVars>
          <dgm:chPref val="3"/>
        </dgm:presLayoutVars>
      </dgm:prSet>
      <dgm:spPr/>
    </dgm:pt>
    <dgm:pt modelId="{826E7599-ABC2-402F-B7F0-36149C048DB5}" type="pres">
      <dgm:prSet presAssocID="{9817264E-9E55-4CA2-8B31-ADF66CD8400B}" presName="rootConnector1" presStyleLbl="node1" presStyleIdx="0" presStyleCnt="0"/>
      <dgm:spPr/>
    </dgm:pt>
    <dgm:pt modelId="{77B6D95A-7CAF-4881-B4F8-47FB9B02A0F8}" type="pres">
      <dgm:prSet presAssocID="{9817264E-9E55-4CA2-8B31-ADF66CD8400B}" presName="hierChild2" presStyleCnt="0"/>
      <dgm:spPr/>
    </dgm:pt>
    <dgm:pt modelId="{5E325604-6757-412C-B47F-388E13CAA9D4}" type="pres">
      <dgm:prSet presAssocID="{9817264E-9E55-4CA2-8B31-ADF66CD8400B}" presName="hierChild3" presStyleCnt="0"/>
      <dgm:spPr/>
    </dgm:pt>
    <dgm:pt modelId="{07DF2016-63F7-4943-9FAA-4B46E729E66A}" type="pres">
      <dgm:prSet presAssocID="{C0B7FDEF-01EF-4064-A254-59C84E29CF09}" presName="hierRoot1" presStyleCnt="0">
        <dgm:presLayoutVars>
          <dgm:hierBranch val="init"/>
        </dgm:presLayoutVars>
      </dgm:prSet>
      <dgm:spPr/>
    </dgm:pt>
    <dgm:pt modelId="{3E3BF807-4AFC-4BF6-AA32-1BFF6DBA5E9E}" type="pres">
      <dgm:prSet presAssocID="{C0B7FDEF-01EF-4064-A254-59C84E29CF09}" presName="rootComposite1" presStyleCnt="0"/>
      <dgm:spPr/>
    </dgm:pt>
    <dgm:pt modelId="{B221F321-21C2-499A-BF63-C30C36C84352}" type="pres">
      <dgm:prSet presAssocID="{C0B7FDEF-01EF-4064-A254-59C84E29CF09}" presName="rootText1" presStyleLbl="node0" presStyleIdx="2" presStyleCnt="4">
        <dgm:presLayoutVars>
          <dgm:chPref val="3"/>
        </dgm:presLayoutVars>
      </dgm:prSet>
      <dgm:spPr/>
    </dgm:pt>
    <dgm:pt modelId="{C5BB6F67-9508-4A2B-96C4-41694FB76506}" type="pres">
      <dgm:prSet presAssocID="{C0B7FDEF-01EF-4064-A254-59C84E29CF09}" presName="rootConnector1" presStyleLbl="node1" presStyleIdx="0" presStyleCnt="0"/>
      <dgm:spPr/>
    </dgm:pt>
    <dgm:pt modelId="{F996BD60-F841-4A59-9CD4-B69F200941B4}" type="pres">
      <dgm:prSet presAssocID="{C0B7FDEF-01EF-4064-A254-59C84E29CF09}" presName="hierChild2" presStyleCnt="0"/>
      <dgm:spPr/>
    </dgm:pt>
    <dgm:pt modelId="{2063C9C7-CB27-47A0-A046-AFEED47469A5}" type="pres">
      <dgm:prSet presAssocID="{C0B7FDEF-01EF-4064-A254-59C84E29CF09}" presName="hierChild3" presStyleCnt="0"/>
      <dgm:spPr/>
    </dgm:pt>
    <dgm:pt modelId="{0513CCBE-9C69-4A7E-BFA2-06A072CA860D}" type="pres">
      <dgm:prSet presAssocID="{10ACDED4-2D69-4B85-AB0F-C7FB8AFD594E}" presName="hierRoot1" presStyleCnt="0">
        <dgm:presLayoutVars>
          <dgm:hierBranch val="init"/>
        </dgm:presLayoutVars>
      </dgm:prSet>
      <dgm:spPr/>
    </dgm:pt>
    <dgm:pt modelId="{E86342B3-B593-44BD-81BD-532C9F6532BD}" type="pres">
      <dgm:prSet presAssocID="{10ACDED4-2D69-4B85-AB0F-C7FB8AFD594E}" presName="rootComposite1" presStyleCnt="0"/>
      <dgm:spPr/>
    </dgm:pt>
    <dgm:pt modelId="{85D7E39C-4D5C-40D2-8777-5BC9B5D7F58F}" type="pres">
      <dgm:prSet presAssocID="{10ACDED4-2D69-4B85-AB0F-C7FB8AFD594E}" presName="rootText1" presStyleLbl="node0" presStyleIdx="3" presStyleCnt="4">
        <dgm:presLayoutVars>
          <dgm:chPref val="3"/>
        </dgm:presLayoutVars>
      </dgm:prSet>
      <dgm:spPr/>
    </dgm:pt>
    <dgm:pt modelId="{943F86E9-1A70-4A0E-996B-7645BF6655DB}" type="pres">
      <dgm:prSet presAssocID="{10ACDED4-2D69-4B85-AB0F-C7FB8AFD594E}" presName="rootConnector1" presStyleLbl="node1" presStyleIdx="0" presStyleCnt="0"/>
      <dgm:spPr/>
    </dgm:pt>
    <dgm:pt modelId="{4111589D-CDDE-4D29-A4D1-9CD721E0A8AD}" type="pres">
      <dgm:prSet presAssocID="{10ACDED4-2D69-4B85-AB0F-C7FB8AFD594E}" presName="hierChild2" presStyleCnt="0"/>
      <dgm:spPr/>
    </dgm:pt>
    <dgm:pt modelId="{67310532-4C42-49CA-8E07-89AC11725951}" type="pres">
      <dgm:prSet presAssocID="{10ACDED4-2D69-4B85-AB0F-C7FB8AFD594E}" presName="hierChild3" presStyleCnt="0"/>
      <dgm:spPr/>
    </dgm:pt>
  </dgm:ptLst>
  <dgm:cxnLst>
    <dgm:cxn modelId="{DB887508-AD55-4EBA-8859-147CA38A4BA2}" type="presOf" srcId="{10ACDED4-2D69-4B85-AB0F-C7FB8AFD594E}" destId="{85D7E39C-4D5C-40D2-8777-5BC9B5D7F58F}" srcOrd="0" destOrd="0" presId="urn:microsoft.com/office/officeart/2009/3/layout/HorizontalOrganizationChart"/>
    <dgm:cxn modelId="{4A32E00E-D77E-49E8-988C-309678A02A2C}" type="presOf" srcId="{8BE11171-400E-477B-AFAE-451B02E2FB4D}" destId="{58306AD1-86E2-49BA-AC88-D0CF7E74FD12}" srcOrd="0" destOrd="0" presId="urn:microsoft.com/office/officeart/2009/3/layout/HorizontalOrganizationChart"/>
    <dgm:cxn modelId="{9BB22C2C-8C37-478F-A7E5-C740EABD23B6}" srcId="{D2519152-7009-420D-944D-961DBBDB5326}" destId="{10ACDED4-2D69-4B85-AB0F-C7FB8AFD594E}" srcOrd="3" destOrd="0" parTransId="{BA2FFFA4-EFAD-4C82-AC9F-B37347FA55A3}" sibTransId="{4D00C07E-0DDA-4D6C-8309-6088F47FFF2C}"/>
    <dgm:cxn modelId="{64DE0839-820A-48A6-BF11-315192DA617D}" type="presOf" srcId="{C0B7FDEF-01EF-4064-A254-59C84E29CF09}" destId="{B221F321-21C2-499A-BF63-C30C36C84352}" srcOrd="0" destOrd="0" presId="urn:microsoft.com/office/officeart/2009/3/layout/HorizontalOrganizationChart"/>
    <dgm:cxn modelId="{FE366644-B87A-446B-92AC-AD4FD49316AF}" type="presOf" srcId="{9817264E-9E55-4CA2-8B31-ADF66CD8400B}" destId="{252865E4-F0E1-4BDA-B010-9E4ED913D8E3}" srcOrd="0" destOrd="0" presId="urn:microsoft.com/office/officeart/2009/3/layout/HorizontalOrganizationChart"/>
    <dgm:cxn modelId="{3045AD80-E4D9-4943-8440-2D9DEF42543C}" srcId="{D2519152-7009-420D-944D-961DBBDB5326}" destId="{9817264E-9E55-4CA2-8B31-ADF66CD8400B}" srcOrd="1" destOrd="0" parTransId="{4151B21F-5650-4348-8888-0959843BCD57}" sibTransId="{F7848EAF-05E8-464B-ABA9-812398AFC991}"/>
    <dgm:cxn modelId="{01126A9D-1C0F-48D8-AEF2-265CE104FF05}" type="presOf" srcId="{C0B7FDEF-01EF-4064-A254-59C84E29CF09}" destId="{C5BB6F67-9508-4A2B-96C4-41694FB76506}" srcOrd="1" destOrd="0" presId="urn:microsoft.com/office/officeart/2009/3/layout/HorizontalOrganizationChart"/>
    <dgm:cxn modelId="{264725B9-BD1E-44D8-B4FE-828DC2E2BBFF}" srcId="{D2519152-7009-420D-944D-961DBBDB5326}" destId="{8BE11171-400E-477B-AFAE-451B02E2FB4D}" srcOrd="0" destOrd="0" parTransId="{3ECE0CD4-D3DC-4BAD-8D6E-03A30163B15F}" sibTransId="{71941383-DB6C-41DF-8F7F-60A38B180D86}"/>
    <dgm:cxn modelId="{E24024BE-1F8F-4994-8CF8-665F322DA4E1}" type="presOf" srcId="{10ACDED4-2D69-4B85-AB0F-C7FB8AFD594E}" destId="{943F86E9-1A70-4A0E-996B-7645BF6655DB}" srcOrd="1" destOrd="0" presId="urn:microsoft.com/office/officeart/2009/3/layout/HorizontalOrganizationChart"/>
    <dgm:cxn modelId="{B87C87C1-0067-4C40-928C-DC4BBA22C2AB}" srcId="{D2519152-7009-420D-944D-961DBBDB5326}" destId="{C0B7FDEF-01EF-4064-A254-59C84E29CF09}" srcOrd="2" destOrd="0" parTransId="{2CB98AFD-318D-463E-9BF6-13CB44600772}" sibTransId="{B01C07B9-FFF9-49F9-8AC4-F89A478C968F}"/>
    <dgm:cxn modelId="{DEE7B9CB-FA7F-4B49-A0C8-34AFC2AC7CB7}" type="presOf" srcId="{8BE11171-400E-477B-AFAE-451B02E2FB4D}" destId="{F9A3DACB-DE6F-4AB6-A544-5A211283013E}" srcOrd="1" destOrd="0" presId="urn:microsoft.com/office/officeart/2009/3/layout/HorizontalOrganizationChart"/>
    <dgm:cxn modelId="{8ABC15F0-AF18-4244-8C9D-7EA30D3E7BA2}" type="presOf" srcId="{9817264E-9E55-4CA2-8B31-ADF66CD8400B}" destId="{826E7599-ABC2-402F-B7F0-36149C048DB5}" srcOrd="1" destOrd="0" presId="urn:microsoft.com/office/officeart/2009/3/layout/HorizontalOrganizationChart"/>
    <dgm:cxn modelId="{859617F4-FD35-4F5E-BB06-E143898D70C5}" type="presOf" srcId="{D2519152-7009-420D-944D-961DBBDB5326}" destId="{1025E74B-968C-4D12-9C48-EA5066801BA7}" srcOrd="0" destOrd="0" presId="urn:microsoft.com/office/officeart/2009/3/layout/HorizontalOrganizationChart"/>
    <dgm:cxn modelId="{178ED01E-1665-475F-B7BC-0A3E715C8666}" type="presParOf" srcId="{1025E74B-968C-4D12-9C48-EA5066801BA7}" destId="{0BE0CBA6-4C54-4213-8778-D896BA6B52A0}" srcOrd="0" destOrd="0" presId="urn:microsoft.com/office/officeart/2009/3/layout/HorizontalOrganizationChart"/>
    <dgm:cxn modelId="{17BC7EB3-38D3-46F5-9D3E-85011B1D17C1}" type="presParOf" srcId="{0BE0CBA6-4C54-4213-8778-D896BA6B52A0}" destId="{547E265B-793A-4C29-82AE-402F031527FA}" srcOrd="0" destOrd="0" presId="urn:microsoft.com/office/officeart/2009/3/layout/HorizontalOrganizationChart"/>
    <dgm:cxn modelId="{64E7ABC6-66C6-418A-98F9-C384D1624EEC}" type="presParOf" srcId="{547E265B-793A-4C29-82AE-402F031527FA}" destId="{58306AD1-86E2-49BA-AC88-D0CF7E74FD12}" srcOrd="0" destOrd="0" presId="urn:microsoft.com/office/officeart/2009/3/layout/HorizontalOrganizationChart"/>
    <dgm:cxn modelId="{36DD23A1-E760-4072-9927-FEA8C9C31D86}" type="presParOf" srcId="{547E265B-793A-4C29-82AE-402F031527FA}" destId="{F9A3DACB-DE6F-4AB6-A544-5A211283013E}" srcOrd="1" destOrd="0" presId="urn:microsoft.com/office/officeart/2009/3/layout/HorizontalOrganizationChart"/>
    <dgm:cxn modelId="{947E6D8C-BE5D-413A-9DF4-B6B8EAE79B8F}" type="presParOf" srcId="{0BE0CBA6-4C54-4213-8778-D896BA6B52A0}" destId="{42164705-8A0C-448A-981B-B329255B4906}" srcOrd="1" destOrd="0" presId="urn:microsoft.com/office/officeart/2009/3/layout/HorizontalOrganizationChart"/>
    <dgm:cxn modelId="{8F17964B-FD06-4AA2-87A5-AC2260C19559}" type="presParOf" srcId="{0BE0CBA6-4C54-4213-8778-D896BA6B52A0}" destId="{0B519396-2F4E-4830-A96B-73157F9AF758}" srcOrd="2" destOrd="0" presId="urn:microsoft.com/office/officeart/2009/3/layout/HorizontalOrganizationChart"/>
    <dgm:cxn modelId="{848CF870-5E92-4110-A1D2-4BD66D5BFC58}" type="presParOf" srcId="{1025E74B-968C-4D12-9C48-EA5066801BA7}" destId="{5EFA0218-7479-4F2A-8042-4EA10F0D36CB}" srcOrd="1" destOrd="0" presId="urn:microsoft.com/office/officeart/2009/3/layout/HorizontalOrganizationChart"/>
    <dgm:cxn modelId="{1D510F4A-60A6-4CC5-AA7D-D50D40B22682}" type="presParOf" srcId="{5EFA0218-7479-4F2A-8042-4EA10F0D36CB}" destId="{A719E6E2-80C1-4732-A1B1-79A1E7FF276B}" srcOrd="0" destOrd="0" presId="urn:microsoft.com/office/officeart/2009/3/layout/HorizontalOrganizationChart"/>
    <dgm:cxn modelId="{87490ABA-900F-42A2-A58E-B9A19C1EF036}" type="presParOf" srcId="{A719E6E2-80C1-4732-A1B1-79A1E7FF276B}" destId="{252865E4-F0E1-4BDA-B010-9E4ED913D8E3}" srcOrd="0" destOrd="0" presId="urn:microsoft.com/office/officeart/2009/3/layout/HorizontalOrganizationChart"/>
    <dgm:cxn modelId="{5B1E3BD7-97E7-4B85-8F73-8448753AEDF7}" type="presParOf" srcId="{A719E6E2-80C1-4732-A1B1-79A1E7FF276B}" destId="{826E7599-ABC2-402F-B7F0-36149C048DB5}" srcOrd="1" destOrd="0" presId="urn:microsoft.com/office/officeart/2009/3/layout/HorizontalOrganizationChart"/>
    <dgm:cxn modelId="{9FAF922C-20A1-468F-A941-01AAAB9F9580}" type="presParOf" srcId="{5EFA0218-7479-4F2A-8042-4EA10F0D36CB}" destId="{77B6D95A-7CAF-4881-B4F8-47FB9B02A0F8}" srcOrd="1" destOrd="0" presId="urn:microsoft.com/office/officeart/2009/3/layout/HorizontalOrganizationChart"/>
    <dgm:cxn modelId="{FEBCDD0B-9A1B-4878-B843-D0CC11B4A420}" type="presParOf" srcId="{5EFA0218-7479-4F2A-8042-4EA10F0D36CB}" destId="{5E325604-6757-412C-B47F-388E13CAA9D4}" srcOrd="2" destOrd="0" presId="urn:microsoft.com/office/officeart/2009/3/layout/HorizontalOrganizationChart"/>
    <dgm:cxn modelId="{D3F70AFC-EAD2-4EA0-A11F-787F6A7B8E0A}" type="presParOf" srcId="{1025E74B-968C-4D12-9C48-EA5066801BA7}" destId="{07DF2016-63F7-4943-9FAA-4B46E729E66A}" srcOrd="2" destOrd="0" presId="urn:microsoft.com/office/officeart/2009/3/layout/HorizontalOrganizationChart"/>
    <dgm:cxn modelId="{C1FC0D7F-BC9C-4EA8-8DE9-64B735A3C173}" type="presParOf" srcId="{07DF2016-63F7-4943-9FAA-4B46E729E66A}" destId="{3E3BF807-4AFC-4BF6-AA32-1BFF6DBA5E9E}" srcOrd="0" destOrd="0" presId="urn:microsoft.com/office/officeart/2009/3/layout/HorizontalOrganizationChart"/>
    <dgm:cxn modelId="{B1DEC8A2-C929-4CD2-9224-231DFF7F8102}" type="presParOf" srcId="{3E3BF807-4AFC-4BF6-AA32-1BFF6DBA5E9E}" destId="{B221F321-21C2-499A-BF63-C30C36C84352}" srcOrd="0" destOrd="0" presId="urn:microsoft.com/office/officeart/2009/3/layout/HorizontalOrganizationChart"/>
    <dgm:cxn modelId="{34452646-D480-4F61-A061-F35FABC97DB2}" type="presParOf" srcId="{3E3BF807-4AFC-4BF6-AA32-1BFF6DBA5E9E}" destId="{C5BB6F67-9508-4A2B-96C4-41694FB76506}" srcOrd="1" destOrd="0" presId="urn:microsoft.com/office/officeart/2009/3/layout/HorizontalOrganizationChart"/>
    <dgm:cxn modelId="{A5FB02C1-F7DB-4AA5-ACE5-B0F6404F4C9A}" type="presParOf" srcId="{07DF2016-63F7-4943-9FAA-4B46E729E66A}" destId="{F996BD60-F841-4A59-9CD4-B69F200941B4}" srcOrd="1" destOrd="0" presId="urn:microsoft.com/office/officeart/2009/3/layout/HorizontalOrganizationChart"/>
    <dgm:cxn modelId="{335507FB-E974-4C5E-AE7A-172278BCBE0A}" type="presParOf" srcId="{07DF2016-63F7-4943-9FAA-4B46E729E66A}" destId="{2063C9C7-CB27-47A0-A046-AFEED47469A5}" srcOrd="2" destOrd="0" presId="urn:microsoft.com/office/officeart/2009/3/layout/HorizontalOrganizationChart"/>
    <dgm:cxn modelId="{8B65DA95-7952-4BBB-BEC6-9B88F2137C7B}" type="presParOf" srcId="{1025E74B-968C-4D12-9C48-EA5066801BA7}" destId="{0513CCBE-9C69-4A7E-BFA2-06A072CA860D}" srcOrd="3" destOrd="0" presId="urn:microsoft.com/office/officeart/2009/3/layout/HorizontalOrganizationChart"/>
    <dgm:cxn modelId="{AB3CD4AA-D059-48CE-B22E-3E2E7A4AFF0A}" type="presParOf" srcId="{0513CCBE-9C69-4A7E-BFA2-06A072CA860D}" destId="{E86342B3-B593-44BD-81BD-532C9F6532BD}" srcOrd="0" destOrd="0" presId="urn:microsoft.com/office/officeart/2009/3/layout/HorizontalOrganizationChart"/>
    <dgm:cxn modelId="{7560AF0A-167A-4B55-891A-A0593910D3C4}" type="presParOf" srcId="{E86342B3-B593-44BD-81BD-532C9F6532BD}" destId="{85D7E39C-4D5C-40D2-8777-5BC9B5D7F58F}" srcOrd="0" destOrd="0" presId="urn:microsoft.com/office/officeart/2009/3/layout/HorizontalOrganizationChart"/>
    <dgm:cxn modelId="{D02D70CD-BF36-48E0-A984-B3DED6ECC4B0}" type="presParOf" srcId="{E86342B3-B593-44BD-81BD-532C9F6532BD}" destId="{943F86E9-1A70-4A0E-996B-7645BF6655DB}" srcOrd="1" destOrd="0" presId="urn:microsoft.com/office/officeart/2009/3/layout/HorizontalOrganizationChart"/>
    <dgm:cxn modelId="{9F338903-B2DF-4655-B5EF-33BBEE2BAF14}" type="presParOf" srcId="{0513CCBE-9C69-4A7E-BFA2-06A072CA860D}" destId="{4111589D-CDDE-4D29-A4D1-9CD721E0A8AD}" srcOrd="1" destOrd="0" presId="urn:microsoft.com/office/officeart/2009/3/layout/HorizontalOrganizationChart"/>
    <dgm:cxn modelId="{91E5BBA9-A43E-4BCB-B4AD-BE83D5C005EE}" type="presParOf" srcId="{0513CCBE-9C69-4A7E-BFA2-06A072CA860D}" destId="{67310532-4C42-49CA-8E07-89AC1172595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13B46-82F1-456B-B110-5F06E87E6B6B}">
      <dsp:nvSpPr>
        <dsp:cNvPr id="0" name=""/>
        <dsp:cNvSpPr/>
      </dsp:nvSpPr>
      <dsp:spPr>
        <a:xfrm>
          <a:off x="6336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Headaches</a:t>
          </a:r>
        </a:p>
      </dsp:txBody>
      <dsp:txXfrm>
        <a:off x="6336" y="948271"/>
        <a:ext cx="1122735" cy="2265226"/>
      </dsp:txXfrm>
    </dsp:sp>
    <dsp:sp modelId="{010641DE-212B-4E9C-9A56-10053EB07512}">
      <dsp:nvSpPr>
        <dsp:cNvPr id="0" name=""/>
        <dsp:cNvSpPr/>
      </dsp:nvSpPr>
      <dsp:spPr>
        <a:xfrm>
          <a:off x="1144600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21830"/>
                <a:satOff val="-391"/>
                <a:lumOff val="16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1830"/>
                <a:satOff val="-391"/>
                <a:lumOff val="16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1830"/>
                <a:satOff val="-391"/>
                <a:lumOff val="16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EA9CAB-5859-4A97-8468-DE10CE37505D}">
      <dsp:nvSpPr>
        <dsp:cNvPr id="0" name=""/>
        <dsp:cNvSpPr/>
      </dsp:nvSpPr>
      <dsp:spPr>
        <a:xfrm>
          <a:off x="1328539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43660"/>
                <a:satOff val="-782"/>
                <a:lumOff val="33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43660"/>
                <a:satOff val="-782"/>
                <a:lumOff val="33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43660"/>
                <a:satOff val="-782"/>
                <a:lumOff val="33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Neck pain</a:t>
          </a:r>
        </a:p>
      </dsp:txBody>
      <dsp:txXfrm>
        <a:off x="1328539" y="948271"/>
        <a:ext cx="1122735" cy="2265226"/>
      </dsp:txXfrm>
    </dsp:sp>
    <dsp:sp modelId="{9AE594C3-0A8E-4C1D-A6E7-97CC904144EB}">
      <dsp:nvSpPr>
        <dsp:cNvPr id="0" name=""/>
        <dsp:cNvSpPr/>
      </dsp:nvSpPr>
      <dsp:spPr>
        <a:xfrm>
          <a:off x="2466803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65491"/>
                <a:satOff val="-1173"/>
                <a:lumOff val="49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65491"/>
                <a:satOff val="-1173"/>
                <a:lumOff val="49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65491"/>
                <a:satOff val="-1173"/>
                <a:lumOff val="49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84485D-3A63-49A5-A364-A00580AA9F4A}">
      <dsp:nvSpPr>
        <dsp:cNvPr id="0" name=""/>
        <dsp:cNvSpPr/>
      </dsp:nvSpPr>
      <dsp:spPr>
        <a:xfrm>
          <a:off x="2650741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87321"/>
                <a:satOff val="-1564"/>
                <a:lumOff val="66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87321"/>
                <a:satOff val="-1564"/>
                <a:lumOff val="66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87321"/>
                <a:satOff val="-1564"/>
                <a:lumOff val="66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Upper back pain</a:t>
          </a:r>
        </a:p>
      </dsp:txBody>
      <dsp:txXfrm>
        <a:off x="2650741" y="948271"/>
        <a:ext cx="1122735" cy="2265226"/>
      </dsp:txXfrm>
    </dsp:sp>
    <dsp:sp modelId="{171970C4-D146-4ACD-B2ED-D9BC14064BB4}">
      <dsp:nvSpPr>
        <dsp:cNvPr id="0" name=""/>
        <dsp:cNvSpPr/>
      </dsp:nvSpPr>
      <dsp:spPr>
        <a:xfrm>
          <a:off x="3789005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109151"/>
                <a:satOff val="-1955"/>
                <a:lumOff val="83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09151"/>
                <a:satOff val="-1955"/>
                <a:lumOff val="83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09151"/>
                <a:satOff val="-1955"/>
                <a:lumOff val="83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470DA-279D-4AB7-B903-54FDECDF861B}">
      <dsp:nvSpPr>
        <dsp:cNvPr id="0" name=""/>
        <dsp:cNvSpPr/>
      </dsp:nvSpPr>
      <dsp:spPr>
        <a:xfrm>
          <a:off x="3972944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30981"/>
                <a:satOff val="-2346"/>
                <a:lumOff val="99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30981"/>
                <a:satOff val="-2346"/>
                <a:lumOff val="99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30981"/>
                <a:satOff val="-2346"/>
                <a:lumOff val="99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Shoulder arthritis, rotator cuff tears, and labral tears</a:t>
          </a:r>
        </a:p>
      </dsp:txBody>
      <dsp:txXfrm>
        <a:off x="3972944" y="948271"/>
        <a:ext cx="1122735" cy="2265226"/>
      </dsp:txXfrm>
    </dsp:sp>
    <dsp:sp modelId="{D64DD46C-68A4-4CAB-9DC4-F4ACFDCD6EAE}">
      <dsp:nvSpPr>
        <dsp:cNvPr id="0" name=""/>
        <dsp:cNvSpPr/>
      </dsp:nvSpPr>
      <dsp:spPr>
        <a:xfrm>
          <a:off x="5111208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152811"/>
                <a:satOff val="-2737"/>
                <a:lumOff val="116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52811"/>
                <a:satOff val="-2737"/>
                <a:lumOff val="116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52811"/>
                <a:satOff val="-2737"/>
                <a:lumOff val="116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AF1905-5870-4102-B3DE-20973A0B99EF}">
      <dsp:nvSpPr>
        <dsp:cNvPr id="0" name=""/>
        <dsp:cNvSpPr/>
      </dsp:nvSpPr>
      <dsp:spPr>
        <a:xfrm>
          <a:off x="5295146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Wrist TFCC and thumb arthritis, elbow</a:t>
          </a:r>
        </a:p>
      </dsp:txBody>
      <dsp:txXfrm>
        <a:off x="5295146" y="948271"/>
        <a:ext cx="1122735" cy="2265226"/>
      </dsp:txXfrm>
    </dsp:sp>
    <dsp:sp modelId="{5FA4AE70-1D47-4A58-A4F9-40832FF38F21}">
      <dsp:nvSpPr>
        <dsp:cNvPr id="0" name=""/>
        <dsp:cNvSpPr/>
      </dsp:nvSpPr>
      <dsp:spPr>
        <a:xfrm>
          <a:off x="6433410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196472"/>
                <a:satOff val="-3519"/>
                <a:lumOff val="149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96472"/>
                <a:satOff val="-3519"/>
                <a:lumOff val="149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96472"/>
                <a:satOff val="-3519"/>
                <a:lumOff val="149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C4351-791A-49F7-A34D-BF2C1FE02741}">
      <dsp:nvSpPr>
        <dsp:cNvPr id="0" name=""/>
        <dsp:cNvSpPr/>
      </dsp:nvSpPr>
      <dsp:spPr>
        <a:xfrm>
          <a:off x="6617349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18302"/>
                <a:satOff val="-3910"/>
                <a:lumOff val="166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18302"/>
                <a:satOff val="-3910"/>
                <a:lumOff val="166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18302"/>
                <a:satOff val="-3910"/>
                <a:lumOff val="166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Low back pain, sciatica, facet syndrome, disc herniations, bulges, and stenosis</a:t>
          </a:r>
        </a:p>
      </dsp:txBody>
      <dsp:txXfrm>
        <a:off x="6617349" y="948271"/>
        <a:ext cx="1122735" cy="2265226"/>
      </dsp:txXfrm>
    </dsp:sp>
    <dsp:sp modelId="{DFA857C4-79F8-46B3-BE09-C9D134B529D2}">
      <dsp:nvSpPr>
        <dsp:cNvPr id="0" name=""/>
        <dsp:cNvSpPr/>
      </dsp:nvSpPr>
      <dsp:spPr>
        <a:xfrm>
          <a:off x="7755613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240132"/>
                <a:satOff val="-4301"/>
                <a:lumOff val="182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40132"/>
                <a:satOff val="-4301"/>
                <a:lumOff val="182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40132"/>
                <a:satOff val="-4301"/>
                <a:lumOff val="182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087BC8-46A5-4DB8-8574-A66F7163A559}">
      <dsp:nvSpPr>
        <dsp:cNvPr id="0" name=""/>
        <dsp:cNvSpPr/>
      </dsp:nvSpPr>
      <dsp:spPr>
        <a:xfrm>
          <a:off x="7939551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61962"/>
                <a:satOff val="-4692"/>
                <a:lumOff val="199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61962"/>
                <a:satOff val="-4692"/>
                <a:lumOff val="199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61962"/>
                <a:satOff val="-4692"/>
                <a:lumOff val="199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Hip arthritis and labral tears</a:t>
          </a:r>
        </a:p>
      </dsp:txBody>
      <dsp:txXfrm>
        <a:off x="7939551" y="948271"/>
        <a:ext cx="1122735" cy="2265226"/>
      </dsp:txXfrm>
    </dsp:sp>
    <dsp:sp modelId="{F1FBAB9B-E8C1-429C-B60D-BE70B121941A}">
      <dsp:nvSpPr>
        <dsp:cNvPr id="0" name=""/>
        <dsp:cNvSpPr/>
      </dsp:nvSpPr>
      <dsp:spPr>
        <a:xfrm>
          <a:off x="9077815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283792"/>
                <a:satOff val="-5083"/>
                <a:lumOff val="216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83792"/>
                <a:satOff val="-5083"/>
                <a:lumOff val="216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83792"/>
                <a:satOff val="-5083"/>
                <a:lumOff val="216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8A8CAF-A39B-4C24-8ACB-041161EBE4A4}">
      <dsp:nvSpPr>
        <dsp:cNvPr id="0" name=""/>
        <dsp:cNvSpPr/>
      </dsp:nvSpPr>
      <dsp:spPr>
        <a:xfrm>
          <a:off x="9261754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05622"/>
                <a:satOff val="-5474"/>
                <a:lumOff val="232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05622"/>
                <a:satOff val="-5474"/>
                <a:lumOff val="232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05622"/>
                <a:satOff val="-5474"/>
                <a:lumOff val="232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Knee arthritis, meniscus tears, ACL tears</a:t>
          </a:r>
        </a:p>
      </dsp:txBody>
      <dsp:txXfrm>
        <a:off x="9261754" y="948271"/>
        <a:ext cx="1122735" cy="2265226"/>
      </dsp:txXfrm>
    </dsp:sp>
    <dsp:sp modelId="{D0C109D1-A615-43D6-ADA9-653F0B35320F}">
      <dsp:nvSpPr>
        <dsp:cNvPr id="0" name=""/>
        <dsp:cNvSpPr/>
      </dsp:nvSpPr>
      <dsp:spPr>
        <a:xfrm>
          <a:off x="10400018" y="1959384"/>
          <a:ext cx="16841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327453"/>
                <a:satOff val="-5865"/>
                <a:lumOff val="249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27453"/>
                <a:satOff val="-5865"/>
                <a:lumOff val="249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27453"/>
                <a:satOff val="-5865"/>
                <a:lumOff val="249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CFF89-3465-4167-8D4E-F0C5D2A8A0D8}">
      <dsp:nvSpPr>
        <dsp:cNvPr id="0" name=""/>
        <dsp:cNvSpPr/>
      </dsp:nvSpPr>
      <dsp:spPr>
        <a:xfrm>
          <a:off x="10583956" y="948271"/>
          <a:ext cx="1122735" cy="226522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Ankle arthritis, ligament and tendon tears</a:t>
          </a:r>
        </a:p>
      </dsp:txBody>
      <dsp:txXfrm>
        <a:off x="10583956" y="948271"/>
        <a:ext cx="1122735" cy="2265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9F30D-71EB-4373-BBBB-A4F01FE0D3DC}">
      <dsp:nvSpPr>
        <dsp:cNvPr id="0" name=""/>
        <dsp:cNvSpPr/>
      </dsp:nvSpPr>
      <dsp:spPr>
        <a:xfrm>
          <a:off x="1422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Highly trained physicians</a:t>
          </a:r>
        </a:p>
      </dsp:txBody>
      <dsp:txXfrm>
        <a:off x="1422" y="1769821"/>
        <a:ext cx="1792411" cy="1505625"/>
      </dsp:txXfrm>
    </dsp:sp>
    <dsp:sp modelId="{43A37414-9D2A-4D02-9677-BAC04A8A3823}">
      <dsp:nvSpPr>
        <dsp:cNvPr id="0" name=""/>
        <dsp:cNvSpPr/>
      </dsp:nvSpPr>
      <dsp:spPr>
        <a:xfrm>
          <a:off x="521221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1</a:t>
          </a:r>
        </a:p>
      </dsp:txBody>
      <dsp:txXfrm>
        <a:off x="631468" y="1177443"/>
        <a:ext cx="532318" cy="532318"/>
      </dsp:txXfrm>
    </dsp:sp>
    <dsp:sp modelId="{9D31D0E7-CDD4-4BFA-9A74-D031A1B421E9}">
      <dsp:nvSpPr>
        <dsp:cNvPr id="0" name=""/>
        <dsp:cNvSpPr/>
      </dsp:nvSpPr>
      <dsp:spPr>
        <a:xfrm>
          <a:off x="1422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246418"/>
                <a:satOff val="9091"/>
                <a:lumOff val="-13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6418"/>
                <a:satOff val="9091"/>
                <a:lumOff val="-13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6418"/>
                <a:satOff val="9091"/>
                <a:lumOff val="-13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46418"/>
              <a:satOff val="9091"/>
              <a:lumOff val="-133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FF6A4E-0BF1-4CCE-BE8A-079CFC7B6152}">
      <dsp:nvSpPr>
        <dsp:cNvPr id="0" name=""/>
        <dsp:cNvSpPr/>
      </dsp:nvSpPr>
      <dsp:spPr>
        <a:xfrm>
          <a:off x="1973075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405828"/>
            <a:satOff val="20000"/>
            <a:lumOff val="35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405828"/>
              <a:satOff val="20000"/>
              <a:lumOff val="3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All injections performed using fluoroscopy or US or both</a:t>
          </a:r>
        </a:p>
      </dsp:txBody>
      <dsp:txXfrm>
        <a:off x="1973075" y="1769821"/>
        <a:ext cx="1792411" cy="1505625"/>
      </dsp:txXfrm>
    </dsp:sp>
    <dsp:sp modelId="{3ED30AC4-4C38-476D-BB61-6030EF286C84}">
      <dsp:nvSpPr>
        <dsp:cNvPr id="0" name=""/>
        <dsp:cNvSpPr/>
      </dsp:nvSpPr>
      <dsp:spPr>
        <a:xfrm>
          <a:off x="2492874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492836"/>
                <a:satOff val="18182"/>
                <a:lumOff val="-26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92836"/>
                <a:satOff val="18182"/>
                <a:lumOff val="-26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92836"/>
                <a:satOff val="18182"/>
                <a:lumOff val="-26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92836"/>
              <a:satOff val="18182"/>
              <a:lumOff val="-26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2</a:t>
          </a:r>
        </a:p>
      </dsp:txBody>
      <dsp:txXfrm>
        <a:off x="2603121" y="1177443"/>
        <a:ext cx="532318" cy="532318"/>
      </dsp:txXfrm>
    </dsp:sp>
    <dsp:sp modelId="{BFFC3DB1-FA9A-4C11-8A19-65BBB1ABA3C9}">
      <dsp:nvSpPr>
        <dsp:cNvPr id="0" name=""/>
        <dsp:cNvSpPr/>
      </dsp:nvSpPr>
      <dsp:spPr>
        <a:xfrm>
          <a:off x="1973075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739254"/>
                <a:satOff val="27273"/>
                <a:lumOff val="-40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39254"/>
                <a:satOff val="27273"/>
                <a:lumOff val="-40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39254"/>
                <a:satOff val="27273"/>
                <a:lumOff val="-40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739254"/>
              <a:satOff val="27273"/>
              <a:lumOff val="-401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F99F1E-0473-43C4-B702-2EFA69CA2666}">
      <dsp:nvSpPr>
        <dsp:cNvPr id="0" name=""/>
        <dsp:cNvSpPr/>
      </dsp:nvSpPr>
      <dsp:spPr>
        <a:xfrm>
          <a:off x="3944727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811656"/>
            <a:satOff val="40000"/>
            <a:lumOff val="712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11656"/>
              <a:satOff val="40000"/>
              <a:lumOff val="7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Your cells custom processed in a clean room facility and not a simple bedside machine</a:t>
          </a:r>
        </a:p>
      </dsp:txBody>
      <dsp:txXfrm>
        <a:off x="3944727" y="1769821"/>
        <a:ext cx="1792411" cy="1505625"/>
      </dsp:txXfrm>
    </dsp:sp>
    <dsp:sp modelId="{699BEA79-AD47-4961-901D-896F1B814FA1}">
      <dsp:nvSpPr>
        <dsp:cNvPr id="0" name=""/>
        <dsp:cNvSpPr/>
      </dsp:nvSpPr>
      <dsp:spPr>
        <a:xfrm>
          <a:off x="4464527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985672"/>
                <a:satOff val="36364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85672"/>
                <a:satOff val="36364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85672"/>
                <a:satOff val="36364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985672"/>
              <a:satOff val="36364"/>
              <a:lumOff val="-534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3</a:t>
          </a:r>
        </a:p>
      </dsp:txBody>
      <dsp:txXfrm>
        <a:off x="4574774" y="1177443"/>
        <a:ext cx="532318" cy="532318"/>
      </dsp:txXfrm>
    </dsp:sp>
    <dsp:sp modelId="{957069E9-C0F7-4513-BE80-8149D4F20873}">
      <dsp:nvSpPr>
        <dsp:cNvPr id="0" name=""/>
        <dsp:cNvSpPr/>
      </dsp:nvSpPr>
      <dsp:spPr>
        <a:xfrm>
          <a:off x="3944727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1232090"/>
                <a:satOff val="45455"/>
                <a:lumOff val="-66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32090"/>
                <a:satOff val="45455"/>
                <a:lumOff val="-66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32090"/>
                <a:satOff val="45455"/>
                <a:lumOff val="-66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232090"/>
              <a:satOff val="45455"/>
              <a:lumOff val="-668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970FBA-02AD-4F8F-9378-2F59476736FA}">
      <dsp:nvSpPr>
        <dsp:cNvPr id="0" name=""/>
        <dsp:cNvSpPr/>
      </dsp:nvSpPr>
      <dsp:spPr>
        <a:xfrm>
          <a:off x="5916380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1217485"/>
            <a:satOff val="60000"/>
            <a:lumOff val="1067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217485"/>
              <a:satOff val="60000"/>
              <a:lumOff val="106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Multi-million dollar lab and clinical research facility on site</a:t>
          </a:r>
        </a:p>
      </dsp:txBody>
      <dsp:txXfrm>
        <a:off x="5916380" y="1769821"/>
        <a:ext cx="1792411" cy="1505625"/>
      </dsp:txXfrm>
    </dsp:sp>
    <dsp:sp modelId="{9F238CBD-8B8C-41D3-B41A-62022EF7A058}">
      <dsp:nvSpPr>
        <dsp:cNvPr id="0" name=""/>
        <dsp:cNvSpPr/>
      </dsp:nvSpPr>
      <dsp:spPr>
        <a:xfrm>
          <a:off x="6436179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1478509"/>
                <a:satOff val="54545"/>
                <a:lumOff val="-80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78509"/>
                <a:satOff val="54545"/>
                <a:lumOff val="-80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78509"/>
                <a:satOff val="54545"/>
                <a:lumOff val="-80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478509"/>
              <a:satOff val="54545"/>
              <a:lumOff val="-802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4</a:t>
          </a:r>
        </a:p>
      </dsp:txBody>
      <dsp:txXfrm>
        <a:off x="6546426" y="1177443"/>
        <a:ext cx="532318" cy="532318"/>
      </dsp:txXfrm>
    </dsp:sp>
    <dsp:sp modelId="{42D5BD33-6979-4B90-BE11-48BDBBA748DE}">
      <dsp:nvSpPr>
        <dsp:cNvPr id="0" name=""/>
        <dsp:cNvSpPr/>
      </dsp:nvSpPr>
      <dsp:spPr>
        <a:xfrm>
          <a:off x="5916380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1724927"/>
                <a:satOff val="63636"/>
                <a:lumOff val="-93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724927"/>
                <a:satOff val="63636"/>
                <a:lumOff val="-93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724927"/>
                <a:satOff val="63636"/>
                <a:lumOff val="-93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724927"/>
              <a:satOff val="63636"/>
              <a:lumOff val="-935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7808D2-2648-41E3-A13E-03C08E60CD97}">
      <dsp:nvSpPr>
        <dsp:cNvPr id="0" name=""/>
        <dsp:cNvSpPr/>
      </dsp:nvSpPr>
      <dsp:spPr>
        <a:xfrm>
          <a:off x="7888033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1623313"/>
            <a:satOff val="80000"/>
            <a:lumOff val="142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623313"/>
              <a:satOff val="80000"/>
              <a:lumOff val="14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Fellowship program</a:t>
          </a:r>
        </a:p>
      </dsp:txBody>
      <dsp:txXfrm>
        <a:off x="7888033" y="1769821"/>
        <a:ext cx="1792411" cy="1505625"/>
      </dsp:txXfrm>
    </dsp:sp>
    <dsp:sp modelId="{133B9CE2-14CE-4BC4-8B26-B43BF9AF1692}">
      <dsp:nvSpPr>
        <dsp:cNvPr id="0" name=""/>
        <dsp:cNvSpPr/>
      </dsp:nvSpPr>
      <dsp:spPr>
        <a:xfrm>
          <a:off x="8407832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1971345"/>
                <a:satOff val="72727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71345"/>
                <a:satOff val="72727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71345"/>
                <a:satOff val="72727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971345"/>
              <a:satOff val="72727"/>
              <a:lumOff val="-1069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5</a:t>
          </a:r>
        </a:p>
      </dsp:txBody>
      <dsp:txXfrm>
        <a:off x="8518079" y="1177443"/>
        <a:ext cx="532318" cy="532318"/>
      </dsp:txXfrm>
    </dsp:sp>
    <dsp:sp modelId="{1F6E4541-3AC4-497D-A74F-4605664B60A7}">
      <dsp:nvSpPr>
        <dsp:cNvPr id="0" name=""/>
        <dsp:cNvSpPr/>
      </dsp:nvSpPr>
      <dsp:spPr>
        <a:xfrm>
          <a:off x="7888033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2217763"/>
                <a:satOff val="81818"/>
                <a:lumOff val="-120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17763"/>
                <a:satOff val="81818"/>
                <a:lumOff val="-120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17763"/>
                <a:satOff val="81818"/>
                <a:lumOff val="-120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217763"/>
              <a:satOff val="81818"/>
              <a:lumOff val="-1203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DF14C-4468-463B-936C-9E01857B7155}">
      <dsp:nvSpPr>
        <dsp:cNvPr id="0" name=""/>
        <dsp:cNvSpPr/>
      </dsp:nvSpPr>
      <dsp:spPr>
        <a:xfrm>
          <a:off x="9859685" y="816258"/>
          <a:ext cx="1792411" cy="2509376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43" tIns="330200" rIns="13974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World headquarters for 60+ sites world-wide</a:t>
          </a:r>
        </a:p>
      </dsp:txBody>
      <dsp:txXfrm>
        <a:off x="9859685" y="1769821"/>
        <a:ext cx="1792411" cy="1505625"/>
      </dsp:txXfrm>
    </dsp:sp>
    <dsp:sp modelId="{A7D6C022-49A8-431E-93EF-DA743194BC31}">
      <dsp:nvSpPr>
        <dsp:cNvPr id="0" name=""/>
        <dsp:cNvSpPr/>
      </dsp:nvSpPr>
      <dsp:spPr>
        <a:xfrm>
          <a:off x="10379485" y="1067196"/>
          <a:ext cx="752812" cy="752812"/>
        </a:xfrm>
        <a:prstGeom prst="ellipse">
          <a:avLst/>
        </a:prstGeom>
        <a:gradFill rotWithShape="0">
          <a:gsLst>
            <a:gs pos="0">
              <a:schemeClr val="accent3">
                <a:hueOff val="2464181"/>
                <a:satOff val="90909"/>
                <a:lumOff val="-133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64181"/>
                <a:satOff val="90909"/>
                <a:lumOff val="-133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64181"/>
                <a:satOff val="90909"/>
                <a:lumOff val="-133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464181"/>
              <a:satOff val="90909"/>
              <a:lumOff val="-133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92" tIns="12700" rIns="58692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6</a:t>
          </a:r>
        </a:p>
      </dsp:txBody>
      <dsp:txXfrm>
        <a:off x="10489732" y="1177443"/>
        <a:ext cx="532318" cy="532318"/>
      </dsp:txXfrm>
    </dsp:sp>
    <dsp:sp modelId="{8F15134F-A465-4009-97FB-A432EAD78A32}">
      <dsp:nvSpPr>
        <dsp:cNvPr id="0" name=""/>
        <dsp:cNvSpPr/>
      </dsp:nvSpPr>
      <dsp:spPr>
        <a:xfrm>
          <a:off x="9859685" y="3325562"/>
          <a:ext cx="1792411" cy="72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06BDB-FD91-45D5-B965-75B99C92923D}">
      <dsp:nvSpPr>
        <dsp:cNvPr id="0" name=""/>
        <dsp:cNvSpPr/>
      </dsp:nvSpPr>
      <dsp:spPr>
        <a:xfrm>
          <a:off x="2978" y="965058"/>
          <a:ext cx="2903696" cy="1119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Less Invasive</a:t>
          </a:r>
        </a:p>
      </dsp:txBody>
      <dsp:txXfrm>
        <a:off x="2978" y="965058"/>
        <a:ext cx="2903696" cy="1119497"/>
      </dsp:txXfrm>
    </dsp:sp>
    <dsp:sp modelId="{9EBF2046-137A-4B9E-9FDD-4CA1FF18480F}">
      <dsp:nvSpPr>
        <dsp:cNvPr id="0" name=""/>
        <dsp:cNvSpPr/>
      </dsp:nvSpPr>
      <dsp:spPr>
        <a:xfrm>
          <a:off x="2978" y="2084555"/>
          <a:ext cx="2903696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053FD-6ADB-45D0-B959-85F1CBC3CA8E}">
      <dsp:nvSpPr>
        <dsp:cNvPr id="0" name=""/>
        <dsp:cNvSpPr/>
      </dsp:nvSpPr>
      <dsp:spPr>
        <a:xfrm>
          <a:off x="3313191" y="965058"/>
          <a:ext cx="2903696" cy="1119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Quicker recovery</a:t>
          </a:r>
        </a:p>
      </dsp:txBody>
      <dsp:txXfrm>
        <a:off x="3313191" y="965058"/>
        <a:ext cx="2903696" cy="1119497"/>
      </dsp:txXfrm>
    </dsp:sp>
    <dsp:sp modelId="{EE28E03C-306F-47EC-9484-78C17DFFB14E}">
      <dsp:nvSpPr>
        <dsp:cNvPr id="0" name=""/>
        <dsp:cNvSpPr/>
      </dsp:nvSpPr>
      <dsp:spPr>
        <a:xfrm>
          <a:off x="3313191" y="2084555"/>
          <a:ext cx="2903696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CABA8-A040-41D1-9C5B-C2C5738C565E}">
      <dsp:nvSpPr>
        <dsp:cNvPr id="0" name=""/>
        <dsp:cNvSpPr/>
      </dsp:nvSpPr>
      <dsp:spPr>
        <a:xfrm>
          <a:off x="6623405" y="965058"/>
          <a:ext cx="2903696" cy="1119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Preservation of Biomechanics</a:t>
          </a:r>
        </a:p>
      </dsp:txBody>
      <dsp:txXfrm>
        <a:off x="6623405" y="965058"/>
        <a:ext cx="2903696" cy="1119497"/>
      </dsp:txXfrm>
    </dsp:sp>
    <dsp:sp modelId="{21D879B4-A503-44C4-BA3C-1892AF641FA2}">
      <dsp:nvSpPr>
        <dsp:cNvPr id="0" name=""/>
        <dsp:cNvSpPr/>
      </dsp:nvSpPr>
      <dsp:spPr>
        <a:xfrm>
          <a:off x="6623405" y="2084555"/>
          <a:ext cx="2903696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6B8FC-5A22-4BB0-9353-B6F3D579D523}">
      <dsp:nvSpPr>
        <dsp:cNvPr id="0" name=""/>
        <dsp:cNvSpPr/>
      </dsp:nvSpPr>
      <dsp:spPr>
        <a:xfrm>
          <a:off x="2402161" y="2053705"/>
          <a:ext cx="1464713" cy="1464713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Orthobiologics</a:t>
          </a:r>
        </a:p>
      </dsp:txBody>
      <dsp:txXfrm>
        <a:off x="2616663" y="2268207"/>
        <a:ext cx="1035709" cy="1035709"/>
      </dsp:txXfrm>
    </dsp:sp>
    <dsp:sp modelId="{D5A3536A-F2C9-47C0-9839-AA76488CD07A}">
      <dsp:nvSpPr>
        <dsp:cNvPr id="0" name=""/>
        <dsp:cNvSpPr/>
      </dsp:nvSpPr>
      <dsp:spPr>
        <a:xfrm rot="16200000">
          <a:off x="2979373" y="1520758"/>
          <a:ext cx="310290" cy="498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25917" y="1666902"/>
        <a:ext cx="217203" cy="298802"/>
      </dsp:txXfrm>
    </dsp:sp>
    <dsp:sp modelId="{FB96931D-EC88-4805-86BB-E4E36F437F55}">
      <dsp:nvSpPr>
        <dsp:cNvPr id="0" name=""/>
        <dsp:cNvSpPr/>
      </dsp:nvSpPr>
      <dsp:spPr>
        <a:xfrm>
          <a:off x="2402161" y="3537"/>
          <a:ext cx="1464713" cy="1464713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Growth Factor Enriched Serums</a:t>
          </a:r>
        </a:p>
      </dsp:txBody>
      <dsp:txXfrm>
        <a:off x="2616663" y="218039"/>
        <a:ext cx="1035709" cy="1035709"/>
      </dsp:txXfrm>
    </dsp:sp>
    <dsp:sp modelId="{71EEB28E-0E4F-43F2-AF3E-0C78B77E4F61}">
      <dsp:nvSpPr>
        <dsp:cNvPr id="0" name=""/>
        <dsp:cNvSpPr/>
      </dsp:nvSpPr>
      <dsp:spPr>
        <a:xfrm>
          <a:off x="3995675" y="2537061"/>
          <a:ext cx="310290" cy="498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88432"/>
            <a:satOff val="-2657"/>
            <a:lumOff val="84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995675" y="2636661"/>
        <a:ext cx="217203" cy="298802"/>
      </dsp:txXfrm>
    </dsp:sp>
    <dsp:sp modelId="{4F6799CE-2A32-4BD1-97BA-ECB526905A50}">
      <dsp:nvSpPr>
        <dsp:cNvPr id="0" name=""/>
        <dsp:cNvSpPr/>
      </dsp:nvSpPr>
      <dsp:spPr>
        <a:xfrm>
          <a:off x="4452329" y="2053705"/>
          <a:ext cx="1464713" cy="1464713"/>
        </a:xfrm>
        <a:prstGeom prst="ellipse">
          <a:avLst/>
        </a:prstGeom>
        <a:solidFill>
          <a:schemeClr val="accent3">
            <a:shade val="80000"/>
            <a:hueOff val="88430"/>
            <a:satOff val="-2770"/>
            <a:lumOff val="93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Bone Marrow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Stem Cells</a:t>
          </a:r>
        </a:p>
      </dsp:txBody>
      <dsp:txXfrm>
        <a:off x="4666831" y="2268207"/>
        <a:ext cx="1035709" cy="1035709"/>
      </dsp:txXfrm>
    </dsp:sp>
    <dsp:sp modelId="{C1949DAC-C6A2-4521-AE20-C6517922FD92}">
      <dsp:nvSpPr>
        <dsp:cNvPr id="0" name=""/>
        <dsp:cNvSpPr/>
      </dsp:nvSpPr>
      <dsp:spPr>
        <a:xfrm rot="5400000">
          <a:off x="2979373" y="3553363"/>
          <a:ext cx="310290" cy="498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76863"/>
            <a:satOff val="-5315"/>
            <a:lumOff val="16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25917" y="3606420"/>
        <a:ext cx="217203" cy="298802"/>
      </dsp:txXfrm>
    </dsp:sp>
    <dsp:sp modelId="{89D79D25-33CD-4D45-8F08-87E9C1A0A826}">
      <dsp:nvSpPr>
        <dsp:cNvPr id="0" name=""/>
        <dsp:cNvSpPr/>
      </dsp:nvSpPr>
      <dsp:spPr>
        <a:xfrm>
          <a:off x="2402161" y="4103873"/>
          <a:ext cx="1464713" cy="1464713"/>
        </a:xfrm>
        <a:prstGeom prst="ellipse">
          <a:avLst/>
        </a:prstGeom>
        <a:solidFill>
          <a:schemeClr val="accent3">
            <a:shade val="80000"/>
            <a:hueOff val="176860"/>
            <a:satOff val="-5540"/>
            <a:lumOff val="186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Cytokine Enriched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Serums</a:t>
          </a:r>
        </a:p>
      </dsp:txBody>
      <dsp:txXfrm>
        <a:off x="2616663" y="4318375"/>
        <a:ext cx="1035709" cy="1035709"/>
      </dsp:txXfrm>
    </dsp:sp>
    <dsp:sp modelId="{49D2FCDC-EC30-4FF1-A517-426426860EB8}">
      <dsp:nvSpPr>
        <dsp:cNvPr id="0" name=""/>
        <dsp:cNvSpPr/>
      </dsp:nvSpPr>
      <dsp:spPr>
        <a:xfrm rot="10800000">
          <a:off x="1963070" y="2537061"/>
          <a:ext cx="310290" cy="498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65295"/>
            <a:satOff val="-7972"/>
            <a:lumOff val="253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056157" y="2636661"/>
        <a:ext cx="217203" cy="298802"/>
      </dsp:txXfrm>
    </dsp:sp>
    <dsp:sp modelId="{CE0469F6-FCE8-485F-B2C9-DB6710D54787}">
      <dsp:nvSpPr>
        <dsp:cNvPr id="0" name=""/>
        <dsp:cNvSpPr/>
      </dsp:nvSpPr>
      <dsp:spPr>
        <a:xfrm>
          <a:off x="351993" y="2053705"/>
          <a:ext cx="1464713" cy="1464713"/>
        </a:xfrm>
        <a:prstGeom prst="ellipse">
          <a:avLst/>
        </a:prstGeom>
        <a:solidFill>
          <a:schemeClr val="accent3">
            <a:shade val="80000"/>
            <a:hueOff val="265290"/>
            <a:satOff val="-8310"/>
            <a:lumOff val="279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Concentrated Platelets</a:t>
          </a:r>
        </a:p>
      </dsp:txBody>
      <dsp:txXfrm>
        <a:off x="566495" y="2268207"/>
        <a:ext cx="1035709" cy="10357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840E1-D81C-444F-96D6-35EC9D4B517D}">
      <dsp:nvSpPr>
        <dsp:cNvPr id="0" name=""/>
        <dsp:cNvSpPr/>
      </dsp:nvSpPr>
      <dsp:spPr>
        <a:xfrm>
          <a:off x="1253807" y="1741"/>
          <a:ext cx="5015229" cy="17848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09" tIns="453345" rIns="97309" bIns="45334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Knee arthritis patients requiring knee replacement</a:t>
          </a:r>
        </a:p>
      </dsp:txBody>
      <dsp:txXfrm>
        <a:off x="1253807" y="1741"/>
        <a:ext cx="5015229" cy="1784821"/>
      </dsp:txXfrm>
    </dsp:sp>
    <dsp:sp modelId="{6F01D779-0530-49B8-A641-83C4C7A72631}">
      <dsp:nvSpPr>
        <dsp:cNvPr id="0" name=""/>
        <dsp:cNvSpPr/>
      </dsp:nvSpPr>
      <dsp:spPr>
        <a:xfrm>
          <a:off x="0" y="1741"/>
          <a:ext cx="1253807" cy="1784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7" tIns="176301" rIns="66347" bIns="17630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Knee</a:t>
          </a:r>
        </a:p>
      </dsp:txBody>
      <dsp:txXfrm>
        <a:off x="0" y="1741"/>
        <a:ext cx="1253807" cy="1784821"/>
      </dsp:txXfrm>
    </dsp:sp>
    <dsp:sp modelId="{010DA3E3-444C-4D77-991B-CE62C1DDEC23}">
      <dsp:nvSpPr>
        <dsp:cNvPr id="0" name=""/>
        <dsp:cNvSpPr/>
      </dsp:nvSpPr>
      <dsp:spPr>
        <a:xfrm>
          <a:off x="1253807" y="1893651"/>
          <a:ext cx="5015229" cy="1784821"/>
        </a:xfrm>
        <a:prstGeom prst="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accent2">
              <a:hueOff val="3183231"/>
              <a:satOff val="540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09" tIns="453345" rIns="97309" bIns="45334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Shoulder rotator cuff tears</a:t>
          </a:r>
        </a:p>
      </dsp:txBody>
      <dsp:txXfrm>
        <a:off x="1253807" y="1893651"/>
        <a:ext cx="5015229" cy="1784821"/>
      </dsp:txXfrm>
    </dsp:sp>
    <dsp:sp modelId="{B0C4BEA4-84EA-4531-9BEF-416BBACA251B}">
      <dsp:nvSpPr>
        <dsp:cNvPr id="0" name=""/>
        <dsp:cNvSpPr/>
      </dsp:nvSpPr>
      <dsp:spPr>
        <a:xfrm>
          <a:off x="0" y="1893651"/>
          <a:ext cx="1253807" cy="1784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183231"/>
              <a:satOff val="540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7" tIns="176301" rIns="66347" bIns="17630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Shoulder</a:t>
          </a:r>
        </a:p>
      </dsp:txBody>
      <dsp:txXfrm>
        <a:off x="0" y="1893651"/>
        <a:ext cx="1253807" cy="1784821"/>
      </dsp:txXfrm>
    </dsp:sp>
    <dsp:sp modelId="{9E26103C-F82C-4D21-BEA4-2C6F5B9E70D3}">
      <dsp:nvSpPr>
        <dsp:cNvPr id="0" name=""/>
        <dsp:cNvSpPr/>
      </dsp:nvSpPr>
      <dsp:spPr>
        <a:xfrm>
          <a:off x="1253807" y="3785562"/>
          <a:ext cx="5015229" cy="1784821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09" tIns="453345" rIns="97309" bIns="45334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Knee ACL tears</a:t>
          </a:r>
        </a:p>
      </dsp:txBody>
      <dsp:txXfrm>
        <a:off x="1253807" y="3785562"/>
        <a:ext cx="5015229" cy="1784821"/>
      </dsp:txXfrm>
    </dsp:sp>
    <dsp:sp modelId="{A6725EC8-DCD7-44FE-9C39-F2C32F22D518}">
      <dsp:nvSpPr>
        <dsp:cNvPr id="0" name=""/>
        <dsp:cNvSpPr/>
      </dsp:nvSpPr>
      <dsp:spPr>
        <a:xfrm>
          <a:off x="0" y="3785562"/>
          <a:ext cx="1253807" cy="1784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7" tIns="176301" rIns="66347" bIns="17630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Knee</a:t>
          </a:r>
        </a:p>
      </dsp:txBody>
      <dsp:txXfrm>
        <a:off x="0" y="3785562"/>
        <a:ext cx="1253807" cy="17848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F82C6-695C-4A8A-A06E-8A040D85B2C8}">
      <dsp:nvSpPr>
        <dsp:cNvPr id="0" name=""/>
        <dsp:cNvSpPr/>
      </dsp:nvSpPr>
      <dsp:spPr>
        <a:xfrm>
          <a:off x="821" y="80923"/>
          <a:ext cx="3327201" cy="3992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are tracking </a:t>
          </a:r>
          <a:r>
            <a:rPr lang="en-US" sz="3200" b="1" kern="1200" dirty="0">
              <a:solidFill>
                <a:srgbClr val="FFFF00"/>
              </a:solidFill>
            </a:rPr>
            <a:t>5,852</a:t>
          </a:r>
          <a:r>
            <a:rPr lang="en-US" sz="2800" kern="1200" dirty="0"/>
            <a:t> knee procedures going back to 2005 as of 3/1/17</a:t>
          </a:r>
        </a:p>
      </dsp:txBody>
      <dsp:txXfrm>
        <a:off x="821" y="1677979"/>
        <a:ext cx="3327201" cy="2395585"/>
      </dsp:txXfrm>
    </dsp:sp>
    <dsp:sp modelId="{6483BED3-DE4F-487C-B4E5-9CB1D9896C96}">
      <dsp:nvSpPr>
        <dsp:cNvPr id="0" name=""/>
        <dsp:cNvSpPr/>
      </dsp:nvSpPr>
      <dsp:spPr>
        <a:xfrm>
          <a:off x="821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80923"/>
        <a:ext cx="3327201" cy="1597056"/>
      </dsp:txXfrm>
    </dsp:sp>
    <dsp:sp modelId="{2239A74E-5A04-45AB-989E-C95557C3B55C}">
      <dsp:nvSpPr>
        <dsp:cNvPr id="0" name=""/>
        <dsp:cNvSpPr/>
      </dsp:nvSpPr>
      <dsp:spPr>
        <a:xfrm>
          <a:off x="3594199" y="80923"/>
          <a:ext cx="3327201" cy="3992641"/>
        </a:xfrm>
        <a:prstGeom prst="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accent2">
              <a:hueOff val="3183231"/>
              <a:satOff val="540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FFF00"/>
              </a:solidFill>
            </a:rPr>
            <a:t>3,450</a:t>
          </a:r>
          <a:r>
            <a:rPr lang="en-US" sz="3100" kern="1200" dirty="0"/>
            <a:t> have knee OA as primary diagnosis-2/3rds TKA candidates</a:t>
          </a:r>
        </a:p>
      </dsp:txBody>
      <dsp:txXfrm>
        <a:off x="3594199" y="1677979"/>
        <a:ext cx="3327201" cy="2395585"/>
      </dsp:txXfrm>
    </dsp:sp>
    <dsp:sp modelId="{2EB37AC8-82D7-420C-91B3-AE14F69B7A9E}">
      <dsp:nvSpPr>
        <dsp:cNvPr id="0" name=""/>
        <dsp:cNvSpPr/>
      </dsp:nvSpPr>
      <dsp:spPr>
        <a:xfrm>
          <a:off x="3594199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594199" y="80923"/>
        <a:ext cx="3327201" cy="1597056"/>
      </dsp:txXfrm>
    </dsp:sp>
    <dsp:sp modelId="{FA5B3F4F-1EB2-4F39-B249-F4D14D0EA441}">
      <dsp:nvSpPr>
        <dsp:cNvPr id="0" name=""/>
        <dsp:cNvSpPr/>
      </dsp:nvSpPr>
      <dsp:spPr>
        <a:xfrm>
          <a:off x="7187576" y="80923"/>
          <a:ext cx="3327201" cy="3992641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TKA rate despite treatment at 1-2 years is </a:t>
          </a:r>
          <a:r>
            <a:rPr lang="en-US" sz="3200" b="1" kern="1200" dirty="0">
              <a:solidFill>
                <a:srgbClr val="FFFF00"/>
              </a:solidFill>
            </a:rPr>
            <a:t>12.7%</a:t>
          </a:r>
          <a:r>
            <a:rPr lang="en-US" sz="2800" kern="1200" dirty="0"/>
            <a:t>*</a:t>
          </a:r>
        </a:p>
      </dsp:txBody>
      <dsp:txXfrm>
        <a:off x="7187576" y="1677979"/>
        <a:ext cx="3327201" cy="2395585"/>
      </dsp:txXfrm>
    </dsp:sp>
    <dsp:sp modelId="{AEF8FADD-CB9A-4BA9-BEC4-D663F3E98C06}">
      <dsp:nvSpPr>
        <dsp:cNvPr id="0" name=""/>
        <dsp:cNvSpPr/>
      </dsp:nvSpPr>
      <dsp:spPr>
        <a:xfrm>
          <a:off x="7187576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80923"/>
        <a:ext cx="3327201" cy="15970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24CFB-84CF-4ED0-BC67-94B9F9F0365D}">
      <dsp:nvSpPr>
        <dsp:cNvPr id="0" name=""/>
        <dsp:cNvSpPr/>
      </dsp:nvSpPr>
      <dsp:spPr>
        <a:xfrm>
          <a:off x="821" y="80923"/>
          <a:ext cx="3327201" cy="3992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Partial</a:t>
          </a:r>
        </a:p>
      </dsp:txBody>
      <dsp:txXfrm>
        <a:off x="821" y="1677979"/>
        <a:ext cx="3327201" cy="2395585"/>
      </dsp:txXfrm>
    </dsp:sp>
    <dsp:sp modelId="{CBDBB984-DE9A-4726-AB86-E9F743195128}">
      <dsp:nvSpPr>
        <dsp:cNvPr id="0" name=""/>
        <dsp:cNvSpPr/>
      </dsp:nvSpPr>
      <dsp:spPr>
        <a:xfrm>
          <a:off x="821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80923"/>
        <a:ext cx="3327201" cy="1597056"/>
      </dsp:txXfrm>
    </dsp:sp>
    <dsp:sp modelId="{166F008D-0BBA-4986-B075-D77487C5AB39}">
      <dsp:nvSpPr>
        <dsp:cNvPr id="0" name=""/>
        <dsp:cNvSpPr/>
      </dsp:nvSpPr>
      <dsp:spPr>
        <a:xfrm>
          <a:off x="3594199" y="80923"/>
          <a:ext cx="3327201" cy="399264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Full Thickness non-retracted</a:t>
          </a:r>
        </a:p>
      </dsp:txBody>
      <dsp:txXfrm>
        <a:off x="3594199" y="1677979"/>
        <a:ext cx="3327201" cy="2395585"/>
      </dsp:txXfrm>
    </dsp:sp>
    <dsp:sp modelId="{9DD1DE1D-056E-4697-A856-4F7140171C7B}">
      <dsp:nvSpPr>
        <dsp:cNvPr id="0" name=""/>
        <dsp:cNvSpPr/>
      </dsp:nvSpPr>
      <dsp:spPr>
        <a:xfrm>
          <a:off x="3594199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80923"/>
        <a:ext cx="3327201" cy="1597056"/>
      </dsp:txXfrm>
    </dsp:sp>
    <dsp:sp modelId="{FC419B29-C211-4005-83A8-A9162A252EA6}">
      <dsp:nvSpPr>
        <dsp:cNvPr id="0" name=""/>
        <dsp:cNvSpPr/>
      </dsp:nvSpPr>
      <dsp:spPr>
        <a:xfrm>
          <a:off x="7187576" y="80923"/>
          <a:ext cx="3327201" cy="399264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Full Thickness retracted</a:t>
          </a:r>
        </a:p>
      </dsp:txBody>
      <dsp:txXfrm>
        <a:off x="7187576" y="1677979"/>
        <a:ext cx="3327201" cy="2395585"/>
      </dsp:txXfrm>
    </dsp:sp>
    <dsp:sp modelId="{831511E5-D8FD-480F-95F7-4A57AD3ECE11}">
      <dsp:nvSpPr>
        <dsp:cNvPr id="0" name=""/>
        <dsp:cNvSpPr/>
      </dsp:nvSpPr>
      <dsp:spPr>
        <a:xfrm>
          <a:off x="7187576" y="8092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80923"/>
        <a:ext cx="3327201" cy="15970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804E8-B596-4271-BCE8-E3A85F84A5D3}">
      <dsp:nvSpPr>
        <dsp:cNvPr id="0" name=""/>
        <dsp:cNvSpPr/>
      </dsp:nvSpPr>
      <dsp:spPr>
        <a:xfrm>
          <a:off x="0" y="559843"/>
          <a:ext cx="10515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E63801-247A-46B7-A19A-2DBA7E4AFD6C}">
      <dsp:nvSpPr>
        <dsp:cNvPr id="0" name=""/>
        <dsp:cNvSpPr/>
      </dsp:nvSpPr>
      <dsp:spPr>
        <a:xfrm>
          <a:off x="525780" y="117043"/>
          <a:ext cx="7360920" cy="88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This is magic and it helps everybody</a:t>
          </a:r>
        </a:p>
      </dsp:txBody>
      <dsp:txXfrm>
        <a:off x="569011" y="160274"/>
        <a:ext cx="7274458" cy="799138"/>
      </dsp:txXfrm>
    </dsp:sp>
    <dsp:sp modelId="{7F3AAC93-67EE-4E52-99E0-21A3F09FE871}">
      <dsp:nvSpPr>
        <dsp:cNvPr id="0" name=""/>
        <dsp:cNvSpPr/>
      </dsp:nvSpPr>
      <dsp:spPr>
        <a:xfrm>
          <a:off x="0" y="1920644"/>
          <a:ext cx="10515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3183231"/>
              <a:satOff val="540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EB2381-83F3-470E-B612-0D008824DE94}">
      <dsp:nvSpPr>
        <dsp:cNvPr id="0" name=""/>
        <dsp:cNvSpPr/>
      </dsp:nvSpPr>
      <dsp:spPr>
        <a:xfrm>
          <a:off x="525780" y="1477843"/>
          <a:ext cx="7360920" cy="885600"/>
        </a:xfrm>
        <a:prstGeom prst="roundRect">
          <a:avLst/>
        </a:prstGeom>
        <a:gradFill rotWithShape="0">
          <a:gsLst>
            <a:gs pos="0">
              <a:schemeClr val="accent2">
                <a:hueOff val="3183231"/>
                <a:satOff val="5400"/>
                <a:lumOff val="-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83231"/>
                <a:satOff val="5400"/>
                <a:lumOff val="-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83231"/>
                <a:satOff val="5400"/>
                <a:lumOff val="-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This is great and it helps almost everybody</a:t>
          </a:r>
        </a:p>
      </dsp:txBody>
      <dsp:txXfrm>
        <a:off x="569011" y="1521074"/>
        <a:ext cx="7274458" cy="799138"/>
      </dsp:txXfrm>
    </dsp:sp>
    <dsp:sp modelId="{7BAE9FB8-720F-4CED-ACD4-104065930283}">
      <dsp:nvSpPr>
        <dsp:cNvPr id="0" name=""/>
        <dsp:cNvSpPr/>
      </dsp:nvSpPr>
      <dsp:spPr>
        <a:xfrm>
          <a:off x="0" y="3281444"/>
          <a:ext cx="10515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274690-B9B2-4668-8538-D6438B43BCB8}">
      <dsp:nvSpPr>
        <dsp:cNvPr id="0" name=""/>
        <dsp:cNvSpPr/>
      </dsp:nvSpPr>
      <dsp:spPr>
        <a:xfrm>
          <a:off x="525780" y="2838644"/>
          <a:ext cx="7360920" cy="885600"/>
        </a:xfrm>
        <a:prstGeom prst="roundRect">
          <a:avLst/>
        </a:prstGeom>
        <a:gradFill rotWithShape="0">
          <a:gsLst>
            <a:gs pos="0">
              <a:schemeClr val="accent2">
                <a:hueOff val="6366461"/>
                <a:satOff val="10800"/>
                <a:lumOff val="-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366461"/>
                <a:satOff val="10800"/>
                <a:lumOff val="-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366461"/>
                <a:satOff val="10800"/>
                <a:lumOff val="-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Let’s figure out who is a good candidate</a:t>
          </a:r>
        </a:p>
      </dsp:txBody>
      <dsp:txXfrm>
        <a:off x="569011" y="2881875"/>
        <a:ext cx="7274458" cy="7991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06AD1-86E2-49BA-AC88-D0CF7E74FD12}">
      <dsp:nvSpPr>
        <dsp:cNvPr id="0" name=""/>
        <dsp:cNvSpPr/>
      </dsp:nvSpPr>
      <dsp:spPr>
        <a:xfrm>
          <a:off x="1387805" y="54"/>
          <a:ext cx="3493427" cy="1065495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Advanced stem cell and </a:t>
          </a:r>
          <a:r>
            <a:rPr lang="en-US" sz="2400" kern="1200" dirty="0" err="1"/>
            <a:t>orthobiologics</a:t>
          </a:r>
          <a:r>
            <a:rPr lang="en-US" sz="2400" kern="1200" dirty="0"/>
            <a:t> research facility</a:t>
          </a:r>
        </a:p>
      </dsp:txBody>
      <dsp:txXfrm>
        <a:off x="1387805" y="54"/>
        <a:ext cx="3493427" cy="1065495"/>
      </dsp:txXfrm>
    </dsp:sp>
    <dsp:sp modelId="{252865E4-F0E1-4BDA-B010-9E4ED913D8E3}">
      <dsp:nvSpPr>
        <dsp:cNvPr id="0" name=""/>
        <dsp:cNvSpPr/>
      </dsp:nvSpPr>
      <dsp:spPr>
        <a:xfrm>
          <a:off x="1387805" y="1502227"/>
          <a:ext cx="3493427" cy="1065495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research team</a:t>
          </a:r>
        </a:p>
      </dsp:txBody>
      <dsp:txXfrm>
        <a:off x="1387805" y="1502227"/>
        <a:ext cx="3493427" cy="1065495"/>
      </dsp:txXfrm>
    </dsp:sp>
    <dsp:sp modelId="{B221F321-21C2-499A-BF63-C30C36C84352}">
      <dsp:nvSpPr>
        <dsp:cNvPr id="0" name=""/>
        <dsp:cNvSpPr/>
      </dsp:nvSpPr>
      <dsp:spPr>
        <a:xfrm>
          <a:off x="1387805" y="3004401"/>
          <a:ext cx="3493427" cy="1065495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Large cGMP class clean room for cell processing</a:t>
          </a:r>
        </a:p>
      </dsp:txBody>
      <dsp:txXfrm>
        <a:off x="1387805" y="3004401"/>
        <a:ext cx="3493427" cy="1065495"/>
      </dsp:txXfrm>
    </dsp:sp>
    <dsp:sp modelId="{85D7E39C-4D5C-40D2-8777-5BC9B5D7F58F}">
      <dsp:nvSpPr>
        <dsp:cNvPr id="0" name=""/>
        <dsp:cNvSpPr/>
      </dsp:nvSpPr>
      <dsp:spPr>
        <a:xfrm>
          <a:off x="1387805" y="4506575"/>
          <a:ext cx="3493427" cy="1065495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Advanced procedure rooms</a:t>
          </a:r>
        </a:p>
      </dsp:txBody>
      <dsp:txXfrm>
        <a:off x="1387805" y="4506575"/>
        <a:ext cx="3493427" cy="1065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F250C-BA6B-45B0-8A1F-C32A9DDC5421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3D0C5-141D-4D00-B1BA-D591EF78C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5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96598-E920-49B6-B290-4E3B8B69A3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4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0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6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62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4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2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24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5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3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7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50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7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31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12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1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45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26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2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31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47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1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8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7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7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2EBC-677B-4744-8554-6F4270E053A2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E14E5-9E5A-4671-BDC4-3393FB2C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E222-AF67-4AC8-A25E-EED6136F1AB3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6B4C8-A87C-4F3B-9CA0-4DB8271E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8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DCAC-C1FC-486E-B27E-26DA25418FF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B2996-A6B7-488D-B8D4-2069718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hyperlink" Target="https://www.ncbi.nlm.nih.gov/pubmed/2638509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9124-3DBE-4574-952E-A3C0E9E06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rgbClr val="00B0F0"/>
                </a:solidFill>
              </a:rPr>
              <a:t>Where Orthopedic Stem Cell Injections were Invented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6F039-0AB4-498C-BE35-01CCD59FE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75" y="965198"/>
            <a:ext cx="3060620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Insert your practice and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4F12D-427A-4A15-A68E-26C228E8CB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78" y="1140927"/>
            <a:ext cx="6423949" cy="12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331" y="707571"/>
            <a:ext cx="6845548" cy="51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806" y="2396392"/>
            <a:ext cx="330813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</a:rPr>
              <a:t>Injecting the ACL bands (AM and PL) under </a:t>
            </a:r>
            <a:r>
              <a:rPr lang="en-US" sz="4000" dirty="0" err="1">
                <a:solidFill>
                  <a:schemeClr val="bg1"/>
                </a:solidFill>
              </a:rPr>
              <a:t>fluoro</a:t>
            </a:r>
            <a:r>
              <a:rPr lang="en-US" sz="4000" dirty="0">
                <a:solidFill>
                  <a:schemeClr val="bg1"/>
                </a:solidFill>
              </a:rPr>
              <a:t> because US doesn’t show the origin… </a:t>
            </a:r>
          </a:p>
        </p:txBody>
      </p:sp>
    </p:spTree>
    <p:extLst>
      <p:ext uri="{BB962C8B-B14F-4D97-AF65-F5344CB8AC3E}">
        <p14:creationId xmlns:p14="http://schemas.microsoft.com/office/powerpoint/2010/main" val="3127548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ulder labrum surgery recovery">
            <a:extLst>
              <a:ext uri="{FF2B5EF4-FFF2-40B4-BE49-F238E27FC236}">
                <a16:creationId xmlns:a16="http://schemas.microsoft.com/office/drawing/2014/main" id="{A5D09023-6F2A-4C10-AB22-30D867439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942624"/>
            <a:ext cx="6553545" cy="49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BBB70F-1B04-44F0-961B-425677EF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Shoulder SLA</a:t>
            </a:r>
          </a:p>
        </p:txBody>
      </p:sp>
    </p:spTree>
    <p:extLst>
      <p:ext uri="{BB962C8B-B14F-4D97-AF65-F5344CB8AC3E}">
        <p14:creationId xmlns:p14="http://schemas.microsoft.com/office/powerpoint/2010/main" val="365492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n nerve hydro">
            <a:hlinkClick r:id="" action="ppaction://media"/>
            <a:extLst>
              <a:ext uri="{FF2B5EF4-FFF2-40B4-BE49-F238E27FC236}">
                <a16:creationId xmlns:a16="http://schemas.microsoft.com/office/drawing/2014/main" id="{E09A6114-38D8-4156-9A4D-224494F1D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243" y="1226683"/>
            <a:ext cx="9227458" cy="5190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764A44-C3A9-4747-975D-E08A56CE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694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Injecting platelet derived growth factors around the median nerve with a 30 gauge needle:</a:t>
            </a:r>
          </a:p>
        </p:txBody>
      </p:sp>
    </p:spTree>
    <p:extLst>
      <p:ext uri="{BB962C8B-B14F-4D97-AF65-F5344CB8AC3E}">
        <p14:creationId xmlns:p14="http://schemas.microsoft.com/office/powerpoint/2010/main" val="34097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97BB-9742-40F7-8264-F9F31F40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" y="1286510"/>
            <a:ext cx="108458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Why will Interventional Orthopedics replace elective orthopedic surgery?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</a:b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8F372C-AE80-44B1-91B6-5C5FB678A615}"/>
              </a:ext>
            </a:extLst>
          </p:cNvPr>
          <p:cNvGraphicFramePr/>
          <p:nvPr>
            <p:extLst/>
          </p:nvPr>
        </p:nvGraphicFramePr>
        <p:xfrm>
          <a:off x="1259840" y="2253826"/>
          <a:ext cx="9530080" cy="441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791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106BDB-FD91-45D5-B965-75B99C929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D106BDB-FD91-45D5-B965-75B99C929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D106BDB-FD91-45D5-B965-75B99C929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BD106BDB-FD91-45D5-B965-75B99C9292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BF2046-137A-4B9E-9FDD-4CA1FF184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9EBF2046-137A-4B9E-9FDD-4CA1FF184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9EBF2046-137A-4B9E-9FDD-4CA1FF184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EBF2046-137A-4B9E-9FDD-4CA1FF184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B053FD-6ADB-45D0-B959-85F1CBC3C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CFB053FD-6ADB-45D0-B959-85F1CBC3C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CFB053FD-6ADB-45D0-B959-85F1CBC3C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FB053FD-6ADB-45D0-B959-85F1CBC3C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28E03C-306F-47EC-9484-78C17DFFB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EE28E03C-306F-47EC-9484-78C17DFFB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EE28E03C-306F-47EC-9484-78C17DFFB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EE28E03C-306F-47EC-9484-78C17DFFB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3CABA8-A040-41D1-9C5B-C2C5738C5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C63CABA8-A040-41D1-9C5B-C2C5738C5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C63CABA8-A040-41D1-9C5B-C2C5738C5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C63CABA8-A040-41D1-9C5B-C2C5738C5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D879B4-A503-44C4-BA3C-1892AF641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21D879B4-A503-44C4-BA3C-1892AF641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21D879B4-A503-44C4-BA3C-1892AF641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21D879B4-A503-44C4-BA3C-1892AF641F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2AF3-F143-4D83-BD53-7E40C1D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59" y="642938"/>
            <a:ext cx="3670808" cy="550226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What do we inject?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EA639CD-3B2C-449A-960F-4A81D1C938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611034"/>
              </p:ext>
            </p:extLst>
          </p:nvPr>
        </p:nvGraphicFramePr>
        <p:xfrm>
          <a:off x="642938" y="642938"/>
          <a:ext cx="626903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8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56B8FC-5A22-4BB0-9353-B6F3D579D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856B8FC-5A22-4BB0-9353-B6F3D579D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856B8FC-5A22-4BB0-9353-B6F3D579D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E856B8FC-5A22-4BB0-9353-B6F3D579D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A3536A-F2C9-47C0-9839-AA76488CD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5A3536A-F2C9-47C0-9839-AA76488CD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5A3536A-F2C9-47C0-9839-AA76488CD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5A3536A-F2C9-47C0-9839-AA76488CD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96931D-EC88-4805-86BB-E4E36F43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FB96931D-EC88-4805-86BB-E4E36F43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FB96931D-EC88-4805-86BB-E4E36F43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FB96931D-EC88-4805-86BB-E4E36F437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EEB28E-0E4F-43F2-AF3E-0C78B77E4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71EEB28E-0E4F-43F2-AF3E-0C78B77E4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1EEB28E-0E4F-43F2-AF3E-0C78B77E4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1EEB28E-0E4F-43F2-AF3E-0C78B77E4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799CE-2A32-4BD1-97BA-ECB526905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4F6799CE-2A32-4BD1-97BA-ECB526905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4F6799CE-2A32-4BD1-97BA-ECB526905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4F6799CE-2A32-4BD1-97BA-ECB526905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949DAC-C6A2-4521-AE20-C6517922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C1949DAC-C6A2-4521-AE20-C6517922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C1949DAC-C6A2-4521-AE20-C6517922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C1949DAC-C6A2-4521-AE20-C6517922FD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D79D25-33CD-4D45-8F08-87E9C1A0A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9D79D25-33CD-4D45-8F08-87E9C1A0A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9D79D25-33CD-4D45-8F08-87E9C1A0A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89D79D25-33CD-4D45-8F08-87E9C1A0A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D2FCDC-EC30-4FF1-A517-426426860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49D2FCDC-EC30-4FF1-A517-426426860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49D2FCDC-EC30-4FF1-A517-426426860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49D2FCDC-EC30-4FF1-A517-426426860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0469F6-FCE8-485F-B2C9-DB6710D54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CE0469F6-FCE8-485F-B2C9-DB6710D54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CE0469F6-FCE8-485F-B2C9-DB6710D54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CE0469F6-FCE8-485F-B2C9-DB6710D54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medical future">
            <a:extLst>
              <a:ext uri="{FF2B5EF4-FFF2-40B4-BE49-F238E27FC236}">
                <a16:creationId xmlns:a16="http://schemas.microsoft.com/office/drawing/2014/main" id="{9554FB8E-290B-452E-9455-82EF38EC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F4A8E6-E1BF-4F2D-AEB0-F30E9B17DE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1B556-CA03-4293-AC8E-4A5CFD85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2508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Growth Factors vs. Cytokines vs. Stem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E43B8-624B-4B26-952A-E894FBD57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741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factors are like espresso shots for the local repair cells to kick start healing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Cytokines are natural chemical messengers that tell cells to do things or clean up other bad chemicals. For example, A2M is a cytokine that gets rid of inflammatory chemicals that destroy cartilage.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cells are like general contractors that can direct other cells to repair tissue damage and then at the end of the day turn into the bricks and mortar. </a:t>
            </a:r>
          </a:p>
        </p:txBody>
      </p:sp>
      <p:pic>
        <p:nvPicPr>
          <p:cNvPr id="2050" name="Picture 2" descr="Image result for coffee icon">
            <a:extLst>
              <a:ext uri="{FF2B5EF4-FFF2-40B4-BE49-F238E27FC236}">
                <a16:creationId xmlns:a16="http://schemas.microsoft.com/office/drawing/2014/main" id="{0105ADD8-A9DA-42DA-ABF2-1B7070CF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1231900"/>
            <a:ext cx="1631950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mail icon">
            <a:extLst>
              <a:ext uri="{FF2B5EF4-FFF2-40B4-BE49-F238E27FC236}">
                <a16:creationId xmlns:a16="http://schemas.microsoft.com/office/drawing/2014/main" id="{40DF4AA8-656D-4278-8624-22222534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3152775"/>
            <a:ext cx="99695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ools icon">
            <a:extLst>
              <a:ext uri="{FF2B5EF4-FFF2-40B4-BE49-F238E27FC236}">
                <a16:creationId xmlns:a16="http://schemas.microsoft.com/office/drawing/2014/main" id="{A7B122D4-B6C1-46C9-9675-C30AFCB26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438650"/>
            <a:ext cx="11557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2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latelets">
            <a:extLst>
              <a:ext uri="{FF2B5EF4-FFF2-40B4-BE49-F238E27FC236}">
                <a16:creationId xmlns:a16="http://schemas.microsoft.com/office/drawing/2014/main" id="{8EAF78F4-78B7-4C5B-93EA-FB32EBF68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-1"/>
          <a:stretch/>
        </p:blipFill>
        <p:spPr bwMode="auto">
          <a:xfrm>
            <a:off x="97971" y="0"/>
            <a:ext cx="12156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3204B7-08C3-4072-9E04-E952D18BBF17}"/>
              </a:ext>
            </a:extLst>
          </p:cNvPr>
          <p:cNvSpPr/>
          <p:nvPr/>
        </p:nvSpPr>
        <p:spPr>
          <a:xfrm>
            <a:off x="0" y="0"/>
            <a:ext cx="12254300" cy="6858000"/>
          </a:xfrm>
          <a:prstGeom prst="rect">
            <a:avLst/>
          </a:prstGeom>
          <a:solidFill>
            <a:schemeClr val="dk1">
              <a:alpha val="5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345A89-DA93-495E-BD1E-AEE64C880B5F}"/>
              </a:ext>
            </a:extLst>
          </p:cNvPr>
          <p:cNvGrpSpPr/>
          <p:nvPr/>
        </p:nvGrpSpPr>
        <p:grpSpPr>
          <a:xfrm>
            <a:off x="345329" y="228600"/>
            <a:ext cx="2348886" cy="2218256"/>
            <a:chOff x="351993" y="2053705"/>
            <a:chExt cx="1464713" cy="1464713"/>
          </a:xfrm>
          <a:solidFill>
            <a:srgbClr val="FF0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DCEB4A-2B30-4889-845F-82375784DD12}"/>
                </a:ext>
              </a:extLst>
            </p:cNvPr>
            <p:cNvSpPr/>
            <p:nvPr/>
          </p:nvSpPr>
          <p:spPr>
            <a:xfrm>
              <a:off x="351993" y="2053705"/>
              <a:ext cx="1464713" cy="1464713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0E6E3369-224B-41A3-9365-EFA4FBBE9D38}"/>
                </a:ext>
              </a:extLst>
            </p:cNvPr>
            <p:cNvSpPr txBox="1"/>
            <p:nvPr/>
          </p:nvSpPr>
          <p:spPr>
            <a:xfrm>
              <a:off x="566495" y="2268207"/>
              <a:ext cx="1035709" cy="10357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Concentrated Platelets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44D07A-0EC6-4499-AAD2-BE2EA3331E5A}"/>
              </a:ext>
            </a:extLst>
          </p:cNvPr>
          <p:cNvSpPr txBox="1"/>
          <p:nvPr/>
        </p:nvSpPr>
        <p:spPr>
          <a:xfrm>
            <a:off x="2941573" y="1023258"/>
            <a:ext cx="82187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Platelet Rich Plasma (PRP) is using your own concentrated platelets to help heal your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Platelets do this through the release of growth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We can concentrate PRP many times higher with our state of the art lab than can be achieved with simple bedside machines used by almost all other physicians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This procedure works well for mild arthritis and small tendon and ligament tears </a:t>
            </a:r>
          </a:p>
        </p:txBody>
      </p:sp>
    </p:spTree>
    <p:extLst>
      <p:ext uri="{BB962C8B-B14F-4D97-AF65-F5344CB8AC3E}">
        <p14:creationId xmlns:p14="http://schemas.microsoft.com/office/powerpoint/2010/main" val="217551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latelets">
            <a:extLst>
              <a:ext uri="{FF2B5EF4-FFF2-40B4-BE49-F238E27FC236}">
                <a16:creationId xmlns:a16="http://schemas.microsoft.com/office/drawing/2014/main" id="{8EAF78F4-78B7-4C5B-93EA-FB32EBF68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-1"/>
          <a:stretch/>
        </p:blipFill>
        <p:spPr bwMode="auto">
          <a:xfrm>
            <a:off x="97971" y="0"/>
            <a:ext cx="12156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199C3B-D342-43F0-97BC-3EB104C62A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345A89-DA93-495E-BD1E-AEE64C880B5F}"/>
              </a:ext>
            </a:extLst>
          </p:cNvPr>
          <p:cNvGrpSpPr/>
          <p:nvPr/>
        </p:nvGrpSpPr>
        <p:grpSpPr>
          <a:xfrm>
            <a:off x="345329" y="228600"/>
            <a:ext cx="2348886" cy="2218256"/>
            <a:chOff x="351993" y="2053705"/>
            <a:chExt cx="1464713" cy="1464713"/>
          </a:xfrm>
          <a:solidFill>
            <a:srgbClr val="FF0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DCEB4A-2B30-4889-845F-82375784DD12}"/>
                </a:ext>
              </a:extLst>
            </p:cNvPr>
            <p:cNvSpPr/>
            <p:nvPr/>
          </p:nvSpPr>
          <p:spPr>
            <a:xfrm>
              <a:off x="351993" y="2053705"/>
              <a:ext cx="1464713" cy="1464713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0E6E3369-224B-41A3-9365-EFA4FBBE9D38}"/>
                </a:ext>
              </a:extLst>
            </p:cNvPr>
            <p:cNvSpPr txBox="1"/>
            <p:nvPr/>
          </p:nvSpPr>
          <p:spPr>
            <a:xfrm>
              <a:off x="566495" y="2268207"/>
              <a:ext cx="1035709" cy="10357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Growth Factor </a:t>
              </a:r>
              <a:r>
                <a:rPr lang="en-US" sz="2000" kern="1200" dirty="0" err="1"/>
                <a:t>Enrighed</a:t>
              </a:r>
              <a:r>
                <a:rPr lang="en-US" sz="2000" kern="1200" dirty="0"/>
                <a:t> Serum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/>
                <a:t>(Platelet Lysate)</a:t>
              </a:r>
              <a:endParaRPr lang="en-US" sz="2000" kern="12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44D07A-0EC6-4499-AAD2-BE2EA3331E5A}"/>
              </a:ext>
            </a:extLst>
          </p:cNvPr>
          <p:cNvSpPr txBox="1"/>
          <p:nvPr/>
        </p:nvSpPr>
        <p:spPr>
          <a:xfrm>
            <a:off x="2941573" y="1023258"/>
            <a:ext cx="82187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Platelet lysate is created by isolating the growth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Based on extensive experience, we use this mixture around nerves rather than PRP as it’s more anti-</a:t>
            </a:r>
            <a:r>
              <a:rPr lang="en-US" sz="3200" b="1" dirty="0" err="1">
                <a:solidFill>
                  <a:schemeClr val="bg1"/>
                </a:solidFill>
              </a:rPr>
              <a:t>inflammtory</a:t>
            </a:r>
            <a:r>
              <a:rPr lang="en-US" sz="3200" b="1" dirty="0">
                <a:solidFill>
                  <a:schemeClr val="bg1"/>
                </a:solidFill>
              </a:rPr>
              <a:t> and has growth factors that can help in nerve repair and establishing new blood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We use this extensively to treat spine conditions and compressed nerves like carpal tunnel</a:t>
            </a:r>
          </a:p>
        </p:txBody>
      </p:sp>
    </p:spTree>
    <p:extLst>
      <p:ext uri="{BB962C8B-B14F-4D97-AF65-F5344CB8AC3E}">
        <p14:creationId xmlns:p14="http://schemas.microsoft.com/office/powerpoint/2010/main" val="25538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4A0024-FE3E-4403-8DBD-F43741449292}"/>
              </a:ext>
            </a:extLst>
          </p:cNvPr>
          <p:cNvGrpSpPr/>
          <p:nvPr/>
        </p:nvGrpSpPr>
        <p:grpSpPr>
          <a:xfrm>
            <a:off x="353493" y="317500"/>
            <a:ext cx="2256357" cy="2237307"/>
            <a:chOff x="2402161" y="4103873"/>
            <a:chExt cx="1464713" cy="1464713"/>
          </a:xfrm>
          <a:solidFill>
            <a:srgbClr val="00B0F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C1D103E-B237-454E-A5AD-84133388B2C5}"/>
                </a:ext>
              </a:extLst>
            </p:cNvPr>
            <p:cNvSpPr/>
            <p:nvPr/>
          </p:nvSpPr>
          <p:spPr>
            <a:xfrm>
              <a:off x="2402161" y="4103873"/>
              <a:ext cx="1464713" cy="1464713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7C46E2AB-EBE3-45A5-8A67-574262B19E8B}"/>
                </a:ext>
              </a:extLst>
            </p:cNvPr>
            <p:cNvSpPr txBox="1"/>
            <p:nvPr/>
          </p:nvSpPr>
          <p:spPr>
            <a:xfrm>
              <a:off x="2616663" y="4318375"/>
              <a:ext cx="1035709" cy="10357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Cytokine Enriched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Serums</a:t>
              </a:r>
            </a:p>
          </p:txBody>
        </p:sp>
      </p:grpSp>
      <p:pic>
        <p:nvPicPr>
          <p:cNvPr id="4098" name="Picture 2" descr="Image result for a2m molecule">
            <a:extLst>
              <a:ext uri="{FF2B5EF4-FFF2-40B4-BE49-F238E27FC236}">
                <a16:creationId xmlns:a16="http://schemas.microsoft.com/office/drawing/2014/main" id="{036D86A7-B516-428B-BA16-24A7D849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878" y="1485900"/>
            <a:ext cx="2760472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1D7A0-BB3A-4C77-AD2A-961919EDA5D9}"/>
              </a:ext>
            </a:extLst>
          </p:cNvPr>
          <p:cNvSpPr txBox="1"/>
          <p:nvPr/>
        </p:nvSpPr>
        <p:spPr>
          <a:xfrm>
            <a:off x="2941573" y="1023258"/>
            <a:ext cx="55928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We can concentrate A2M, which is an anti-inflammatory cytokine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It gets rid of inflammatory chemicals in the joint that breakdown cartilage so it’s believed that this therapy may help reduce cartilage breakdown and advancement of arthritis</a:t>
            </a:r>
          </a:p>
        </p:txBody>
      </p:sp>
    </p:spTree>
    <p:extLst>
      <p:ext uri="{BB962C8B-B14F-4D97-AF65-F5344CB8AC3E}">
        <p14:creationId xmlns:p14="http://schemas.microsoft.com/office/powerpoint/2010/main" val="380442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one marrow mesenchymal stem cells">
            <a:extLst>
              <a:ext uri="{FF2B5EF4-FFF2-40B4-BE49-F238E27FC236}">
                <a16:creationId xmlns:a16="http://schemas.microsoft.com/office/drawing/2014/main" id="{D35F0F24-3440-4413-BE4B-D2EEDEC2F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15" b="268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B305CE-C875-4A7E-ABB3-7369A77667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FE8E4-B61A-4B17-A4E8-AE3E7C83ABC4}"/>
              </a:ext>
            </a:extLst>
          </p:cNvPr>
          <p:cNvGrpSpPr/>
          <p:nvPr/>
        </p:nvGrpSpPr>
        <p:grpSpPr>
          <a:xfrm>
            <a:off x="285751" y="228600"/>
            <a:ext cx="2313506" cy="2292349"/>
            <a:chOff x="4452329" y="2053705"/>
            <a:chExt cx="1464713" cy="1464713"/>
          </a:xfrm>
          <a:solidFill>
            <a:srgbClr val="00206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A30266A-4EA8-42B9-91F0-F348A5FA6859}"/>
                </a:ext>
              </a:extLst>
            </p:cNvPr>
            <p:cNvSpPr/>
            <p:nvPr/>
          </p:nvSpPr>
          <p:spPr>
            <a:xfrm>
              <a:off x="4452329" y="2053705"/>
              <a:ext cx="1464713" cy="1464713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6364"/>
                <a:alphaOff val="0"/>
              </a:schemeClr>
            </a:fillRef>
            <a:effectRef idx="1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AD311F74-EBD4-423B-852A-08F1B70C2931}"/>
                </a:ext>
              </a:extLst>
            </p:cNvPr>
            <p:cNvSpPr txBox="1"/>
            <p:nvPr/>
          </p:nvSpPr>
          <p:spPr>
            <a:xfrm>
              <a:off x="4666831" y="2268207"/>
              <a:ext cx="1035709" cy="10357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1"/>
                  </a:solidFill>
                </a:rPr>
                <a:t>Stem Cells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679776-C8CD-40CB-AD78-7D6483D85448}"/>
              </a:ext>
            </a:extLst>
          </p:cNvPr>
          <p:cNvSpPr txBox="1"/>
          <p:nvPr/>
        </p:nvSpPr>
        <p:spPr>
          <a:xfrm>
            <a:off x="2938062" y="1374774"/>
            <a:ext cx="76791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We isolate and concentrate these stem cells from bone marrow aspirate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These can help repair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We can concentrate these to much higher levels in our lab than can be achieved by the simple bedside centrifuges used by almost all physicians</a:t>
            </a:r>
          </a:p>
        </p:txBody>
      </p:sp>
    </p:spTree>
    <p:extLst>
      <p:ext uri="{BB962C8B-B14F-4D97-AF65-F5344CB8AC3E}">
        <p14:creationId xmlns:p14="http://schemas.microsoft.com/office/powerpoint/2010/main" val="15683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arth pictures">
            <a:extLst>
              <a:ext uri="{FF2B5EF4-FFF2-40B4-BE49-F238E27FC236}">
                <a16:creationId xmlns:a16="http://schemas.microsoft.com/office/drawing/2014/main" id="{0883FAF3-3535-456F-92C0-C1E8AF005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4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AE8C5-B452-4461-B8C1-5EAA0C0F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In 2005, we were the first clinic on earth to begin treating orthopedic conditions using precise stem cell injections…</a:t>
            </a:r>
          </a:p>
        </p:txBody>
      </p:sp>
    </p:spTree>
    <p:extLst>
      <p:ext uri="{BB962C8B-B14F-4D97-AF65-F5344CB8AC3E}">
        <p14:creationId xmlns:p14="http://schemas.microsoft.com/office/powerpoint/2010/main" val="378943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F4B0-4CA2-4844-92E0-8EC5332C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59" y="642938"/>
            <a:ext cx="3670808" cy="55022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Let’s focus on these just 3 of the many body areas we treat.</a:t>
            </a:r>
          </a:p>
        </p:txBody>
      </p:sp>
      <p:graphicFrame>
        <p:nvGraphicFramePr>
          <p:cNvPr id="1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571815"/>
              </p:ext>
            </p:extLst>
          </p:nvPr>
        </p:nvGraphicFramePr>
        <p:xfrm>
          <a:off x="642938" y="642938"/>
          <a:ext cx="626903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231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F01D779-0530-49B8-A641-83C4C7A72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graphicEl>
                                              <a:dgm id="{6F01D779-0530-49B8-A641-83C4C7A72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graphicEl>
                                              <a:dgm id="{6F01D779-0530-49B8-A641-83C4C7A72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graphicEl>
                                              <a:dgm id="{6F01D779-0530-49B8-A641-83C4C7A72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17840E1-D81C-444F-96D6-35EC9D4B5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graphicEl>
                                              <a:dgm id="{317840E1-D81C-444F-96D6-35EC9D4B5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graphicEl>
                                              <a:dgm id="{317840E1-D81C-444F-96D6-35EC9D4B5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dgm id="{317840E1-D81C-444F-96D6-35EC9D4B5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0C4BEA4-84EA-4531-9BEF-416BBACA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graphicEl>
                                              <a:dgm id="{B0C4BEA4-84EA-4531-9BEF-416BBACA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graphicEl>
                                              <a:dgm id="{B0C4BEA4-84EA-4531-9BEF-416BBACA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dgm id="{B0C4BEA4-84EA-4531-9BEF-416BBACA25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0DA3E3-444C-4D77-991B-CE62C1DDE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graphicEl>
                                              <a:dgm id="{010DA3E3-444C-4D77-991B-CE62C1DDE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graphicEl>
                                              <a:dgm id="{010DA3E3-444C-4D77-991B-CE62C1DDE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graphicEl>
                                              <a:dgm id="{010DA3E3-444C-4D77-991B-CE62C1DDE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6725EC8-DCD7-44FE-9C39-F2C32F22D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graphicEl>
                                              <a:dgm id="{A6725EC8-DCD7-44FE-9C39-F2C32F22D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graphicEl>
                                              <a:dgm id="{A6725EC8-DCD7-44FE-9C39-F2C32F22D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dgm id="{A6725EC8-DCD7-44FE-9C39-F2C32F22D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E26103C-F82C-4D21-BEA4-2C6F5B9E7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graphicEl>
                                              <a:dgm id="{9E26103C-F82C-4D21-BEA4-2C6F5B9E7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graphicEl>
                                              <a:dgm id="{9E26103C-F82C-4D21-BEA4-2C6F5B9E7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graphicEl>
                                              <a:dgm id="{9E26103C-F82C-4D21-BEA4-2C6F5B9E7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9E90-C259-4249-9B92-DC89B500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Knee Arthritis: Avoiding Knee Replacement</a:t>
            </a:r>
          </a:p>
        </p:txBody>
      </p:sp>
    </p:spTree>
    <p:extLst>
      <p:ext uri="{BB962C8B-B14F-4D97-AF65-F5344CB8AC3E}">
        <p14:creationId xmlns:p14="http://schemas.microsoft.com/office/powerpoint/2010/main" val="183785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30000 foot view">
            <a:extLst>
              <a:ext uri="{FF2B5EF4-FFF2-40B4-BE49-F238E27FC236}">
                <a16:creationId xmlns:a16="http://schemas.microsoft.com/office/drawing/2014/main" id="{39142D13-235C-4886-A5CF-45A0D979E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r="26808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D4965-C356-45D0-89BA-507CB134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2" y="87947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30,000 foot view…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B31D-3CD7-473A-A9BC-72006041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43" y="2416284"/>
            <a:ext cx="5120113" cy="456871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We’re able to help many patients with:</a:t>
            </a:r>
          </a:p>
          <a:p>
            <a:pPr lvl="1"/>
            <a:r>
              <a:rPr lang="en-US" b="1" dirty="0"/>
              <a:t>Severe arthritis</a:t>
            </a:r>
            <a:r>
              <a:rPr lang="en-US" dirty="0"/>
              <a:t> avoid a knee replacement</a:t>
            </a:r>
          </a:p>
          <a:p>
            <a:pPr lvl="2"/>
            <a:r>
              <a:rPr lang="en-US" sz="2400" dirty="0"/>
              <a:t>This doesn’t work by growing you a new knee</a:t>
            </a:r>
          </a:p>
          <a:p>
            <a:pPr lvl="2"/>
            <a:r>
              <a:rPr lang="en-US" sz="2400" dirty="0"/>
              <a:t>It works by making the toxic chemical environment in your knee healthier</a:t>
            </a:r>
          </a:p>
          <a:p>
            <a:pPr lvl="1"/>
            <a:r>
              <a:rPr lang="en-US" sz="2000" b="1" dirty="0"/>
              <a:t>Mild arthritis </a:t>
            </a:r>
            <a:r>
              <a:rPr lang="en-US" sz="2000" dirty="0"/>
              <a:t>prevent it from getting worse</a:t>
            </a:r>
          </a:p>
          <a:p>
            <a:pPr lvl="1"/>
            <a:r>
              <a:rPr lang="en-US" sz="2000" dirty="0"/>
              <a:t>Knee </a:t>
            </a:r>
            <a:r>
              <a:rPr lang="en-US" sz="2000" b="1" dirty="0"/>
              <a:t>meniscus tears</a:t>
            </a:r>
          </a:p>
          <a:p>
            <a:pPr lvl="1"/>
            <a:r>
              <a:rPr lang="en-US" sz="2000" dirty="0"/>
              <a:t>Arthritis due to </a:t>
            </a:r>
            <a:r>
              <a:rPr lang="en-US" dirty="0"/>
              <a:t>prior surgeries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795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55" t="8037" r="6729" b="10390"/>
          <a:stretch/>
        </p:blipFill>
        <p:spPr>
          <a:xfrm>
            <a:off x="5461232" y="1180008"/>
            <a:ext cx="5696126" cy="2846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724" y="880074"/>
            <a:ext cx="3476625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reported outcomes discussed here used </a:t>
            </a:r>
            <a:r>
              <a:rPr lang="en-US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High Dose </a:t>
            </a:r>
            <a: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Bone Marrow Concentrate 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containing Live Stem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8532" y="4026716"/>
            <a:ext cx="6761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Buffy coat removed manually and reinjected in the same surgical procedure. Peripheral blood drawn to isolate LP-PRP. </a:t>
            </a:r>
          </a:p>
        </p:txBody>
      </p:sp>
    </p:spTree>
    <p:extLst>
      <p:ext uri="{BB962C8B-B14F-4D97-AF65-F5344CB8AC3E}">
        <p14:creationId xmlns:p14="http://schemas.microsoft.com/office/powerpoint/2010/main" val="138974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3747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Helping Patients Avoid Knee Replacement:</a:t>
            </a:r>
            <a:endParaRPr lang="en-US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843302" y="1699310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838200" y="5924043"/>
            <a:ext cx="10786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*100 patient sample (135 knees) used to achieve 100% follow-up and then chart review for TKA candidacy and progression to TKA.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142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AF82C6-695C-4A8A-A06E-8A040D85B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8AF82C6-695C-4A8A-A06E-8A040D85B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8AF82C6-695C-4A8A-A06E-8A040D85B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B8AF82C6-695C-4A8A-A06E-8A040D85B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83BED3-DE4F-487C-B4E5-9CB1D989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6483BED3-DE4F-487C-B4E5-9CB1D989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6483BED3-DE4F-487C-B4E5-9CB1D9896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6483BED3-DE4F-487C-B4E5-9CB1D9896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39A74E-5A04-45AB-989E-C95557C3B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2239A74E-5A04-45AB-989E-C95557C3B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2239A74E-5A04-45AB-989E-C95557C3B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2239A74E-5A04-45AB-989E-C95557C3B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B37AC8-82D7-420C-91B3-AE14F69B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2EB37AC8-82D7-420C-91B3-AE14F69B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2EB37AC8-82D7-420C-91B3-AE14F69B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2EB37AC8-82D7-420C-91B3-AE14F69B7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5B3F4F-1EB2-4F39-B249-F4D14D0E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FA5B3F4F-1EB2-4F39-B249-F4D14D0E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FA5B3F4F-1EB2-4F39-B249-F4D14D0E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FA5B3F4F-1EB2-4F39-B249-F4D14D0EA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F8FADD-CB9A-4BA9-BEC4-D663F3E98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AEF8FADD-CB9A-4BA9-BEC4-D663F3E98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AEF8FADD-CB9A-4BA9-BEC4-D663F3E98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AEF8FADD-CB9A-4BA9-BEC4-D663F3E98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3d knee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r="6334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885" y="289624"/>
            <a:ext cx="6254496" cy="1828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1"/>
                </a:solidFill>
              </a:rPr>
              <a:t>Published and Ongoing Knee OA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816"/>
            <a:ext cx="6254496" cy="45445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Positive outcomes reported in large case series-n=840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Biomed Res Int. 2014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Registry based dosing study established that min 400M TNC required per knee.</a:t>
            </a:r>
          </a:p>
          <a:p>
            <a:pPr lvl="1">
              <a:lnSpc>
                <a:spcPct val="80000"/>
              </a:lnSpc>
            </a:pPr>
            <a:r>
              <a:rPr lang="en-US" sz="2800" u="sng" dirty="0">
                <a:solidFill>
                  <a:schemeClr val="bg1"/>
                </a:solidFill>
                <a:hlinkClick r:id="rId4" tooltip="BMC musculoskeletal disorders."/>
              </a:rPr>
              <a:t>BMC </a:t>
            </a:r>
            <a:r>
              <a:rPr lang="en-US" sz="2800" u="sng" dirty="0" err="1">
                <a:solidFill>
                  <a:schemeClr val="bg1"/>
                </a:solidFill>
                <a:hlinkClick r:id="rId4" tooltip="BMC musculoskeletal disorders."/>
              </a:rPr>
              <a:t>Musculoskelet</a:t>
            </a:r>
            <a:r>
              <a:rPr lang="en-US" sz="2800" u="sng" dirty="0">
                <a:solidFill>
                  <a:schemeClr val="bg1"/>
                </a:solidFill>
                <a:hlinkClick r:id="rId4" tooltip="BMC musculoskeletal disorders.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hlinkClick r:id="rId4" tooltip="BMC musculoskeletal disorders."/>
              </a:rPr>
              <a:t>Disord</a:t>
            </a:r>
            <a:r>
              <a:rPr lang="en-US" sz="2800" u="sng" dirty="0">
                <a:solidFill>
                  <a:schemeClr val="bg1"/>
                </a:solidFill>
                <a:hlinkClick r:id="rId4" tooltip="BMC musculoskeletal disorders."/>
              </a:rPr>
              <a:t>.</a:t>
            </a:r>
            <a:r>
              <a:rPr lang="en-US" sz="2800" dirty="0">
                <a:solidFill>
                  <a:schemeClr val="bg1"/>
                </a:solidFill>
              </a:rPr>
              <a:t> 2015 Sep 18;16:258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Knee OA RCT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8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5" r="4158" b="-3"/>
          <a:stretch/>
        </p:blipFill>
        <p:spPr>
          <a:xfrm>
            <a:off x="7829551" y="2330867"/>
            <a:ext cx="4042410" cy="1863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84"/>
          <a:stretch/>
        </p:blipFill>
        <p:spPr>
          <a:xfrm>
            <a:off x="7829551" y="306910"/>
            <a:ext cx="4042409" cy="186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3832"/>
          <a:stretch/>
        </p:blipFill>
        <p:spPr>
          <a:xfrm>
            <a:off x="7829551" y="4354824"/>
            <a:ext cx="4042409" cy="1895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5400" b="1" dirty="0"/>
              <a:t>Knee OA RCT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6" y="1870381"/>
            <a:ext cx="6204984" cy="36269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KL grades 3-4</a:t>
            </a:r>
          </a:p>
          <a:p>
            <a:r>
              <a:rPr lang="en-US" dirty="0"/>
              <a:t>N=48, 3 month crossover with PT</a:t>
            </a:r>
          </a:p>
          <a:p>
            <a:r>
              <a:rPr lang="en-US" dirty="0"/>
              <a:t>1:1 allocation</a:t>
            </a:r>
          </a:p>
          <a:p>
            <a:r>
              <a:rPr lang="en-US" dirty="0"/>
              <a:t>Stat sig differences between groups in functional, exam, and pre-op pain scores</a:t>
            </a:r>
          </a:p>
          <a:p>
            <a:r>
              <a:rPr lang="en-US" dirty="0"/>
              <a:t>Significant improvements in pain and function over control group</a:t>
            </a:r>
          </a:p>
          <a:p>
            <a:r>
              <a:rPr lang="en-US" dirty="0"/>
              <a:t>Data collection completed, being submitted now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60606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9E90-C259-4249-9B92-DC89B500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Rotator Cuff Repair</a:t>
            </a:r>
          </a:p>
        </p:txBody>
      </p:sp>
    </p:spTree>
    <p:extLst>
      <p:ext uri="{BB962C8B-B14F-4D97-AF65-F5344CB8AC3E}">
        <p14:creationId xmlns:p14="http://schemas.microsoft.com/office/powerpoint/2010/main" val="1595597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30000 foot view">
            <a:extLst>
              <a:ext uri="{FF2B5EF4-FFF2-40B4-BE49-F238E27FC236}">
                <a16:creationId xmlns:a16="http://schemas.microsoft.com/office/drawing/2014/main" id="{39142D13-235C-4886-A5CF-45A0D979E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r="26808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D4965-C356-45D0-89BA-507CB134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2" y="87947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30,000 foot view…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B31D-3CD7-473A-A9BC-72006041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43" y="2416284"/>
            <a:ext cx="5120113" cy="4568716"/>
          </a:xfrm>
        </p:spPr>
        <p:txBody>
          <a:bodyPr>
            <a:normAutofit/>
          </a:bodyPr>
          <a:lstStyle/>
          <a:p>
            <a:r>
              <a:rPr lang="en-US" sz="3600" dirty="0"/>
              <a:t>We’re able to help many patients with:</a:t>
            </a:r>
          </a:p>
          <a:p>
            <a:pPr lvl="1"/>
            <a:r>
              <a:rPr lang="en-US" sz="3200" b="1" dirty="0"/>
              <a:t>Severe shoulder arthritis</a:t>
            </a:r>
            <a:r>
              <a:rPr lang="en-US" sz="3200" dirty="0"/>
              <a:t> avoid a joint replacement</a:t>
            </a:r>
          </a:p>
          <a:p>
            <a:pPr lvl="1"/>
            <a:r>
              <a:rPr lang="en-US" sz="3200" b="1" dirty="0"/>
              <a:t>Rotator cuff tears</a:t>
            </a:r>
            <a:endParaRPr lang="en-US" sz="3200" dirty="0"/>
          </a:p>
          <a:p>
            <a:pPr lvl="1"/>
            <a:r>
              <a:rPr lang="en-US" sz="3200" dirty="0"/>
              <a:t>Shoulder </a:t>
            </a:r>
            <a:r>
              <a:rPr lang="en-US" sz="3200" b="1" dirty="0"/>
              <a:t>labral tears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852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8ED4-4D41-4255-82BA-16ACC9D3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Instead of surgery, we inject high dose stem cells precisely into the tears using ultrasound guidance. </a:t>
            </a:r>
          </a:p>
        </p:txBody>
      </p:sp>
    </p:spTree>
    <p:extLst>
      <p:ext uri="{BB962C8B-B14F-4D97-AF65-F5344CB8AC3E}">
        <p14:creationId xmlns:p14="http://schemas.microsoft.com/office/powerpoint/2010/main" val="183648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3d running body">
            <a:extLst>
              <a:ext uri="{FF2B5EF4-FFF2-40B4-BE49-F238E27FC236}">
                <a16:creationId xmlns:a16="http://schemas.microsoft.com/office/drawing/2014/main" id="{6C482AD9-091C-4E7F-800F-ACEDF57BE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6C56C6-1558-446E-964C-5C61EB63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0722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All of this represents a new medical specialty: Interventional Orthopedics…</a:t>
            </a:r>
          </a:p>
        </p:txBody>
      </p:sp>
    </p:spTree>
    <p:extLst>
      <p:ext uri="{BB962C8B-B14F-4D97-AF65-F5344CB8AC3E}">
        <p14:creationId xmlns:p14="http://schemas.microsoft.com/office/powerpoint/2010/main" val="76718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ultrasound guided shoulder inj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3721" y="2388615"/>
            <a:ext cx="4296585" cy="3412598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Percutaneous Rotator Cuff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317322" cy="4887912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Large case series showing positive outcomes</a:t>
            </a:r>
          </a:p>
          <a:p>
            <a:pPr lvl="1"/>
            <a:r>
              <a:rPr lang="en-US" sz="3600" i="1" dirty="0">
                <a:solidFill>
                  <a:schemeClr val="bg1"/>
                </a:solidFill>
              </a:rPr>
              <a:t>Journal of Pain Research</a:t>
            </a:r>
            <a:r>
              <a:rPr lang="en-US" sz="3600" dirty="0">
                <a:solidFill>
                  <a:schemeClr val="bg1"/>
                </a:solidFill>
              </a:rPr>
              <a:t> 2015:8 269–276</a:t>
            </a:r>
          </a:p>
          <a:p>
            <a:r>
              <a:rPr lang="en-US" sz="3600" dirty="0">
                <a:solidFill>
                  <a:srgbClr val="FFFF00"/>
                </a:solidFill>
              </a:rPr>
              <a:t>RCT underway</a:t>
            </a:r>
          </a:p>
        </p:txBody>
      </p:sp>
    </p:spTree>
    <p:extLst>
      <p:ext uri="{BB962C8B-B14F-4D97-AF65-F5344CB8AC3E}">
        <p14:creationId xmlns:p14="http://schemas.microsoft.com/office/powerpoint/2010/main" val="67708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21" y="1348219"/>
            <a:ext cx="5941068" cy="3223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410" y="5554181"/>
            <a:ext cx="5693783" cy="1096331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err="1"/>
              <a:t>Regenexx</a:t>
            </a:r>
            <a:r>
              <a:rPr lang="en-US" sz="4000" b="1" dirty="0"/>
              <a:t>-Percutaneous Rotator Cuff Repair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2032" y="697575"/>
            <a:ext cx="4291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and complete non-retracted tears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N=50, 28 recruited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Cross-over at 6 months with PT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 allocation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367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regenexx.com/wp-content/uploads/2012/02/stem-cell-rotator-cuff.jpg">
            <a:extLst>
              <a:ext uri="{FF2B5EF4-FFF2-40B4-BE49-F238E27FC236}">
                <a16:creationId xmlns:a16="http://schemas.microsoft.com/office/drawing/2014/main" id="{62B0B2A7-9D2D-4358-A74E-580B318E4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2157" y="1123527"/>
            <a:ext cx="736768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51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9E90-C259-4249-9B92-DC89B500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Knee ACL Tear</a:t>
            </a:r>
          </a:p>
        </p:txBody>
      </p:sp>
    </p:spTree>
    <p:extLst>
      <p:ext uri="{BB962C8B-B14F-4D97-AF65-F5344CB8AC3E}">
        <p14:creationId xmlns:p14="http://schemas.microsoft.com/office/powerpoint/2010/main" val="2289449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30000 foot view">
            <a:extLst>
              <a:ext uri="{FF2B5EF4-FFF2-40B4-BE49-F238E27FC236}">
                <a16:creationId xmlns:a16="http://schemas.microsoft.com/office/drawing/2014/main" id="{39142D13-235C-4886-A5CF-45A0D979E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r="26808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D4965-C356-45D0-89BA-507CB134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2" y="87947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30,000 foot view…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B31D-3CD7-473A-A9BC-72006041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43" y="2416284"/>
            <a:ext cx="5120113" cy="4568716"/>
          </a:xfrm>
        </p:spPr>
        <p:txBody>
          <a:bodyPr>
            <a:normAutofit/>
          </a:bodyPr>
          <a:lstStyle/>
          <a:p>
            <a:r>
              <a:rPr lang="en-US" sz="3600" dirty="0"/>
              <a:t>We’re able to help many patients with:</a:t>
            </a:r>
          </a:p>
          <a:p>
            <a:pPr lvl="1"/>
            <a:r>
              <a:rPr lang="en-US" sz="3200" b="1" dirty="0"/>
              <a:t>ACL tears</a:t>
            </a:r>
            <a:endParaRPr lang="en-US" sz="3200" dirty="0"/>
          </a:p>
          <a:p>
            <a:pPr lvl="1"/>
            <a:r>
              <a:rPr lang="en-US" sz="3200" b="1" dirty="0"/>
              <a:t>Other knee or joint ligament tears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8010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can treat these types of ACL tears: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316502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ouble Brace 2"/>
          <p:cNvSpPr/>
          <p:nvPr/>
        </p:nvSpPr>
        <p:spPr>
          <a:xfrm>
            <a:off x="268448" y="1690688"/>
            <a:ext cx="8028264" cy="4790113"/>
          </a:xfrm>
          <a:prstGeom prst="bracePair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909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324CFB-84CF-4ED0-BC67-94B9F9F0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A6324CFB-84CF-4ED0-BC67-94B9F9F0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A6324CFB-84CF-4ED0-BC67-94B9F9F03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A6324CFB-84CF-4ED0-BC67-94B9F9F03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DBB984-DE9A-4726-AB86-E9F743195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CBDBB984-DE9A-4726-AB86-E9F743195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CBDBB984-DE9A-4726-AB86-E9F743195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CBDBB984-DE9A-4726-AB86-E9F743195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6F008D-0BBA-4986-B075-D77487C5A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166F008D-0BBA-4986-B075-D77487C5A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166F008D-0BBA-4986-B075-D77487C5A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166F008D-0BBA-4986-B075-D77487C5AB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D1DE1D-056E-4697-A856-4F7140171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9DD1DE1D-056E-4697-A856-4F7140171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9DD1DE1D-056E-4697-A856-4F7140171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9DD1DE1D-056E-4697-A856-4F7140171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419B29-C211-4005-83A8-A9162A252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FC419B29-C211-4005-83A8-A9162A252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FC419B29-C211-4005-83A8-A9162A252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FC419B29-C211-4005-83A8-A9162A252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1511E5-D8FD-480F-95F7-4A57AD3EC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831511E5-D8FD-480F-95F7-4A57AD3EC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831511E5-D8FD-480F-95F7-4A57AD3EC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831511E5-D8FD-480F-95F7-4A57AD3EC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4826ED69-9CE8-4C9F-AF99-D3E20DE94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484FFEE-4FDD-4034-B3EE-8B045AE4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This is a precise, </a:t>
            </a:r>
            <a:r>
              <a:rPr lang="en-US" sz="3300" dirty="0" err="1"/>
              <a:t>fluoro</a:t>
            </a:r>
            <a:r>
              <a:rPr lang="en-US" sz="3300" dirty="0"/>
              <a:t> guided ACL injection into the origin and insertion of both bundles…</a:t>
            </a:r>
          </a:p>
        </p:txBody>
      </p:sp>
    </p:spTree>
    <p:extLst>
      <p:ext uri="{BB962C8B-B14F-4D97-AF65-F5344CB8AC3E}">
        <p14:creationId xmlns:p14="http://schemas.microsoft.com/office/powerpoint/2010/main" val="330184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785" t="14923" r="47392"/>
          <a:stretch/>
        </p:blipFill>
        <p:spPr>
          <a:xfrm>
            <a:off x="0" y="972065"/>
            <a:ext cx="6159635" cy="5628723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18370367">
            <a:off x="3235342" y="3392258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1719" t="14924" r="458" b="-2"/>
          <a:stretch/>
        </p:blipFill>
        <p:spPr>
          <a:xfrm>
            <a:off x="6032365" y="972065"/>
            <a:ext cx="6159635" cy="5628723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 rot="18370367">
            <a:off x="3141556" y="3612243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>
          <a:xfrm rot="18370367">
            <a:off x="2909631" y="3815923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8370367">
            <a:off x="2656222" y="4025711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18370367">
            <a:off x="8293694" y="4105471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/>
          <p:cNvSpPr/>
          <p:nvPr/>
        </p:nvSpPr>
        <p:spPr>
          <a:xfrm rot="18370367">
            <a:off x="8544163" y="3880721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/>
        </p:nvSpPr>
        <p:spPr>
          <a:xfrm rot="18370367">
            <a:off x="8731736" y="3612243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 rot="18370367">
            <a:off x="8951283" y="3382207"/>
            <a:ext cx="134224" cy="1342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3EDD119B-6BFA-4C3F-90CE-97DAFD604E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DC1572D0-F0FD-4D84-8F82-DC59140EB9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715B665-4805-485A-9F06-883D4127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Stem Cell Hype</a:t>
            </a:r>
          </a:p>
        </p:txBody>
      </p:sp>
    </p:spTree>
    <p:extLst>
      <p:ext uri="{BB962C8B-B14F-4D97-AF65-F5344CB8AC3E}">
        <p14:creationId xmlns:p14="http://schemas.microsoft.com/office/powerpoint/2010/main" val="223701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777E-EB4D-46D4-8696-448B0A87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685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/>
              <a:t>The three phases of procedural adoption: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8725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E63801-247A-46B7-A19A-2DBA7E4AF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F5E63801-247A-46B7-A19A-2DBA7E4AF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F5E63801-247A-46B7-A19A-2DBA7E4AF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F5E63801-247A-46B7-A19A-2DBA7E4AFD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7804E8-B596-4271-BCE8-E3A85F84A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EB7804E8-B596-4271-BCE8-E3A85F84A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EB7804E8-B596-4271-BCE8-E3A85F84A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EB7804E8-B596-4271-BCE8-E3A85F84A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EB2381-83F3-470E-B612-0D008824D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0AEB2381-83F3-470E-B612-0D008824D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0AEB2381-83F3-470E-B612-0D008824D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0AEB2381-83F3-470E-B612-0D008824D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3AAC93-67EE-4E52-99E0-21A3F09FE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7F3AAC93-67EE-4E52-99E0-21A3F09FE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7F3AAC93-67EE-4E52-99E0-21A3F09FE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7F3AAC93-67EE-4E52-99E0-21A3F09FE8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74690-B9B2-4668-8538-D6438B43B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CF274690-B9B2-4668-8538-D6438B43B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CF274690-B9B2-4668-8538-D6438B43B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CF274690-B9B2-4668-8538-D6438B43B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AE9FB8-720F-4CED-ACD4-10406593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7BAE9FB8-720F-4CED-ACD4-10406593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7BAE9FB8-720F-4CED-ACD4-10406593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7BAE9FB8-720F-4CED-ACD4-10406593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interventional spine injec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26" b="230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74" y="520086"/>
            <a:ext cx="9572625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What is Interventional Orthopedics?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1709" y="1886547"/>
            <a:ext cx="106079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The core tenants of this new medical specialty are: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Injectates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that can facilitate healing of bone, tendon, ligament, muscle, or cartilage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Precise placement of those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injectates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into damaged structures using imaging guidance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The development of new tools to facilitate percutaneous tissue manipulation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abbit of of a hat">
            <a:extLst>
              <a:ext uri="{FF2B5EF4-FFF2-40B4-BE49-F238E27FC236}">
                <a16:creationId xmlns:a16="http://schemas.microsoft.com/office/drawing/2014/main" id="{CC86C6EE-4B18-497B-B98C-CFCDAFF35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16495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89DDA-E4F2-4E6B-9C4B-30898B8E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/>
              <a:t>We are the only practice doing this that is in phase III…everyone else is still pretending this is magic. </a:t>
            </a:r>
          </a:p>
        </p:txBody>
      </p:sp>
    </p:spTree>
    <p:extLst>
      <p:ext uri="{BB962C8B-B14F-4D97-AF65-F5344CB8AC3E}">
        <p14:creationId xmlns:p14="http://schemas.microsoft.com/office/powerpoint/2010/main" val="4253782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3d baby in womb">
            <a:extLst>
              <a:ext uri="{FF2B5EF4-FFF2-40B4-BE49-F238E27FC236}">
                <a16:creationId xmlns:a16="http://schemas.microsoft.com/office/drawing/2014/main" id="{A6170DAA-7A90-4644-A0A5-925943A3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1589786"/>
            <a:ext cx="6553545" cy="36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54671-B5E5-4410-9B99-94384F7B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21178"/>
            <a:ext cx="3657600" cy="3480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 the inventors of these procedures, the biggest abuse we see is amniotic, placental, or cord “stem cell” injections. </a:t>
            </a:r>
          </a:p>
        </p:txBody>
      </p:sp>
    </p:spTree>
    <p:extLst>
      <p:ext uri="{BB962C8B-B14F-4D97-AF65-F5344CB8AC3E}">
        <p14:creationId xmlns:p14="http://schemas.microsoft.com/office/powerpoint/2010/main" val="3429443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4C60AF-7985-49A9-A388-91C53BEE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r="5170" b="-2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54671-B5E5-4410-9B99-94384F7B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Our lab extensively tested these products and found them to be </a:t>
            </a:r>
            <a:r>
              <a:rPr lang="en-US" sz="3600" b="1" u="sng" dirty="0"/>
              <a:t>dead tissue </a:t>
            </a:r>
            <a:r>
              <a:rPr lang="en-US" sz="3600" dirty="0"/>
              <a:t>with no viable cells…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306091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da">
            <a:extLst>
              <a:ext uri="{FF2B5EF4-FFF2-40B4-BE49-F238E27FC236}">
                <a16:creationId xmlns:a16="http://schemas.microsoft.com/office/drawing/2014/main" id="{10EB7403-BD37-43A6-ABDA-77C8D53F9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18293"/>
          <a:stretch/>
        </p:blipFill>
        <p:spPr bwMode="auto">
          <a:xfrm>
            <a:off x="20" y="10"/>
            <a:ext cx="1219198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D549C-49D8-4321-B911-83463145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They are also regulated by FDA as dead tissue products. </a:t>
            </a:r>
          </a:p>
        </p:txBody>
      </p:sp>
    </p:spTree>
    <p:extLst>
      <p:ext uri="{BB962C8B-B14F-4D97-AF65-F5344CB8AC3E}">
        <p14:creationId xmlns:p14="http://schemas.microsoft.com/office/powerpoint/2010/main" val="281050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nsumer fraud">
            <a:extLst>
              <a:ext uri="{FF2B5EF4-FFF2-40B4-BE49-F238E27FC236}">
                <a16:creationId xmlns:a16="http://schemas.microsoft.com/office/drawing/2014/main" id="{F0F34CB3-857B-4905-8511-E369DE0B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1286685"/>
            <a:ext cx="6553545" cy="42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546F4-D39D-432C-9FC0-52A35061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433636"/>
            <a:ext cx="3657600" cy="33683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they work? They are a growth factor shot like concentrating blood platelets (PRP). Hence, any claims that these are “stem cell” shots is consumer fraud.</a:t>
            </a:r>
          </a:p>
        </p:txBody>
      </p:sp>
    </p:spTree>
    <p:extLst>
      <p:ext uri="{BB962C8B-B14F-4D97-AF65-F5344CB8AC3E}">
        <p14:creationId xmlns:p14="http://schemas.microsoft.com/office/powerpoint/2010/main" val="3946955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hiropractic">
            <a:extLst>
              <a:ext uri="{FF2B5EF4-FFF2-40B4-BE49-F238E27FC236}">
                <a16:creationId xmlns:a16="http://schemas.microsoft.com/office/drawing/2014/main" id="{DDC6A922-4EC3-4E6E-9242-1B58DA2BD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 r="1566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3BD42-1AAD-4D25-8BE9-20F94F1B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3700"/>
              <a:t>These are also performed in a chiropractic office: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E951-77A1-40A6-A524-A9AF2EA7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96" y="1985238"/>
            <a:ext cx="5235490" cy="3773010"/>
          </a:xfrm>
        </p:spPr>
        <p:txBody>
          <a:bodyPr>
            <a:normAutofit/>
          </a:bodyPr>
          <a:lstStyle/>
          <a:p>
            <a:r>
              <a:rPr lang="en-US" sz="3200" dirty="0"/>
              <a:t>Usually no guidance</a:t>
            </a:r>
          </a:p>
          <a:p>
            <a:r>
              <a:rPr lang="en-US" sz="3200" dirty="0"/>
              <a:t>By a PA or nurse</a:t>
            </a:r>
          </a:p>
          <a:p>
            <a:r>
              <a:rPr lang="en-US" sz="3200" dirty="0"/>
              <a:t>These are dead cell products</a:t>
            </a:r>
          </a:p>
          <a:p>
            <a:r>
              <a:rPr lang="en-US" sz="3200" dirty="0"/>
              <a:t>The costs are often higher than having them performed by the world’s experts in this field</a:t>
            </a:r>
          </a:p>
        </p:txBody>
      </p:sp>
    </p:spTree>
    <p:extLst>
      <p:ext uri="{BB962C8B-B14F-4D97-AF65-F5344CB8AC3E}">
        <p14:creationId xmlns:p14="http://schemas.microsoft.com/office/powerpoint/2010/main" val="547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lipogems">
            <a:extLst>
              <a:ext uri="{FF2B5EF4-FFF2-40B4-BE49-F238E27FC236}">
                <a16:creationId xmlns:a16="http://schemas.microsoft.com/office/drawing/2014/main" id="{EB9FF1B0-7A35-43C6-85CC-37F3A5BA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017" y="1976135"/>
            <a:ext cx="4007904" cy="29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B7C4B-8259-4B4B-A02C-A7BAD93B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How about orthopedic surgeons using </a:t>
            </a:r>
            <a:r>
              <a:rPr lang="en-US" sz="4000" b="1" dirty="0" err="1">
                <a:solidFill>
                  <a:srgbClr val="FFFFFF"/>
                </a:solidFill>
              </a:rPr>
              <a:t>Lipogems</a:t>
            </a:r>
            <a:r>
              <a:rPr lang="en-US" sz="40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5B39-72A8-42E1-9B20-F2F52A750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This is not a stem cell procedure, but a fat graft</a:t>
            </a:r>
          </a:p>
          <a:p>
            <a:r>
              <a:rPr lang="en-US" sz="3600" dirty="0">
                <a:solidFill>
                  <a:srgbClr val="FFFFFF"/>
                </a:solidFill>
              </a:rPr>
              <a:t>There are no viable stem cells that can act on tissues in these injections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May aide in healing</a:t>
            </a:r>
          </a:p>
        </p:txBody>
      </p:sp>
    </p:spTree>
    <p:extLst>
      <p:ext uri="{BB962C8B-B14F-4D97-AF65-F5344CB8AC3E}">
        <p14:creationId xmlns:p14="http://schemas.microsoft.com/office/powerpoint/2010/main" val="739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questions">
            <a:extLst>
              <a:ext uri="{FF2B5EF4-FFF2-40B4-BE49-F238E27FC236}">
                <a16:creationId xmlns:a16="http://schemas.microsoft.com/office/drawing/2014/main" id="{C51089FC-81FF-4E71-8FFB-0B003F7E0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r="1" b="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04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A380-CC6E-48B8-A70C-11C06C8E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Let’s take a tour of our facility and then we’ll take questions:</a:t>
            </a:r>
          </a:p>
        </p:txBody>
      </p:sp>
      <p:graphicFrame>
        <p:nvGraphicFramePr>
          <p:cNvPr id="5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60893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9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dgm id="{58306AD1-86E2-49BA-AC88-D0CF7E74F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>
                                            <p:graphicEl>
                                              <a:dgm id="{58306AD1-86E2-49BA-AC88-D0CF7E74F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>
                                            <p:graphicEl>
                                              <a:dgm id="{58306AD1-86E2-49BA-AC88-D0CF7E74F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>
                                            <p:graphicEl>
                                              <a:dgm id="{58306AD1-86E2-49BA-AC88-D0CF7E74F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dgm id="{252865E4-F0E1-4BDA-B010-9E4ED913D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>
                                            <p:graphicEl>
                                              <a:dgm id="{252865E4-F0E1-4BDA-B010-9E4ED913D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>
                                            <p:graphicEl>
                                              <a:dgm id="{252865E4-F0E1-4BDA-B010-9E4ED913D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>
                                            <p:graphicEl>
                                              <a:dgm id="{252865E4-F0E1-4BDA-B010-9E4ED913D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dgm id="{B221F321-21C2-499A-BF63-C30C36C84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>
                                            <p:graphicEl>
                                              <a:dgm id="{B221F321-21C2-499A-BF63-C30C36C84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>
                                            <p:graphicEl>
                                              <a:dgm id="{B221F321-21C2-499A-BF63-C30C36C84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graphicEl>
                                              <a:dgm id="{B221F321-21C2-499A-BF63-C30C36C84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dgm id="{85D7E39C-4D5C-40D2-8777-5BC9B5D7F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graphicEl>
                                              <a:dgm id="{85D7E39C-4D5C-40D2-8777-5BC9B5D7F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>
                                            <p:graphicEl>
                                              <a:dgm id="{85D7E39C-4D5C-40D2-8777-5BC9B5D7F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>
                                            <p:graphicEl>
                                              <a:dgm id="{85D7E39C-4D5C-40D2-8777-5BC9B5D7F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01650" y="4806950"/>
            <a:ext cx="1485900" cy="14097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33681" y="5635498"/>
            <a:ext cx="8669219" cy="28638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394950" y="4819650"/>
            <a:ext cx="1485900" cy="14097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66082" y="4311650"/>
            <a:ext cx="2501900" cy="24511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396" y="5124450"/>
            <a:ext cx="111440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82967" y="5327134"/>
            <a:ext cx="90986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9407" y="5034746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Orthopedics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51319" y="3744878"/>
            <a:ext cx="960653" cy="860885"/>
            <a:chOff x="1376669" y="4139476"/>
            <a:chExt cx="1449350" cy="972113"/>
          </a:xfrm>
        </p:grpSpPr>
        <p:sp>
          <p:nvSpPr>
            <p:cNvPr id="23" name="Freeform 22"/>
            <p:cNvSpPr/>
            <p:nvPr/>
          </p:nvSpPr>
          <p:spPr>
            <a:xfrm>
              <a:off x="1376669" y="4483454"/>
              <a:ext cx="554915" cy="628135"/>
            </a:xfrm>
            <a:custGeom>
              <a:avLst/>
              <a:gdLst>
                <a:gd name="connsiteX0" fmla="*/ 850900 w 1447800"/>
                <a:gd name="connsiteY0" fmla="*/ 0 h 1866900"/>
                <a:gd name="connsiteX1" fmla="*/ 692150 w 1447800"/>
                <a:gd name="connsiteY1" fmla="*/ 171450 h 1866900"/>
                <a:gd name="connsiteX2" fmla="*/ 622300 w 1447800"/>
                <a:gd name="connsiteY2" fmla="*/ 184150 h 1866900"/>
                <a:gd name="connsiteX3" fmla="*/ 495300 w 1447800"/>
                <a:gd name="connsiteY3" fmla="*/ 152400 h 1866900"/>
                <a:gd name="connsiteX4" fmla="*/ 374650 w 1447800"/>
                <a:gd name="connsiteY4" fmla="*/ 76200 h 1866900"/>
                <a:gd name="connsiteX5" fmla="*/ 254000 w 1447800"/>
                <a:gd name="connsiteY5" fmla="*/ 57150 h 1866900"/>
                <a:gd name="connsiteX6" fmla="*/ 228600 w 1447800"/>
                <a:gd name="connsiteY6" fmla="*/ 82550 h 1866900"/>
                <a:gd name="connsiteX7" fmla="*/ 190500 w 1447800"/>
                <a:gd name="connsiteY7" fmla="*/ 133350 h 1866900"/>
                <a:gd name="connsiteX8" fmla="*/ 107950 w 1447800"/>
                <a:gd name="connsiteY8" fmla="*/ 254000 h 1866900"/>
                <a:gd name="connsiteX9" fmla="*/ 38100 w 1447800"/>
                <a:gd name="connsiteY9" fmla="*/ 469900 h 1866900"/>
                <a:gd name="connsiteX10" fmla="*/ 0 w 1447800"/>
                <a:gd name="connsiteY10" fmla="*/ 641350 h 1866900"/>
                <a:gd name="connsiteX11" fmla="*/ 44450 w 1447800"/>
                <a:gd name="connsiteY11" fmla="*/ 901700 h 1866900"/>
                <a:gd name="connsiteX12" fmla="*/ 127000 w 1447800"/>
                <a:gd name="connsiteY12" fmla="*/ 1073150 h 1866900"/>
                <a:gd name="connsiteX13" fmla="*/ 196850 w 1447800"/>
                <a:gd name="connsiteY13" fmla="*/ 1308100 h 1866900"/>
                <a:gd name="connsiteX14" fmla="*/ 234950 w 1447800"/>
                <a:gd name="connsiteY14" fmla="*/ 1854200 h 1866900"/>
                <a:gd name="connsiteX15" fmla="*/ 1035050 w 1447800"/>
                <a:gd name="connsiteY15" fmla="*/ 1866900 h 1866900"/>
                <a:gd name="connsiteX16" fmla="*/ 1073150 w 1447800"/>
                <a:gd name="connsiteY16" fmla="*/ 1587500 h 1866900"/>
                <a:gd name="connsiteX17" fmla="*/ 1085850 w 1447800"/>
                <a:gd name="connsiteY17" fmla="*/ 1346200 h 1866900"/>
                <a:gd name="connsiteX18" fmla="*/ 1181100 w 1447800"/>
                <a:gd name="connsiteY18" fmla="*/ 1282700 h 1866900"/>
                <a:gd name="connsiteX19" fmla="*/ 1270000 w 1447800"/>
                <a:gd name="connsiteY19" fmla="*/ 1231900 h 1866900"/>
                <a:gd name="connsiteX20" fmla="*/ 1270000 w 1447800"/>
                <a:gd name="connsiteY20" fmla="*/ 1149350 h 1866900"/>
                <a:gd name="connsiteX21" fmla="*/ 1257300 w 1447800"/>
                <a:gd name="connsiteY21" fmla="*/ 1047750 h 1866900"/>
                <a:gd name="connsiteX22" fmla="*/ 1244600 w 1447800"/>
                <a:gd name="connsiteY22" fmla="*/ 990600 h 1866900"/>
                <a:gd name="connsiteX23" fmla="*/ 1270000 w 1447800"/>
                <a:gd name="connsiteY23" fmla="*/ 857250 h 1866900"/>
                <a:gd name="connsiteX24" fmla="*/ 1447800 w 1447800"/>
                <a:gd name="connsiteY24" fmla="*/ 673100 h 1866900"/>
                <a:gd name="connsiteX25" fmla="*/ 850900 w 1447800"/>
                <a:gd name="connsiteY25" fmla="*/ 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800" h="1866900">
                  <a:moveTo>
                    <a:pt x="850900" y="0"/>
                  </a:moveTo>
                  <a:lnTo>
                    <a:pt x="692150" y="171450"/>
                  </a:lnTo>
                  <a:lnTo>
                    <a:pt x="622300" y="184150"/>
                  </a:lnTo>
                  <a:lnTo>
                    <a:pt x="495300" y="152400"/>
                  </a:lnTo>
                  <a:lnTo>
                    <a:pt x="374650" y="76200"/>
                  </a:lnTo>
                  <a:lnTo>
                    <a:pt x="254000" y="57150"/>
                  </a:lnTo>
                  <a:lnTo>
                    <a:pt x="228600" y="82550"/>
                  </a:lnTo>
                  <a:lnTo>
                    <a:pt x="190500" y="133350"/>
                  </a:lnTo>
                  <a:lnTo>
                    <a:pt x="107950" y="254000"/>
                  </a:lnTo>
                  <a:lnTo>
                    <a:pt x="38100" y="469900"/>
                  </a:lnTo>
                  <a:lnTo>
                    <a:pt x="0" y="641350"/>
                  </a:lnTo>
                  <a:lnTo>
                    <a:pt x="44450" y="901700"/>
                  </a:lnTo>
                  <a:lnTo>
                    <a:pt x="127000" y="1073150"/>
                  </a:lnTo>
                  <a:lnTo>
                    <a:pt x="196850" y="1308100"/>
                  </a:lnTo>
                  <a:lnTo>
                    <a:pt x="234950" y="1854200"/>
                  </a:lnTo>
                  <a:lnTo>
                    <a:pt x="1035050" y="1866900"/>
                  </a:lnTo>
                  <a:lnTo>
                    <a:pt x="1073150" y="1587500"/>
                  </a:lnTo>
                  <a:lnTo>
                    <a:pt x="1085850" y="1346200"/>
                  </a:lnTo>
                  <a:lnTo>
                    <a:pt x="1181100" y="1282700"/>
                  </a:lnTo>
                  <a:lnTo>
                    <a:pt x="1270000" y="1231900"/>
                  </a:lnTo>
                  <a:lnTo>
                    <a:pt x="1270000" y="1149350"/>
                  </a:lnTo>
                  <a:lnTo>
                    <a:pt x="1257300" y="1047750"/>
                  </a:lnTo>
                  <a:lnTo>
                    <a:pt x="1244600" y="990600"/>
                  </a:lnTo>
                  <a:lnTo>
                    <a:pt x="1270000" y="857250"/>
                  </a:lnTo>
                  <a:lnTo>
                    <a:pt x="1447800" y="673100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658994" y="4139476"/>
              <a:ext cx="1167025" cy="875970"/>
            </a:xfrm>
            <a:custGeom>
              <a:avLst/>
              <a:gdLst>
                <a:gd name="connsiteX0" fmla="*/ 0 w 3044825"/>
                <a:gd name="connsiteY0" fmla="*/ 292100 h 2603500"/>
                <a:gd name="connsiteX1" fmla="*/ 155575 w 3044825"/>
                <a:gd name="connsiteY1" fmla="*/ 527050 h 2603500"/>
                <a:gd name="connsiteX2" fmla="*/ 212725 w 3044825"/>
                <a:gd name="connsiteY2" fmla="*/ 644525 h 2603500"/>
                <a:gd name="connsiteX3" fmla="*/ 174625 w 3044825"/>
                <a:gd name="connsiteY3" fmla="*/ 762000 h 2603500"/>
                <a:gd name="connsiteX4" fmla="*/ 273050 w 3044825"/>
                <a:gd name="connsiteY4" fmla="*/ 676275 h 2603500"/>
                <a:gd name="connsiteX5" fmla="*/ 368300 w 3044825"/>
                <a:gd name="connsiteY5" fmla="*/ 635000 h 2603500"/>
                <a:gd name="connsiteX6" fmla="*/ 473075 w 3044825"/>
                <a:gd name="connsiteY6" fmla="*/ 603250 h 2603500"/>
                <a:gd name="connsiteX7" fmla="*/ 612775 w 3044825"/>
                <a:gd name="connsiteY7" fmla="*/ 584200 h 2603500"/>
                <a:gd name="connsiteX8" fmla="*/ 708025 w 3044825"/>
                <a:gd name="connsiteY8" fmla="*/ 590550 h 2603500"/>
                <a:gd name="connsiteX9" fmla="*/ 854075 w 3044825"/>
                <a:gd name="connsiteY9" fmla="*/ 622300 h 2603500"/>
                <a:gd name="connsiteX10" fmla="*/ 946150 w 3044825"/>
                <a:gd name="connsiteY10" fmla="*/ 654050 h 2603500"/>
                <a:gd name="connsiteX11" fmla="*/ 1031875 w 3044825"/>
                <a:gd name="connsiteY11" fmla="*/ 698500 h 2603500"/>
                <a:gd name="connsiteX12" fmla="*/ 1158875 w 3044825"/>
                <a:gd name="connsiteY12" fmla="*/ 793750 h 2603500"/>
                <a:gd name="connsiteX13" fmla="*/ 1241425 w 3044825"/>
                <a:gd name="connsiteY13" fmla="*/ 904875 h 2603500"/>
                <a:gd name="connsiteX14" fmla="*/ 1298575 w 3044825"/>
                <a:gd name="connsiteY14" fmla="*/ 1025525 h 2603500"/>
                <a:gd name="connsiteX15" fmla="*/ 1352550 w 3044825"/>
                <a:gd name="connsiteY15" fmla="*/ 1225550 h 2603500"/>
                <a:gd name="connsiteX16" fmla="*/ 1346200 w 3044825"/>
                <a:gd name="connsiteY16" fmla="*/ 1358900 h 2603500"/>
                <a:gd name="connsiteX17" fmla="*/ 1301750 w 3044825"/>
                <a:gd name="connsiteY17" fmla="*/ 1533525 h 2603500"/>
                <a:gd name="connsiteX18" fmla="*/ 1238250 w 3044825"/>
                <a:gd name="connsiteY18" fmla="*/ 1670050 h 2603500"/>
                <a:gd name="connsiteX19" fmla="*/ 1193800 w 3044825"/>
                <a:gd name="connsiteY19" fmla="*/ 1739900 h 2603500"/>
                <a:gd name="connsiteX20" fmla="*/ 1905000 w 3044825"/>
                <a:gd name="connsiteY20" fmla="*/ 2263775 h 2603500"/>
                <a:gd name="connsiteX21" fmla="*/ 1920875 w 3044825"/>
                <a:gd name="connsiteY21" fmla="*/ 2292350 h 2603500"/>
                <a:gd name="connsiteX22" fmla="*/ 1936750 w 3044825"/>
                <a:gd name="connsiteY22" fmla="*/ 2295525 h 2603500"/>
                <a:gd name="connsiteX23" fmla="*/ 3044825 w 3044825"/>
                <a:gd name="connsiteY23" fmla="*/ 2603500 h 2603500"/>
                <a:gd name="connsiteX24" fmla="*/ 3044825 w 3044825"/>
                <a:gd name="connsiteY24" fmla="*/ 2073275 h 2603500"/>
                <a:gd name="connsiteX25" fmla="*/ 2590800 w 3044825"/>
                <a:gd name="connsiteY25" fmla="*/ 1889125 h 2603500"/>
                <a:gd name="connsiteX26" fmla="*/ 2387600 w 3044825"/>
                <a:gd name="connsiteY26" fmla="*/ 1254125 h 2603500"/>
                <a:gd name="connsiteX27" fmla="*/ 971550 w 3044825"/>
                <a:gd name="connsiteY27" fmla="*/ 0 h 2603500"/>
                <a:gd name="connsiteX28" fmla="*/ 0 w 3044825"/>
                <a:gd name="connsiteY28" fmla="*/ 292100 h 260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44825" h="2603500">
                  <a:moveTo>
                    <a:pt x="0" y="292100"/>
                  </a:moveTo>
                  <a:lnTo>
                    <a:pt x="155575" y="527050"/>
                  </a:lnTo>
                  <a:lnTo>
                    <a:pt x="212725" y="644525"/>
                  </a:lnTo>
                  <a:lnTo>
                    <a:pt x="174625" y="762000"/>
                  </a:lnTo>
                  <a:lnTo>
                    <a:pt x="273050" y="676275"/>
                  </a:lnTo>
                  <a:lnTo>
                    <a:pt x="368300" y="635000"/>
                  </a:lnTo>
                  <a:lnTo>
                    <a:pt x="473075" y="603250"/>
                  </a:lnTo>
                  <a:lnTo>
                    <a:pt x="612775" y="584200"/>
                  </a:lnTo>
                  <a:lnTo>
                    <a:pt x="708025" y="590550"/>
                  </a:lnTo>
                  <a:lnTo>
                    <a:pt x="854075" y="622300"/>
                  </a:lnTo>
                  <a:lnTo>
                    <a:pt x="946150" y="654050"/>
                  </a:lnTo>
                  <a:lnTo>
                    <a:pt x="1031875" y="698500"/>
                  </a:lnTo>
                  <a:lnTo>
                    <a:pt x="1158875" y="793750"/>
                  </a:lnTo>
                  <a:lnTo>
                    <a:pt x="1241425" y="904875"/>
                  </a:lnTo>
                  <a:lnTo>
                    <a:pt x="1298575" y="1025525"/>
                  </a:lnTo>
                  <a:lnTo>
                    <a:pt x="1352550" y="1225550"/>
                  </a:lnTo>
                  <a:lnTo>
                    <a:pt x="1346200" y="1358900"/>
                  </a:lnTo>
                  <a:lnTo>
                    <a:pt x="1301750" y="1533525"/>
                  </a:lnTo>
                  <a:lnTo>
                    <a:pt x="1238250" y="1670050"/>
                  </a:lnTo>
                  <a:lnTo>
                    <a:pt x="1193800" y="1739900"/>
                  </a:lnTo>
                  <a:lnTo>
                    <a:pt x="1905000" y="2263775"/>
                  </a:lnTo>
                  <a:cubicBezTo>
                    <a:pt x="1910292" y="2273300"/>
                    <a:pt x="1913170" y="2284645"/>
                    <a:pt x="1920875" y="2292350"/>
                  </a:cubicBezTo>
                  <a:cubicBezTo>
                    <a:pt x="1924691" y="2296166"/>
                    <a:pt x="1936750" y="2295525"/>
                    <a:pt x="1936750" y="2295525"/>
                  </a:cubicBezTo>
                  <a:lnTo>
                    <a:pt x="3044825" y="2603500"/>
                  </a:lnTo>
                  <a:lnTo>
                    <a:pt x="3044825" y="2073275"/>
                  </a:lnTo>
                  <a:lnTo>
                    <a:pt x="2590800" y="1889125"/>
                  </a:lnTo>
                  <a:lnTo>
                    <a:pt x="2387600" y="1254125"/>
                  </a:lnTo>
                  <a:lnTo>
                    <a:pt x="971550" y="0"/>
                  </a:lnTo>
                  <a:lnTo>
                    <a:pt x="0" y="2921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666080" y="4379834"/>
              <a:ext cx="459995" cy="3952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192111" y="4196939"/>
            <a:ext cx="740147" cy="461874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37433" y="4568558"/>
            <a:ext cx="111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Inside the Joint (Intra-articular) Injection</a:t>
            </a:r>
          </a:p>
        </p:txBody>
      </p:sp>
      <p:sp>
        <p:nvSpPr>
          <p:cNvPr id="29" name="Trapezoid 28"/>
          <p:cNvSpPr/>
          <p:nvPr/>
        </p:nvSpPr>
        <p:spPr>
          <a:xfrm rot="738919">
            <a:off x="4392541" y="4236300"/>
            <a:ext cx="291628" cy="696094"/>
          </a:xfrm>
          <a:prstGeom prst="trapezoid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975287" y="3821841"/>
            <a:ext cx="107814" cy="315631"/>
          </a:xfrm>
          <a:custGeom>
            <a:avLst/>
            <a:gdLst>
              <a:gd name="connsiteX0" fmla="*/ 353028 w 353028"/>
              <a:gd name="connsiteY0" fmla="*/ 0 h 1070658"/>
              <a:gd name="connsiteX1" fmla="*/ 214132 w 353028"/>
              <a:gd name="connsiteY1" fmla="*/ 393539 h 1070658"/>
              <a:gd name="connsiteX2" fmla="*/ 81023 w 353028"/>
              <a:gd name="connsiteY2" fmla="*/ 572947 h 1070658"/>
              <a:gd name="connsiteX3" fmla="*/ 0 w 353028"/>
              <a:gd name="connsiteY3" fmla="*/ 1070658 h 107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28" h="1070658">
                <a:moveTo>
                  <a:pt x="353028" y="0"/>
                </a:moveTo>
                <a:cubicBezTo>
                  <a:pt x="306247" y="149024"/>
                  <a:pt x="259466" y="298048"/>
                  <a:pt x="214132" y="393539"/>
                </a:cubicBezTo>
                <a:cubicBezTo>
                  <a:pt x="168798" y="489030"/>
                  <a:pt x="116712" y="460094"/>
                  <a:pt x="81023" y="572947"/>
                </a:cubicBezTo>
                <a:cubicBezTo>
                  <a:pt x="45334" y="685800"/>
                  <a:pt x="22667" y="878229"/>
                  <a:pt x="0" y="1070658"/>
                </a:cubicBezTo>
              </a:path>
            </a:pathLst>
          </a:custGeom>
          <a:noFill/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34586" y="3925764"/>
            <a:ext cx="366523" cy="3463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799933" y="4019363"/>
            <a:ext cx="442155" cy="550364"/>
          </a:xfrm>
          <a:custGeom>
            <a:avLst/>
            <a:gdLst>
              <a:gd name="connsiteX0" fmla="*/ 850900 w 1447800"/>
              <a:gd name="connsiteY0" fmla="*/ 0 h 1866900"/>
              <a:gd name="connsiteX1" fmla="*/ 692150 w 1447800"/>
              <a:gd name="connsiteY1" fmla="*/ 171450 h 1866900"/>
              <a:gd name="connsiteX2" fmla="*/ 622300 w 1447800"/>
              <a:gd name="connsiteY2" fmla="*/ 184150 h 1866900"/>
              <a:gd name="connsiteX3" fmla="*/ 495300 w 1447800"/>
              <a:gd name="connsiteY3" fmla="*/ 152400 h 1866900"/>
              <a:gd name="connsiteX4" fmla="*/ 374650 w 1447800"/>
              <a:gd name="connsiteY4" fmla="*/ 76200 h 1866900"/>
              <a:gd name="connsiteX5" fmla="*/ 254000 w 1447800"/>
              <a:gd name="connsiteY5" fmla="*/ 57150 h 1866900"/>
              <a:gd name="connsiteX6" fmla="*/ 228600 w 1447800"/>
              <a:gd name="connsiteY6" fmla="*/ 82550 h 1866900"/>
              <a:gd name="connsiteX7" fmla="*/ 190500 w 1447800"/>
              <a:gd name="connsiteY7" fmla="*/ 133350 h 1866900"/>
              <a:gd name="connsiteX8" fmla="*/ 107950 w 1447800"/>
              <a:gd name="connsiteY8" fmla="*/ 254000 h 1866900"/>
              <a:gd name="connsiteX9" fmla="*/ 38100 w 1447800"/>
              <a:gd name="connsiteY9" fmla="*/ 469900 h 1866900"/>
              <a:gd name="connsiteX10" fmla="*/ 0 w 1447800"/>
              <a:gd name="connsiteY10" fmla="*/ 641350 h 1866900"/>
              <a:gd name="connsiteX11" fmla="*/ 44450 w 1447800"/>
              <a:gd name="connsiteY11" fmla="*/ 901700 h 1866900"/>
              <a:gd name="connsiteX12" fmla="*/ 127000 w 1447800"/>
              <a:gd name="connsiteY12" fmla="*/ 1073150 h 1866900"/>
              <a:gd name="connsiteX13" fmla="*/ 196850 w 1447800"/>
              <a:gd name="connsiteY13" fmla="*/ 1308100 h 1866900"/>
              <a:gd name="connsiteX14" fmla="*/ 234950 w 1447800"/>
              <a:gd name="connsiteY14" fmla="*/ 1854200 h 1866900"/>
              <a:gd name="connsiteX15" fmla="*/ 1035050 w 1447800"/>
              <a:gd name="connsiteY15" fmla="*/ 1866900 h 1866900"/>
              <a:gd name="connsiteX16" fmla="*/ 1073150 w 1447800"/>
              <a:gd name="connsiteY16" fmla="*/ 1587500 h 1866900"/>
              <a:gd name="connsiteX17" fmla="*/ 1085850 w 1447800"/>
              <a:gd name="connsiteY17" fmla="*/ 1346200 h 1866900"/>
              <a:gd name="connsiteX18" fmla="*/ 1181100 w 1447800"/>
              <a:gd name="connsiteY18" fmla="*/ 1282700 h 1866900"/>
              <a:gd name="connsiteX19" fmla="*/ 1270000 w 1447800"/>
              <a:gd name="connsiteY19" fmla="*/ 1231900 h 1866900"/>
              <a:gd name="connsiteX20" fmla="*/ 1270000 w 1447800"/>
              <a:gd name="connsiteY20" fmla="*/ 1149350 h 1866900"/>
              <a:gd name="connsiteX21" fmla="*/ 1257300 w 1447800"/>
              <a:gd name="connsiteY21" fmla="*/ 1047750 h 1866900"/>
              <a:gd name="connsiteX22" fmla="*/ 1244600 w 1447800"/>
              <a:gd name="connsiteY22" fmla="*/ 990600 h 1866900"/>
              <a:gd name="connsiteX23" fmla="*/ 1270000 w 1447800"/>
              <a:gd name="connsiteY23" fmla="*/ 857250 h 1866900"/>
              <a:gd name="connsiteX24" fmla="*/ 1447800 w 1447800"/>
              <a:gd name="connsiteY24" fmla="*/ 673100 h 1866900"/>
              <a:gd name="connsiteX25" fmla="*/ 850900 w 1447800"/>
              <a:gd name="connsiteY25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47800" h="1866900">
                <a:moveTo>
                  <a:pt x="850900" y="0"/>
                </a:moveTo>
                <a:lnTo>
                  <a:pt x="692150" y="171450"/>
                </a:lnTo>
                <a:lnTo>
                  <a:pt x="622300" y="184150"/>
                </a:lnTo>
                <a:lnTo>
                  <a:pt x="495300" y="152400"/>
                </a:lnTo>
                <a:lnTo>
                  <a:pt x="374650" y="76200"/>
                </a:lnTo>
                <a:lnTo>
                  <a:pt x="254000" y="57150"/>
                </a:lnTo>
                <a:lnTo>
                  <a:pt x="228600" y="82550"/>
                </a:lnTo>
                <a:lnTo>
                  <a:pt x="190500" y="133350"/>
                </a:lnTo>
                <a:lnTo>
                  <a:pt x="107950" y="254000"/>
                </a:lnTo>
                <a:lnTo>
                  <a:pt x="38100" y="469900"/>
                </a:lnTo>
                <a:lnTo>
                  <a:pt x="0" y="641350"/>
                </a:lnTo>
                <a:lnTo>
                  <a:pt x="44450" y="901700"/>
                </a:lnTo>
                <a:lnTo>
                  <a:pt x="127000" y="1073150"/>
                </a:lnTo>
                <a:lnTo>
                  <a:pt x="196850" y="1308100"/>
                </a:lnTo>
                <a:lnTo>
                  <a:pt x="234950" y="1854200"/>
                </a:lnTo>
                <a:lnTo>
                  <a:pt x="1035050" y="1866900"/>
                </a:lnTo>
                <a:lnTo>
                  <a:pt x="1073150" y="1587500"/>
                </a:lnTo>
                <a:lnTo>
                  <a:pt x="1085850" y="1346200"/>
                </a:lnTo>
                <a:lnTo>
                  <a:pt x="1181100" y="1282700"/>
                </a:lnTo>
                <a:lnTo>
                  <a:pt x="1270000" y="1231900"/>
                </a:lnTo>
                <a:lnTo>
                  <a:pt x="1270000" y="1149350"/>
                </a:lnTo>
                <a:lnTo>
                  <a:pt x="1257300" y="1047750"/>
                </a:lnTo>
                <a:lnTo>
                  <a:pt x="1244600" y="990600"/>
                </a:lnTo>
                <a:lnTo>
                  <a:pt x="1270000" y="857250"/>
                </a:lnTo>
                <a:lnTo>
                  <a:pt x="1447800" y="673100"/>
                </a:lnTo>
                <a:lnTo>
                  <a:pt x="8509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024889" y="3717974"/>
            <a:ext cx="929884" cy="767514"/>
          </a:xfrm>
          <a:custGeom>
            <a:avLst/>
            <a:gdLst>
              <a:gd name="connsiteX0" fmla="*/ 0 w 3044825"/>
              <a:gd name="connsiteY0" fmla="*/ 292100 h 2603500"/>
              <a:gd name="connsiteX1" fmla="*/ 155575 w 3044825"/>
              <a:gd name="connsiteY1" fmla="*/ 527050 h 2603500"/>
              <a:gd name="connsiteX2" fmla="*/ 212725 w 3044825"/>
              <a:gd name="connsiteY2" fmla="*/ 644525 h 2603500"/>
              <a:gd name="connsiteX3" fmla="*/ 174625 w 3044825"/>
              <a:gd name="connsiteY3" fmla="*/ 762000 h 2603500"/>
              <a:gd name="connsiteX4" fmla="*/ 273050 w 3044825"/>
              <a:gd name="connsiteY4" fmla="*/ 676275 h 2603500"/>
              <a:gd name="connsiteX5" fmla="*/ 368300 w 3044825"/>
              <a:gd name="connsiteY5" fmla="*/ 635000 h 2603500"/>
              <a:gd name="connsiteX6" fmla="*/ 473075 w 3044825"/>
              <a:gd name="connsiteY6" fmla="*/ 603250 h 2603500"/>
              <a:gd name="connsiteX7" fmla="*/ 612775 w 3044825"/>
              <a:gd name="connsiteY7" fmla="*/ 584200 h 2603500"/>
              <a:gd name="connsiteX8" fmla="*/ 708025 w 3044825"/>
              <a:gd name="connsiteY8" fmla="*/ 590550 h 2603500"/>
              <a:gd name="connsiteX9" fmla="*/ 854075 w 3044825"/>
              <a:gd name="connsiteY9" fmla="*/ 622300 h 2603500"/>
              <a:gd name="connsiteX10" fmla="*/ 946150 w 3044825"/>
              <a:gd name="connsiteY10" fmla="*/ 654050 h 2603500"/>
              <a:gd name="connsiteX11" fmla="*/ 1031875 w 3044825"/>
              <a:gd name="connsiteY11" fmla="*/ 698500 h 2603500"/>
              <a:gd name="connsiteX12" fmla="*/ 1158875 w 3044825"/>
              <a:gd name="connsiteY12" fmla="*/ 793750 h 2603500"/>
              <a:gd name="connsiteX13" fmla="*/ 1241425 w 3044825"/>
              <a:gd name="connsiteY13" fmla="*/ 904875 h 2603500"/>
              <a:gd name="connsiteX14" fmla="*/ 1298575 w 3044825"/>
              <a:gd name="connsiteY14" fmla="*/ 1025525 h 2603500"/>
              <a:gd name="connsiteX15" fmla="*/ 1352550 w 3044825"/>
              <a:gd name="connsiteY15" fmla="*/ 1225550 h 2603500"/>
              <a:gd name="connsiteX16" fmla="*/ 1346200 w 3044825"/>
              <a:gd name="connsiteY16" fmla="*/ 1358900 h 2603500"/>
              <a:gd name="connsiteX17" fmla="*/ 1301750 w 3044825"/>
              <a:gd name="connsiteY17" fmla="*/ 1533525 h 2603500"/>
              <a:gd name="connsiteX18" fmla="*/ 1238250 w 3044825"/>
              <a:gd name="connsiteY18" fmla="*/ 1670050 h 2603500"/>
              <a:gd name="connsiteX19" fmla="*/ 1193800 w 3044825"/>
              <a:gd name="connsiteY19" fmla="*/ 1739900 h 2603500"/>
              <a:gd name="connsiteX20" fmla="*/ 1905000 w 3044825"/>
              <a:gd name="connsiteY20" fmla="*/ 2263775 h 2603500"/>
              <a:gd name="connsiteX21" fmla="*/ 1920875 w 3044825"/>
              <a:gd name="connsiteY21" fmla="*/ 2292350 h 2603500"/>
              <a:gd name="connsiteX22" fmla="*/ 1936750 w 3044825"/>
              <a:gd name="connsiteY22" fmla="*/ 2295525 h 2603500"/>
              <a:gd name="connsiteX23" fmla="*/ 3044825 w 3044825"/>
              <a:gd name="connsiteY23" fmla="*/ 2603500 h 2603500"/>
              <a:gd name="connsiteX24" fmla="*/ 3044825 w 3044825"/>
              <a:gd name="connsiteY24" fmla="*/ 2073275 h 2603500"/>
              <a:gd name="connsiteX25" fmla="*/ 2590800 w 3044825"/>
              <a:gd name="connsiteY25" fmla="*/ 1889125 h 2603500"/>
              <a:gd name="connsiteX26" fmla="*/ 2387600 w 3044825"/>
              <a:gd name="connsiteY26" fmla="*/ 1254125 h 2603500"/>
              <a:gd name="connsiteX27" fmla="*/ 971550 w 3044825"/>
              <a:gd name="connsiteY27" fmla="*/ 0 h 2603500"/>
              <a:gd name="connsiteX28" fmla="*/ 0 w 3044825"/>
              <a:gd name="connsiteY28" fmla="*/ 29210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44825" h="2603500">
                <a:moveTo>
                  <a:pt x="0" y="292100"/>
                </a:moveTo>
                <a:lnTo>
                  <a:pt x="155575" y="527050"/>
                </a:lnTo>
                <a:lnTo>
                  <a:pt x="212725" y="644525"/>
                </a:lnTo>
                <a:lnTo>
                  <a:pt x="174625" y="762000"/>
                </a:lnTo>
                <a:lnTo>
                  <a:pt x="273050" y="676275"/>
                </a:lnTo>
                <a:lnTo>
                  <a:pt x="368300" y="635000"/>
                </a:lnTo>
                <a:lnTo>
                  <a:pt x="473075" y="603250"/>
                </a:lnTo>
                <a:lnTo>
                  <a:pt x="612775" y="584200"/>
                </a:lnTo>
                <a:lnTo>
                  <a:pt x="708025" y="590550"/>
                </a:lnTo>
                <a:lnTo>
                  <a:pt x="854075" y="622300"/>
                </a:lnTo>
                <a:lnTo>
                  <a:pt x="946150" y="654050"/>
                </a:lnTo>
                <a:lnTo>
                  <a:pt x="1031875" y="698500"/>
                </a:lnTo>
                <a:lnTo>
                  <a:pt x="1158875" y="793750"/>
                </a:lnTo>
                <a:lnTo>
                  <a:pt x="1241425" y="904875"/>
                </a:lnTo>
                <a:lnTo>
                  <a:pt x="1298575" y="1025525"/>
                </a:lnTo>
                <a:lnTo>
                  <a:pt x="1352550" y="1225550"/>
                </a:lnTo>
                <a:lnTo>
                  <a:pt x="1346200" y="1358900"/>
                </a:lnTo>
                <a:lnTo>
                  <a:pt x="1301750" y="1533525"/>
                </a:lnTo>
                <a:lnTo>
                  <a:pt x="1238250" y="1670050"/>
                </a:lnTo>
                <a:lnTo>
                  <a:pt x="1193800" y="1739900"/>
                </a:lnTo>
                <a:lnTo>
                  <a:pt x="1905000" y="2263775"/>
                </a:lnTo>
                <a:cubicBezTo>
                  <a:pt x="1910292" y="2273300"/>
                  <a:pt x="1913170" y="2284645"/>
                  <a:pt x="1920875" y="2292350"/>
                </a:cubicBezTo>
                <a:cubicBezTo>
                  <a:pt x="1924691" y="2296166"/>
                  <a:pt x="1936750" y="2295525"/>
                  <a:pt x="1936750" y="2295525"/>
                </a:cubicBezTo>
                <a:lnTo>
                  <a:pt x="3044825" y="2603500"/>
                </a:lnTo>
                <a:lnTo>
                  <a:pt x="3044825" y="2073275"/>
                </a:lnTo>
                <a:lnTo>
                  <a:pt x="2590800" y="1889125"/>
                </a:lnTo>
                <a:lnTo>
                  <a:pt x="2387600" y="1254125"/>
                </a:lnTo>
                <a:lnTo>
                  <a:pt x="971550" y="0"/>
                </a:lnTo>
                <a:lnTo>
                  <a:pt x="0" y="2921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apezoid 33"/>
          <p:cNvSpPr/>
          <p:nvPr/>
        </p:nvSpPr>
        <p:spPr>
          <a:xfrm rot="21255156">
            <a:off x="4779433" y="4435420"/>
            <a:ext cx="259224" cy="466659"/>
          </a:xfrm>
          <a:prstGeom prst="trapezoid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apezoid 34"/>
          <p:cNvSpPr/>
          <p:nvPr/>
        </p:nvSpPr>
        <p:spPr>
          <a:xfrm rot="12311530">
            <a:off x="4183927" y="3589306"/>
            <a:ext cx="259224" cy="863845"/>
          </a:xfrm>
          <a:prstGeom prst="trapezoid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796721" y="3751836"/>
            <a:ext cx="154819" cy="827464"/>
          </a:xfrm>
          <a:custGeom>
            <a:avLst/>
            <a:gdLst>
              <a:gd name="connsiteX0" fmla="*/ 506943 w 506943"/>
              <a:gd name="connsiteY0" fmla="*/ 0 h 2806860"/>
              <a:gd name="connsiteX1" fmla="*/ 72893 w 506943"/>
              <a:gd name="connsiteY1" fmla="*/ 1250065 h 2806860"/>
              <a:gd name="connsiteX2" fmla="*/ 3445 w 506943"/>
              <a:gd name="connsiteY2" fmla="*/ 1713053 h 2806860"/>
              <a:gd name="connsiteX3" fmla="*/ 107617 w 506943"/>
              <a:gd name="connsiteY3" fmla="*/ 2806860 h 280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43" h="2806860">
                <a:moveTo>
                  <a:pt x="506943" y="0"/>
                </a:moveTo>
                <a:cubicBezTo>
                  <a:pt x="331876" y="482278"/>
                  <a:pt x="156809" y="964556"/>
                  <a:pt x="72893" y="1250065"/>
                </a:cubicBezTo>
                <a:cubicBezTo>
                  <a:pt x="-11023" y="1535574"/>
                  <a:pt x="-2342" y="1453587"/>
                  <a:pt x="3445" y="1713053"/>
                </a:cubicBezTo>
                <a:cubicBezTo>
                  <a:pt x="9232" y="1972519"/>
                  <a:pt x="58424" y="2389689"/>
                  <a:pt x="107617" y="2806860"/>
                </a:cubicBezTo>
              </a:path>
            </a:pathLst>
          </a:custGeom>
          <a:noFill/>
          <a:ln w="666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3532889" y="3871362"/>
            <a:ext cx="257590" cy="325368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55604" y="3617987"/>
            <a:ext cx="474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ITB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3600210" y="4210754"/>
            <a:ext cx="428800" cy="24798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42697" y="4317004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Intra-articular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138638" y="3361455"/>
            <a:ext cx="330505" cy="711086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05857" y="2989746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Femur Bone</a:t>
            </a:r>
          </a:p>
        </p:txBody>
      </p:sp>
      <p:cxnSp>
        <p:nvCxnSpPr>
          <p:cNvPr id="43" name="Straight Connector 42"/>
          <p:cNvCxnSpPr>
            <a:endCxn id="44" idx="2"/>
          </p:cNvCxnSpPr>
          <p:nvPr/>
        </p:nvCxnSpPr>
        <p:spPr>
          <a:xfrm flipV="1">
            <a:off x="4107176" y="3549960"/>
            <a:ext cx="25368" cy="379551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27677" y="3303739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Labrum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3534393" y="3535092"/>
            <a:ext cx="476294" cy="41973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17804" y="3339751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Ligaments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 flipV="1">
            <a:off x="3697324" y="3338965"/>
            <a:ext cx="363559" cy="469986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005178" y="2962195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Socket Bone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4309882" y="3629222"/>
            <a:ext cx="513656" cy="375259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55050" y="3453101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Psoas Tendon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4138638" y="4485489"/>
            <a:ext cx="416360" cy="285236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95066" y="4686462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Hamstrings Tendon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4897215" y="4272081"/>
            <a:ext cx="284362" cy="252351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945695" y="4004851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Adductor Tendon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775492" y="3022697"/>
            <a:ext cx="791884" cy="1004061"/>
            <a:chOff x="6846184" y="1138565"/>
            <a:chExt cx="1584916" cy="1951914"/>
          </a:xfrm>
        </p:grpSpPr>
        <p:sp>
          <p:nvSpPr>
            <p:cNvPr id="56" name="Freeform 55"/>
            <p:cNvSpPr/>
            <p:nvPr/>
          </p:nvSpPr>
          <p:spPr>
            <a:xfrm>
              <a:off x="6846184" y="1138565"/>
              <a:ext cx="923925" cy="1012825"/>
            </a:xfrm>
            <a:custGeom>
              <a:avLst/>
              <a:gdLst>
                <a:gd name="connsiteX0" fmla="*/ 352425 w 923925"/>
                <a:gd name="connsiteY0" fmla="*/ 0 h 1012825"/>
                <a:gd name="connsiteX1" fmla="*/ 276225 w 923925"/>
                <a:gd name="connsiteY1" fmla="*/ 190500 h 1012825"/>
                <a:gd name="connsiteX2" fmla="*/ 215900 w 923925"/>
                <a:gd name="connsiteY2" fmla="*/ 228600 h 1012825"/>
                <a:gd name="connsiteX3" fmla="*/ 165100 w 923925"/>
                <a:gd name="connsiteY3" fmla="*/ 276225 h 1012825"/>
                <a:gd name="connsiteX4" fmla="*/ 79375 w 923925"/>
                <a:gd name="connsiteY4" fmla="*/ 330200 h 1012825"/>
                <a:gd name="connsiteX5" fmla="*/ 28575 w 923925"/>
                <a:gd name="connsiteY5" fmla="*/ 384175 h 1012825"/>
                <a:gd name="connsiteX6" fmla="*/ 3175 w 923925"/>
                <a:gd name="connsiteY6" fmla="*/ 441325 h 1012825"/>
                <a:gd name="connsiteX7" fmla="*/ 0 w 923925"/>
                <a:gd name="connsiteY7" fmla="*/ 482600 h 1012825"/>
                <a:gd name="connsiteX8" fmla="*/ 0 w 923925"/>
                <a:gd name="connsiteY8" fmla="*/ 530225 h 1012825"/>
                <a:gd name="connsiteX9" fmla="*/ 6350 w 923925"/>
                <a:gd name="connsiteY9" fmla="*/ 581025 h 1012825"/>
                <a:gd name="connsiteX10" fmla="*/ 19050 w 923925"/>
                <a:gd name="connsiteY10" fmla="*/ 638175 h 1012825"/>
                <a:gd name="connsiteX11" fmla="*/ 66675 w 923925"/>
                <a:gd name="connsiteY11" fmla="*/ 711200 h 1012825"/>
                <a:gd name="connsiteX12" fmla="*/ 127000 w 923925"/>
                <a:gd name="connsiteY12" fmla="*/ 800100 h 1012825"/>
                <a:gd name="connsiteX13" fmla="*/ 361950 w 923925"/>
                <a:gd name="connsiteY13" fmla="*/ 952500 h 1012825"/>
                <a:gd name="connsiteX14" fmla="*/ 447675 w 923925"/>
                <a:gd name="connsiteY14" fmla="*/ 987425 h 1012825"/>
                <a:gd name="connsiteX15" fmla="*/ 558800 w 923925"/>
                <a:gd name="connsiteY15" fmla="*/ 1009650 h 1012825"/>
                <a:gd name="connsiteX16" fmla="*/ 650875 w 923925"/>
                <a:gd name="connsiteY16" fmla="*/ 1012825 h 1012825"/>
                <a:gd name="connsiteX17" fmla="*/ 752475 w 923925"/>
                <a:gd name="connsiteY17" fmla="*/ 1009650 h 1012825"/>
                <a:gd name="connsiteX18" fmla="*/ 854075 w 923925"/>
                <a:gd name="connsiteY18" fmla="*/ 962025 h 1012825"/>
                <a:gd name="connsiteX19" fmla="*/ 898525 w 923925"/>
                <a:gd name="connsiteY19" fmla="*/ 882650 h 1012825"/>
                <a:gd name="connsiteX20" fmla="*/ 920750 w 923925"/>
                <a:gd name="connsiteY20" fmla="*/ 825500 h 1012825"/>
                <a:gd name="connsiteX21" fmla="*/ 923925 w 923925"/>
                <a:gd name="connsiteY21" fmla="*/ 746125 h 1012825"/>
                <a:gd name="connsiteX22" fmla="*/ 904875 w 923925"/>
                <a:gd name="connsiteY22" fmla="*/ 673100 h 1012825"/>
                <a:gd name="connsiteX23" fmla="*/ 844550 w 923925"/>
                <a:gd name="connsiteY23" fmla="*/ 590550 h 1012825"/>
                <a:gd name="connsiteX24" fmla="*/ 787400 w 923925"/>
                <a:gd name="connsiteY24" fmla="*/ 546100 h 1012825"/>
                <a:gd name="connsiteX25" fmla="*/ 752475 w 923925"/>
                <a:gd name="connsiteY25" fmla="*/ 501650 h 1012825"/>
                <a:gd name="connsiteX26" fmla="*/ 733425 w 923925"/>
                <a:gd name="connsiteY26" fmla="*/ 441325 h 1012825"/>
                <a:gd name="connsiteX27" fmla="*/ 727075 w 923925"/>
                <a:gd name="connsiteY27" fmla="*/ 368300 h 1012825"/>
                <a:gd name="connsiteX28" fmla="*/ 755650 w 923925"/>
                <a:gd name="connsiteY28" fmla="*/ 266700 h 1012825"/>
                <a:gd name="connsiteX29" fmla="*/ 806450 w 923925"/>
                <a:gd name="connsiteY29" fmla="*/ 139700 h 1012825"/>
                <a:gd name="connsiteX30" fmla="*/ 352425 w 923925"/>
                <a:gd name="connsiteY30" fmla="*/ 0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3925" h="1012825">
                  <a:moveTo>
                    <a:pt x="352425" y="0"/>
                  </a:moveTo>
                  <a:lnTo>
                    <a:pt x="276225" y="190500"/>
                  </a:lnTo>
                  <a:lnTo>
                    <a:pt x="215900" y="228600"/>
                  </a:lnTo>
                  <a:lnTo>
                    <a:pt x="165100" y="276225"/>
                  </a:lnTo>
                  <a:lnTo>
                    <a:pt x="79375" y="330200"/>
                  </a:lnTo>
                  <a:lnTo>
                    <a:pt x="28575" y="384175"/>
                  </a:lnTo>
                  <a:lnTo>
                    <a:pt x="3175" y="441325"/>
                  </a:lnTo>
                  <a:lnTo>
                    <a:pt x="0" y="482600"/>
                  </a:lnTo>
                  <a:lnTo>
                    <a:pt x="0" y="530225"/>
                  </a:lnTo>
                  <a:lnTo>
                    <a:pt x="6350" y="581025"/>
                  </a:lnTo>
                  <a:lnTo>
                    <a:pt x="19050" y="638175"/>
                  </a:lnTo>
                  <a:lnTo>
                    <a:pt x="66675" y="711200"/>
                  </a:lnTo>
                  <a:lnTo>
                    <a:pt x="127000" y="800100"/>
                  </a:lnTo>
                  <a:lnTo>
                    <a:pt x="361950" y="952500"/>
                  </a:lnTo>
                  <a:lnTo>
                    <a:pt x="447675" y="987425"/>
                  </a:lnTo>
                  <a:lnTo>
                    <a:pt x="558800" y="1009650"/>
                  </a:lnTo>
                  <a:lnTo>
                    <a:pt x="650875" y="1012825"/>
                  </a:lnTo>
                  <a:lnTo>
                    <a:pt x="752475" y="1009650"/>
                  </a:lnTo>
                  <a:lnTo>
                    <a:pt x="854075" y="962025"/>
                  </a:lnTo>
                  <a:lnTo>
                    <a:pt x="898525" y="882650"/>
                  </a:lnTo>
                  <a:lnTo>
                    <a:pt x="920750" y="825500"/>
                  </a:lnTo>
                  <a:lnTo>
                    <a:pt x="923925" y="746125"/>
                  </a:lnTo>
                  <a:lnTo>
                    <a:pt x="904875" y="673100"/>
                  </a:lnTo>
                  <a:lnTo>
                    <a:pt x="844550" y="590550"/>
                  </a:lnTo>
                  <a:lnTo>
                    <a:pt x="787400" y="546100"/>
                  </a:lnTo>
                  <a:lnTo>
                    <a:pt x="752475" y="501650"/>
                  </a:lnTo>
                  <a:lnTo>
                    <a:pt x="733425" y="441325"/>
                  </a:lnTo>
                  <a:lnTo>
                    <a:pt x="727075" y="368300"/>
                  </a:lnTo>
                  <a:lnTo>
                    <a:pt x="755650" y="266700"/>
                  </a:lnTo>
                  <a:lnTo>
                    <a:pt x="806450" y="139700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250512" y="2069437"/>
              <a:ext cx="884903" cy="1021042"/>
            </a:xfrm>
            <a:custGeom>
              <a:avLst/>
              <a:gdLst>
                <a:gd name="connsiteX0" fmla="*/ 0 w 884903"/>
                <a:gd name="connsiteY0" fmla="*/ 272278 h 1021042"/>
                <a:gd name="connsiteX1" fmla="*/ 38572 w 884903"/>
                <a:gd name="connsiteY1" fmla="*/ 238243 h 1021042"/>
                <a:gd name="connsiteX2" fmla="*/ 145215 w 884903"/>
                <a:gd name="connsiteY2" fmla="*/ 201939 h 1021042"/>
                <a:gd name="connsiteX3" fmla="*/ 231436 w 884903"/>
                <a:gd name="connsiteY3" fmla="*/ 156559 h 1021042"/>
                <a:gd name="connsiteX4" fmla="*/ 265471 w 884903"/>
                <a:gd name="connsiteY4" fmla="*/ 111180 h 1021042"/>
                <a:gd name="connsiteX5" fmla="*/ 297237 w 884903"/>
                <a:gd name="connsiteY5" fmla="*/ 63531 h 1021042"/>
                <a:gd name="connsiteX6" fmla="*/ 315388 w 884903"/>
                <a:gd name="connsiteY6" fmla="*/ 34034 h 1021042"/>
                <a:gd name="connsiteX7" fmla="*/ 374382 w 884903"/>
                <a:gd name="connsiteY7" fmla="*/ 15883 h 1021042"/>
                <a:gd name="connsiteX8" fmla="*/ 467410 w 884903"/>
                <a:gd name="connsiteY8" fmla="*/ 13614 h 1021042"/>
                <a:gd name="connsiteX9" fmla="*/ 567245 w 884903"/>
                <a:gd name="connsiteY9" fmla="*/ 2269 h 1021042"/>
                <a:gd name="connsiteX10" fmla="*/ 633046 w 884903"/>
                <a:gd name="connsiteY10" fmla="*/ 0 h 1021042"/>
                <a:gd name="connsiteX11" fmla="*/ 692039 w 884903"/>
                <a:gd name="connsiteY11" fmla="*/ 18151 h 1021042"/>
                <a:gd name="connsiteX12" fmla="*/ 719267 w 884903"/>
                <a:gd name="connsiteY12" fmla="*/ 63531 h 1021042"/>
                <a:gd name="connsiteX13" fmla="*/ 687502 w 884903"/>
                <a:gd name="connsiteY13" fmla="*/ 154290 h 1021042"/>
                <a:gd name="connsiteX14" fmla="*/ 680695 w 884903"/>
                <a:gd name="connsiteY14" fmla="*/ 256395 h 1021042"/>
                <a:gd name="connsiteX15" fmla="*/ 694308 w 884903"/>
                <a:gd name="connsiteY15" fmla="*/ 356230 h 1021042"/>
                <a:gd name="connsiteX16" fmla="*/ 707922 w 884903"/>
                <a:gd name="connsiteY16" fmla="*/ 433375 h 1021042"/>
                <a:gd name="connsiteX17" fmla="*/ 744226 w 884903"/>
                <a:gd name="connsiteY17" fmla="*/ 528673 h 1021042"/>
                <a:gd name="connsiteX18" fmla="*/ 796413 w 884903"/>
                <a:gd name="connsiteY18" fmla="*/ 612625 h 1021042"/>
                <a:gd name="connsiteX19" fmla="*/ 884903 w 884903"/>
                <a:gd name="connsiteY19" fmla="*/ 753302 h 1021042"/>
                <a:gd name="connsiteX20" fmla="*/ 442451 w 884903"/>
                <a:gd name="connsiteY20" fmla="*/ 1021042 h 1021042"/>
                <a:gd name="connsiteX21" fmla="*/ 326733 w 884903"/>
                <a:gd name="connsiteY21" fmla="*/ 810026 h 1021042"/>
                <a:gd name="connsiteX22" fmla="*/ 249588 w 884903"/>
                <a:gd name="connsiteY22" fmla="*/ 719267 h 1021042"/>
                <a:gd name="connsiteX23" fmla="*/ 136139 w 884903"/>
                <a:gd name="connsiteY23" fmla="*/ 499176 h 1021042"/>
                <a:gd name="connsiteX24" fmla="*/ 65800 w 884903"/>
                <a:gd name="connsiteY24" fmla="*/ 422030 h 1021042"/>
                <a:gd name="connsiteX25" fmla="*/ 49917 w 884903"/>
                <a:gd name="connsiteY25" fmla="*/ 378920 h 1021042"/>
                <a:gd name="connsiteX26" fmla="*/ 27228 w 884903"/>
                <a:gd name="connsiteY26" fmla="*/ 358499 h 1021042"/>
                <a:gd name="connsiteX27" fmla="*/ 6807 w 884903"/>
                <a:gd name="connsiteY27" fmla="*/ 338078 h 1021042"/>
                <a:gd name="connsiteX28" fmla="*/ 0 w 884903"/>
                <a:gd name="connsiteY28" fmla="*/ 272278 h 102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84903" h="1021042">
                  <a:moveTo>
                    <a:pt x="0" y="272278"/>
                  </a:moveTo>
                  <a:lnTo>
                    <a:pt x="38572" y="238243"/>
                  </a:lnTo>
                  <a:lnTo>
                    <a:pt x="145215" y="201939"/>
                  </a:lnTo>
                  <a:lnTo>
                    <a:pt x="231436" y="156559"/>
                  </a:lnTo>
                  <a:lnTo>
                    <a:pt x="265471" y="111180"/>
                  </a:lnTo>
                  <a:lnTo>
                    <a:pt x="297237" y="63531"/>
                  </a:lnTo>
                  <a:lnTo>
                    <a:pt x="315388" y="34034"/>
                  </a:lnTo>
                  <a:lnTo>
                    <a:pt x="374382" y="15883"/>
                  </a:lnTo>
                  <a:lnTo>
                    <a:pt x="467410" y="13614"/>
                  </a:lnTo>
                  <a:lnTo>
                    <a:pt x="567245" y="2269"/>
                  </a:lnTo>
                  <a:lnTo>
                    <a:pt x="633046" y="0"/>
                  </a:lnTo>
                  <a:lnTo>
                    <a:pt x="692039" y="18151"/>
                  </a:lnTo>
                  <a:lnTo>
                    <a:pt x="719267" y="63531"/>
                  </a:lnTo>
                  <a:lnTo>
                    <a:pt x="687502" y="154290"/>
                  </a:lnTo>
                  <a:lnTo>
                    <a:pt x="680695" y="256395"/>
                  </a:lnTo>
                  <a:lnTo>
                    <a:pt x="694308" y="356230"/>
                  </a:lnTo>
                  <a:lnTo>
                    <a:pt x="707922" y="433375"/>
                  </a:lnTo>
                  <a:lnTo>
                    <a:pt x="744226" y="528673"/>
                  </a:lnTo>
                  <a:lnTo>
                    <a:pt x="796413" y="612625"/>
                  </a:lnTo>
                  <a:lnTo>
                    <a:pt x="884903" y="753302"/>
                  </a:lnTo>
                  <a:lnTo>
                    <a:pt x="442451" y="1021042"/>
                  </a:lnTo>
                  <a:lnTo>
                    <a:pt x="326733" y="810026"/>
                  </a:lnTo>
                  <a:lnTo>
                    <a:pt x="249588" y="719267"/>
                  </a:lnTo>
                  <a:lnTo>
                    <a:pt x="136139" y="499176"/>
                  </a:lnTo>
                  <a:lnTo>
                    <a:pt x="65800" y="422030"/>
                  </a:lnTo>
                  <a:lnTo>
                    <a:pt x="49917" y="378920"/>
                  </a:lnTo>
                  <a:lnTo>
                    <a:pt x="27228" y="358499"/>
                  </a:lnTo>
                  <a:lnTo>
                    <a:pt x="6807" y="338078"/>
                  </a:lnTo>
                  <a:lnTo>
                    <a:pt x="0" y="27227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7863854" y="2107491"/>
              <a:ext cx="567246" cy="635316"/>
            </a:xfrm>
            <a:custGeom>
              <a:avLst/>
              <a:gdLst>
                <a:gd name="connsiteX0" fmla="*/ 567246 w 567246"/>
                <a:gd name="connsiteY0" fmla="*/ 551363 h 635316"/>
                <a:gd name="connsiteX1" fmla="*/ 515059 w 567246"/>
                <a:gd name="connsiteY1" fmla="*/ 465142 h 635316"/>
                <a:gd name="connsiteX2" fmla="*/ 426569 w 567246"/>
                <a:gd name="connsiteY2" fmla="*/ 358500 h 635316"/>
                <a:gd name="connsiteX3" fmla="*/ 372113 w 567246"/>
                <a:gd name="connsiteY3" fmla="*/ 270009 h 635316"/>
                <a:gd name="connsiteX4" fmla="*/ 319927 w 567246"/>
                <a:gd name="connsiteY4" fmla="*/ 152022 h 635316"/>
                <a:gd name="connsiteX5" fmla="*/ 285892 w 567246"/>
                <a:gd name="connsiteY5" fmla="*/ 77146 h 635316"/>
                <a:gd name="connsiteX6" fmla="*/ 265471 w 567246"/>
                <a:gd name="connsiteY6" fmla="*/ 31766 h 635316"/>
                <a:gd name="connsiteX7" fmla="*/ 238243 w 567246"/>
                <a:gd name="connsiteY7" fmla="*/ 15883 h 635316"/>
                <a:gd name="connsiteX8" fmla="*/ 167905 w 567246"/>
                <a:gd name="connsiteY8" fmla="*/ 0 h 635316"/>
                <a:gd name="connsiteX9" fmla="*/ 161098 w 567246"/>
                <a:gd name="connsiteY9" fmla="*/ 43111 h 635316"/>
                <a:gd name="connsiteX10" fmla="*/ 140677 w 567246"/>
                <a:gd name="connsiteY10" fmla="*/ 106643 h 635316"/>
                <a:gd name="connsiteX11" fmla="*/ 93029 w 567246"/>
                <a:gd name="connsiteY11" fmla="*/ 131601 h 635316"/>
                <a:gd name="connsiteX12" fmla="*/ 38573 w 567246"/>
                <a:gd name="connsiteY12" fmla="*/ 181519 h 635316"/>
                <a:gd name="connsiteX13" fmla="*/ 0 w 567246"/>
                <a:gd name="connsiteY13" fmla="*/ 226899 h 635316"/>
                <a:gd name="connsiteX14" fmla="*/ 2269 w 567246"/>
                <a:gd name="connsiteY14" fmla="*/ 263202 h 635316"/>
                <a:gd name="connsiteX15" fmla="*/ 49918 w 567246"/>
                <a:gd name="connsiteY15" fmla="*/ 299506 h 635316"/>
                <a:gd name="connsiteX16" fmla="*/ 111180 w 567246"/>
                <a:gd name="connsiteY16" fmla="*/ 331272 h 635316"/>
                <a:gd name="connsiteX17" fmla="*/ 176981 w 567246"/>
                <a:gd name="connsiteY17" fmla="*/ 363038 h 635316"/>
                <a:gd name="connsiteX18" fmla="*/ 285892 w 567246"/>
                <a:gd name="connsiteY18" fmla="*/ 435645 h 635316"/>
                <a:gd name="connsiteX19" fmla="*/ 474218 w 567246"/>
                <a:gd name="connsiteY19" fmla="*/ 635316 h 635316"/>
                <a:gd name="connsiteX20" fmla="*/ 567246 w 567246"/>
                <a:gd name="connsiteY20" fmla="*/ 551363 h 63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7246" h="635316">
                  <a:moveTo>
                    <a:pt x="567246" y="551363"/>
                  </a:moveTo>
                  <a:lnTo>
                    <a:pt x="515059" y="465142"/>
                  </a:lnTo>
                  <a:lnTo>
                    <a:pt x="426569" y="358500"/>
                  </a:lnTo>
                  <a:lnTo>
                    <a:pt x="372113" y="270009"/>
                  </a:lnTo>
                  <a:lnTo>
                    <a:pt x="319927" y="152022"/>
                  </a:lnTo>
                  <a:lnTo>
                    <a:pt x="285892" y="77146"/>
                  </a:lnTo>
                  <a:lnTo>
                    <a:pt x="265471" y="31766"/>
                  </a:lnTo>
                  <a:lnTo>
                    <a:pt x="238243" y="15883"/>
                  </a:lnTo>
                  <a:lnTo>
                    <a:pt x="167905" y="0"/>
                  </a:lnTo>
                  <a:lnTo>
                    <a:pt x="161098" y="43111"/>
                  </a:lnTo>
                  <a:lnTo>
                    <a:pt x="140677" y="106643"/>
                  </a:lnTo>
                  <a:lnTo>
                    <a:pt x="93029" y="131601"/>
                  </a:lnTo>
                  <a:lnTo>
                    <a:pt x="38573" y="181519"/>
                  </a:lnTo>
                  <a:lnTo>
                    <a:pt x="0" y="226899"/>
                  </a:lnTo>
                  <a:lnTo>
                    <a:pt x="2269" y="263202"/>
                  </a:lnTo>
                  <a:lnTo>
                    <a:pt x="49918" y="299506"/>
                  </a:lnTo>
                  <a:lnTo>
                    <a:pt x="111180" y="331272"/>
                  </a:lnTo>
                  <a:lnTo>
                    <a:pt x="176981" y="363038"/>
                  </a:lnTo>
                  <a:lnTo>
                    <a:pt x="285892" y="435645"/>
                  </a:lnTo>
                  <a:lnTo>
                    <a:pt x="474218" y="635316"/>
                  </a:lnTo>
                  <a:lnTo>
                    <a:pt x="567246" y="5513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H="1" flipV="1">
            <a:off x="1398292" y="3065264"/>
            <a:ext cx="351815" cy="67996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45251" y="2244687"/>
            <a:ext cx="111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Inside the Joint (Intra-articular) Injection</a:t>
            </a:r>
          </a:p>
        </p:txBody>
      </p:sp>
      <p:sp>
        <p:nvSpPr>
          <p:cNvPr id="61" name="Freeform 60"/>
          <p:cNvSpPr/>
          <p:nvPr/>
        </p:nvSpPr>
        <p:spPr>
          <a:xfrm rot="1260937">
            <a:off x="1578451" y="3179493"/>
            <a:ext cx="213111" cy="274418"/>
          </a:xfrm>
          <a:custGeom>
            <a:avLst/>
            <a:gdLst>
              <a:gd name="connsiteX0" fmla="*/ 179250 w 335810"/>
              <a:gd name="connsiteY0" fmla="*/ 0 h 476486"/>
              <a:gd name="connsiteX1" fmla="*/ 99835 w 335810"/>
              <a:gd name="connsiteY1" fmla="*/ 34034 h 476486"/>
              <a:gd name="connsiteX2" fmla="*/ 54456 w 335810"/>
              <a:gd name="connsiteY2" fmla="*/ 81683 h 476486"/>
              <a:gd name="connsiteX3" fmla="*/ 11345 w 335810"/>
              <a:gd name="connsiteY3" fmla="*/ 117987 h 476486"/>
              <a:gd name="connsiteX4" fmla="*/ 0 w 335810"/>
              <a:gd name="connsiteY4" fmla="*/ 133870 h 476486"/>
              <a:gd name="connsiteX5" fmla="*/ 0 w 335810"/>
              <a:gd name="connsiteY5" fmla="*/ 152022 h 476486"/>
              <a:gd name="connsiteX6" fmla="*/ 0 w 335810"/>
              <a:gd name="connsiteY6" fmla="*/ 192863 h 476486"/>
              <a:gd name="connsiteX7" fmla="*/ 13614 w 335810"/>
              <a:gd name="connsiteY7" fmla="*/ 251857 h 476486"/>
              <a:gd name="connsiteX8" fmla="*/ 56725 w 335810"/>
              <a:gd name="connsiteY8" fmla="*/ 372113 h 476486"/>
              <a:gd name="connsiteX9" fmla="*/ 86221 w 335810"/>
              <a:gd name="connsiteY9" fmla="*/ 408417 h 476486"/>
              <a:gd name="connsiteX10" fmla="*/ 127063 w 335810"/>
              <a:gd name="connsiteY10" fmla="*/ 444720 h 476486"/>
              <a:gd name="connsiteX11" fmla="*/ 179250 w 335810"/>
              <a:gd name="connsiteY11" fmla="*/ 471948 h 476486"/>
              <a:gd name="connsiteX12" fmla="*/ 204209 w 335810"/>
              <a:gd name="connsiteY12" fmla="*/ 476486 h 476486"/>
              <a:gd name="connsiteX13" fmla="*/ 226898 w 335810"/>
              <a:gd name="connsiteY13" fmla="*/ 460603 h 476486"/>
              <a:gd name="connsiteX14" fmla="*/ 247319 w 335810"/>
              <a:gd name="connsiteY14" fmla="*/ 428837 h 476486"/>
              <a:gd name="connsiteX15" fmla="*/ 265471 w 335810"/>
              <a:gd name="connsiteY15" fmla="*/ 408417 h 476486"/>
              <a:gd name="connsiteX16" fmla="*/ 297237 w 335810"/>
              <a:gd name="connsiteY16" fmla="*/ 394803 h 476486"/>
              <a:gd name="connsiteX17" fmla="*/ 326734 w 335810"/>
              <a:gd name="connsiteY17" fmla="*/ 385727 h 476486"/>
              <a:gd name="connsiteX18" fmla="*/ 335810 w 335810"/>
              <a:gd name="connsiteY18" fmla="*/ 378920 h 476486"/>
              <a:gd name="connsiteX19" fmla="*/ 179250 w 335810"/>
              <a:gd name="connsiteY19" fmla="*/ 0 h 47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5810" h="476486">
                <a:moveTo>
                  <a:pt x="179250" y="0"/>
                </a:moveTo>
                <a:lnTo>
                  <a:pt x="99835" y="34034"/>
                </a:lnTo>
                <a:lnTo>
                  <a:pt x="54456" y="81683"/>
                </a:lnTo>
                <a:lnTo>
                  <a:pt x="11345" y="117987"/>
                </a:lnTo>
                <a:lnTo>
                  <a:pt x="0" y="133870"/>
                </a:lnTo>
                <a:lnTo>
                  <a:pt x="0" y="152022"/>
                </a:lnTo>
                <a:lnTo>
                  <a:pt x="0" y="192863"/>
                </a:lnTo>
                <a:lnTo>
                  <a:pt x="13614" y="251857"/>
                </a:lnTo>
                <a:lnTo>
                  <a:pt x="56725" y="372113"/>
                </a:lnTo>
                <a:lnTo>
                  <a:pt x="86221" y="408417"/>
                </a:lnTo>
                <a:lnTo>
                  <a:pt x="127063" y="444720"/>
                </a:lnTo>
                <a:lnTo>
                  <a:pt x="179250" y="471948"/>
                </a:lnTo>
                <a:lnTo>
                  <a:pt x="204209" y="476486"/>
                </a:lnTo>
                <a:lnTo>
                  <a:pt x="226898" y="460603"/>
                </a:lnTo>
                <a:lnTo>
                  <a:pt x="247319" y="428837"/>
                </a:lnTo>
                <a:lnTo>
                  <a:pt x="265471" y="408417"/>
                </a:lnTo>
                <a:lnTo>
                  <a:pt x="297237" y="394803"/>
                </a:lnTo>
                <a:lnTo>
                  <a:pt x="326734" y="385727"/>
                </a:lnTo>
                <a:lnTo>
                  <a:pt x="335810" y="378920"/>
                </a:lnTo>
                <a:lnTo>
                  <a:pt x="1792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490394" y="1579288"/>
            <a:ext cx="1221853" cy="1188524"/>
            <a:chOff x="4748753" y="1053445"/>
            <a:chExt cx="1928863" cy="1955744"/>
          </a:xfrm>
        </p:grpSpPr>
        <p:sp>
          <p:nvSpPr>
            <p:cNvPr id="63" name="Freeform 62"/>
            <p:cNvSpPr/>
            <p:nvPr/>
          </p:nvSpPr>
          <p:spPr>
            <a:xfrm>
              <a:off x="5092700" y="1057275"/>
              <a:ext cx="923925" cy="1012825"/>
            </a:xfrm>
            <a:custGeom>
              <a:avLst/>
              <a:gdLst>
                <a:gd name="connsiteX0" fmla="*/ 352425 w 923925"/>
                <a:gd name="connsiteY0" fmla="*/ 0 h 1012825"/>
                <a:gd name="connsiteX1" fmla="*/ 276225 w 923925"/>
                <a:gd name="connsiteY1" fmla="*/ 190500 h 1012825"/>
                <a:gd name="connsiteX2" fmla="*/ 215900 w 923925"/>
                <a:gd name="connsiteY2" fmla="*/ 228600 h 1012825"/>
                <a:gd name="connsiteX3" fmla="*/ 165100 w 923925"/>
                <a:gd name="connsiteY3" fmla="*/ 276225 h 1012825"/>
                <a:gd name="connsiteX4" fmla="*/ 79375 w 923925"/>
                <a:gd name="connsiteY4" fmla="*/ 330200 h 1012825"/>
                <a:gd name="connsiteX5" fmla="*/ 28575 w 923925"/>
                <a:gd name="connsiteY5" fmla="*/ 384175 h 1012825"/>
                <a:gd name="connsiteX6" fmla="*/ 3175 w 923925"/>
                <a:gd name="connsiteY6" fmla="*/ 441325 h 1012825"/>
                <a:gd name="connsiteX7" fmla="*/ 0 w 923925"/>
                <a:gd name="connsiteY7" fmla="*/ 482600 h 1012825"/>
                <a:gd name="connsiteX8" fmla="*/ 0 w 923925"/>
                <a:gd name="connsiteY8" fmla="*/ 530225 h 1012825"/>
                <a:gd name="connsiteX9" fmla="*/ 6350 w 923925"/>
                <a:gd name="connsiteY9" fmla="*/ 581025 h 1012825"/>
                <a:gd name="connsiteX10" fmla="*/ 19050 w 923925"/>
                <a:gd name="connsiteY10" fmla="*/ 638175 h 1012825"/>
                <a:gd name="connsiteX11" fmla="*/ 66675 w 923925"/>
                <a:gd name="connsiteY11" fmla="*/ 711200 h 1012825"/>
                <a:gd name="connsiteX12" fmla="*/ 127000 w 923925"/>
                <a:gd name="connsiteY12" fmla="*/ 800100 h 1012825"/>
                <a:gd name="connsiteX13" fmla="*/ 361950 w 923925"/>
                <a:gd name="connsiteY13" fmla="*/ 952500 h 1012825"/>
                <a:gd name="connsiteX14" fmla="*/ 447675 w 923925"/>
                <a:gd name="connsiteY14" fmla="*/ 987425 h 1012825"/>
                <a:gd name="connsiteX15" fmla="*/ 558800 w 923925"/>
                <a:gd name="connsiteY15" fmla="*/ 1009650 h 1012825"/>
                <a:gd name="connsiteX16" fmla="*/ 650875 w 923925"/>
                <a:gd name="connsiteY16" fmla="*/ 1012825 h 1012825"/>
                <a:gd name="connsiteX17" fmla="*/ 752475 w 923925"/>
                <a:gd name="connsiteY17" fmla="*/ 1009650 h 1012825"/>
                <a:gd name="connsiteX18" fmla="*/ 854075 w 923925"/>
                <a:gd name="connsiteY18" fmla="*/ 962025 h 1012825"/>
                <a:gd name="connsiteX19" fmla="*/ 898525 w 923925"/>
                <a:gd name="connsiteY19" fmla="*/ 882650 h 1012825"/>
                <a:gd name="connsiteX20" fmla="*/ 920750 w 923925"/>
                <a:gd name="connsiteY20" fmla="*/ 825500 h 1012825"/>
                <a:gd name="connsiteX21" fmla="*/ 923925 w 923925"/>
                <a:gd name="connsiteY21" fmla="*/ 746125 h 1012825"/>
                <a:gd name="connsiteX22" fmla="*/ 904875 w 923925"/>
                <a:gd name="connsiteY22" fmla="*/ 673100 h 1012825"/>
                <a:gd name="connsiteX23" fmla="*/ 844550 w 923925"/>
                <a:gd name="connsiteY23" fmla="*/ 590550 h 1012825"/>
                <a:gd name="connsiteX24" fmla="*/ 787400 w 923925"/>
                <a:gd name="connsiteY24" fmla="*/ 546100 h 1012825"/>
                <a:gd name="connsiteX25" fmla="*/ 752475 w 923925"/>
                <a:gd name="connsiteY25" fmla="*/ 501650 h 1012825"/>
                <a:gd name="connsiteX26" fmla="*/ 733425 w 923925"/>
                <a:gd name="connsiteY26" fmla="*/ 441325 h 1012825"/>
                <a:gd name="connsiteX27" fmla="*/ 727075 w 923925"/>
                <a:gd name="connsiteY27" fmla="*/ 368300 h 1012825"/>
                <a:gd name="connsiteX28" fmla="*/ 755650 w 923925"/>
                <a:gd name="connsiteY28" fmla="*/ 266700 h 1012825"/>
                <a:gd name="connsiteX29" fmla="*/ 806450 w 923925"/>
                <a:gd name="connsiteY29" fmla="*/ 139700 h 1012825"/>
                <a:gd name="connsiteX30" fmla="*/ 352425 w 923925"/>
                <a:gd name="connsiteY30" fmla="*/ 0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3925" h="1012825">
                  <a:moveTo>
                    <a:pt x="352425" y="0"/>
                  </a:moveTo>
                  <a:lnTo>
                    <a:pt x="276225" y="190500"/>
                  </a:lnTo>
                  <a:lnTo>
                    <a:pt x="215900" y="228600"/>
                  </a:lnTo>
                  <a:lnTo>
                    <a:pt x="165100" y="276225"/>
                  </a:lnTo>
                  <a:lnTo>
                    <a:pt x="79375" y="330200"/>
                  </a:lnTo>
                  <a:lnTo>
                    <a:pt x="28575" y="384175"/>
                  </a:lnTo>
                  <a:lnTo>
                    <a:pt x="3175" y="441325"/>
                  </a:lnTo>
                  <a:lnTo>
                    <a:pt x="0" y="482600"/>
                  </a:lnTo>
                  <a:lnTo>
                    <a:pt x="0" y="530225"/>
                  </a:lnTo>
                  <a:lnTo>
                    <a:pt x="6350" y="581025"/>
                  </a:lnTo>
                  <a:lnTo>
                    <a:pt x="19050" y="638175"/>
                  </a:lnTo>
                  <a:lnTo>
                    <a:pt x="66675" y="711200"/>
                  </a:lnTo>
                  <a:lnTo>
                    <a:pt x="127000" y="800100"/>
                  </a:lnTo>
                  <a:lnTo>
                    <a:pt x="361950" y="952500"/>
                  </a:lnTo>
                  <a:lnTo>
                    <a:pt x="447675" y="987425"/>
                  </a:lnTo>
                  <a:lnTo>
                    <a:pt x="558800" y="1009650"/>
                  </a:lnTo>
                  <a:lnTo>
                    <a:pt x="650875" y="1012825"/>
                  </a:lnTo>
                  <a:lnTo>
                    <a:pt x="752475" y="1009650"/>
                  </a:lnTo>
                  <a:lnTo>
                    <a:pt x="854075" y="962025"/>
                  </a:lnTo>
                  <a:lnTo>
                    <a:pt x="898525" y="882650"/>
                  </a:lnTo>
                  <a:lnTo>
                    <a:pt x="920750" y="825500"/>
                  </a:lnTo>
                  <a:lnTo>
                    <a:pt x="923925" y="746125"/>
                  </a:lnTo>
                  <a:lnTo>
                    <a:pt x="904875" y="673100"/>
                  </a:lnTo>
                  <a:lnTo>
                    <a:pt x="844550" y="590550"/>
                  </a:lnTo>
                  <a:lnTo>
                    <a:pt x="787400" y="546100"/>
                  </a:lnTo>
                  <a:lnTo>
                    <a:pt x="752475" y="501650"/>
                  </a:lnTo>
                  <a:lnTo>
                    <a:pt x="733425" y="441325"/>
                  </a:lnTo>
                  <a:lnTo>
                    <a:pt x="727075" y="368300"/>
                  </a:lnTo>
                  <a:lnTo>
                    <a:pt x="755650" y="266700"/>
                  </a:lnTo>
                  <a:lnTo>
                    <a:pt x="806450" y="139700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5497028" y="1988147"/>
              <a:ext cx="884903" cy="1021042"/>
            </a:xfrm>
            <a:custGeom>
              <a:avLst/>
              <a:gdLst>
                <a:gd name="connsiteX0" fmla="*/ 0 w 884903"/>
                <a:gd name="connsiteY0" fmla="*/ 272278 h 1021042"/>
                <a:gd name="connsiteX1" fmla="*/ 38572 w 884903"/>
                <a:gd name="connsiteY1" fmla="*/ 238243 h 1021042"/>
                <a:gd name="connsiteX2" fmla="*/ 145215 w 884903"/>
                <a:gd name="connsiteY2" fmla="*/ 201939 h 1021042"/>
                <a:gd name="connsiteX3" fmla="*/ 231436 w 884903"/>
                <a:gd name="connsiteY3" fmla="*/ 156559 h 1021042"/>
                <a:gd name="connsiteX4" fmla="*/ 265471 w 884903"/>
                <a:gd name="connsiteY4" fmla="*/ 111180 h 1021042"/>
                <a:gd name="connsiteX5" fmla="*/ 297237 w 884903"/>
                <a:gd name="connsiteY5" fmla="*/ 63531 h 1021042"/>
                <a:gd name="connsiteX6" fmla="*/ 315388 w 884903"/>
                <a:gd name="connsiteY6" fmla="*/ 34034 h 1021042"/>
                <a:gd name="connsiteX7" fmla="*/ 374382 w 884903"/>
                <a:gd name="connsiteY7" fmla="*/ 15883 h 1021042"/>
                <a:gd name="connsiteX8" fmla="*/ 467410 w 884903"/>
                <a:gd name="connsiteY8" fmla="*/ 13614 h 1021042"/>
                <a:gd name="connsiteX9" fmla="*/ 567245 w 884903"/>
                <a:gd name="connsiteY9" fmla="*/ 2269 h 1021042"/>
                <a:gd name="connsiteX10" fmla="*/ 633046 w 884903"/>
                <a:gd name="connsiteY10" fmla="*/ 0 h 1021042"/>
                <a:gd name="connsiteX11" fmla="*/ 692039 w 884903"/>
                <a:gd name="connsiteY11" fmla="*/ 18151 h 1021042"/>
                <a:gd name="connsiteX12" fmla="*/ 719267 w 884903"/>
                <a:gd name="connsiteY12" fmla="*/ 63531 h 1021042"/>
                <a:gd name="connsiteX13" fmla="*/ 687502 w 884903"/>
                <a:gd name="connsiteY13" fmla="*/ 154290 h 1021042"/>
                <a:gd name="connsiteX14" fmla="*/ 680695 w 884903"/>
                <a:gd name="connsiteY14" fmla="*/ 256395 h 1021042"/>
                <a:gd name="connsiteX15" fmla="*/ 694308 w 884903"/>
                <a:gd name="connsiteY15" fmla="*/ 356230 h 1021042"/>
                <a:gd name="connsiteX16" fmla="*/ 707922 w 884903"/>
                <a:gd name="connsiteY16" fmla="*/ 433375 h 1021042"/>
                <a:gd name="connsiteX17" fmla="*/ 744226 w 884903"/>
                <a:gd name="connsiteY17" fmla="*/ 528673 h 1021042"/>
                <a:gd name="connsiteX18" fmla="*/ 796413 w 884903"/>
                <a:gd name="connsiteY18" fmla="*/ 612625 h 1021042"/>
                <a:gd name="connsiteX19" fmla="*/ 884903 w 884903"/>
                <a:gd name="connsiteY19" fmla="*/ 753302 h 1021042"/>
                <a:gd name="connsiteX20" fmla="*/ 442451 w 884903"/>
                <a:gd name="connsiteY20" fmla="*/ 1021042 h 1021042"/>
                <a:gd name="connsiteX21" fmla="*/ 326733 w 884903"/>
                <a:gd name="connsiteY21" fmla="*/ 810026 h 1021042"/>
                <a:gd name="connsiteX22" fmla="*/ 249588 w 884903"/>
                <a:gd name="connsiteY22" fmla="*/ 719267 h 1021042"/>
                <a:gd name="connsiteX23" fmla="*/ 136139 w 884903"/>
                <a:gd name="connsiteY23" fmla="*/ 499176 h 1021042"/>
                <a:gd name="connsiteX24" fmla="*/ 65800 w 884903"/>
                <a:gd name="connsiteY24" fmla="*/ 422030 h 1021042"/>
                <a:gd name="connsiteX25" fmla="*/ 49917 w 884903"/>
                <a:gd name="connsiteY25" fmla="*/ 378920 h 1021042"/>
                <a:gd name="connsiteX26" fmla="*/ 27228 w 884903"/>
                <a:gd name="connsiteY26" fmla="*/ 358499 h 1021042"/>
                <a:gd name="connsiteX27" fmla="*/ 6807 w 884903"/>
                <a:gd name="connsiteY27" fmla="*/ 338078 h 1021042"/>
                <a:gd name="connsiteX28" fmla="*/ 0 w 884903"/>
                <a:gd name="connsiteY28" fmla="*/ 272278 h 102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84903" h="1021042">
                  <a:moveTo>
                    <a:pt x="0" y="272278"/>
                  </a:moveTo>
                  <a:lnTo>
                    <a:pt x="38572" y="238243"/>
                  </a:lnTo>
                  <a:lnTo>
                    <a:pt x="145215" y="201939"/>
                  </a:lnTo>
                  <a:lnTo>
                    <a:pt x="231436" y="156559"/>
                  </a:lnTo>
                  <a:lnTo>
                    <a:pt x="265471" y="111180"/>
                  </a:lnTo>
                  <a:lnTo>
                    <a:pt x="297237" y="63531"/>
                  </a:lnTo>
                  <a:lnTo>
                    <a:pt x="315388" y="34034"/>
                  </a:lnTo>
                  <a:lnTo>
                    <a:pt x="374382" y="15883"/>
                  </a:lnTo>
                  <a:lnTo>
                    <a:pt x="467410" y="13614"/>
                  </a:lnTo>
                  <a:lnTo>
                    <a:pt x="567245" y="2269"/>
                  </a:lnTo>
                  <a:lnTo>
                    <a:pt x="633046" y="0"/>
                  </a:lnTo>
                  <a:lnTo>
                    <a:pt x="692039" y="18151"/>
                  </a:lnTo>
                  <a:lnTo>
                    <a:pt x="719267" y="63531"/>
                  </a:lnTo>
                  <a:lnTo>
                    <a:pt x="687502" y="154290"/>
                  </a:lnTo>
                  <a:lnTo>
                    <a:pt x="680695" y="256395"/>
                  </a:lnTo>
                  <a:lnTo>
                    <a:pt x="694308" y="356230"/>
                  </a:lnTo>
                  <a:lnTo>
                    <a:pt x="707922" y="433375"/>
                  </a:lnTo>
                  <a:lnTo>
                    <a:pt x="744226" y="528673"/>
                  </a:lnTo>
                  <a:lnTo>
                    <a:pt x="796413" y="612625"/>
                  </a:lnTo>
                  <a:lnTo>
                    <a:pt x="884903" y="753302"/>
                  </a:lnTo>
                  <a:lnTo>
                    <a:pt x="442451" y="1021042"/>
                  </a:lnTo>
                  <a:lnTo>
                    <a:pt x="326733" y="810026"/>
                  </a:lnTo>
                  <a:lnTo>
                    <a:pt x="249588" y="719267"/>
                  </a:lnTo>
                  <a:lnTo>
                    <a:pt x="136139" y="499176"/>
                  </a:lnTo>
                  <a:lnTo>
                    <a:pt x="65800" y="422030"/>
                  </a:lnTo>
                  <a:lnTo>
                    <a:pt x="49917" y="378920"/>
                  </a:lnTo>
                  <a:lnTo>
                    <a:pt x="27228" y="358499"/>
                  </a:lnTo>
                  <a:lnTo>
                    <a:pt x="6807" y="338078"/>
                  </a:lnTo>
                  <a:lnTo>
                    <a:pt x="0" y="27227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110370" y="2026201"/>
              <a:ext cx="567246" cy="635316"/>
            </a:xfrm>
            <a:custGeom>
              <a:avLst/>
              <a:gdLst>
                <a:gd name="connsiteX0" fmla="*/ 567246 w 567246"/>
                <a:gd name="connsiteY0" fmla="*/ 551363 h 635316"/>
                <a:gd name="connsiteX1" fmla="*/ 515059 w 567246"/>
                <a:gd name="connsiteY1" fmla="*/ 465142 h 635316"/>
                <a:gd name="connsiteX2" fmla="*/ 426569 w 567246"/>
                <a:gd name="connsiteY2" fmla="*/ 358500 h 635316"/>
                <a:gd name="connsiteX3" fmla="*/ 372113 w 567246"/>
                <a:gd name="connsiteY3" fmla="*/ 270009 h 635316"/>
                <a:gd name="connsiteX4" fmla="*/ 319927 w 567246"/>
                <a:gd name="connsiteY4" fmla="*/ 152022 h 635316"/>
                <a:gd name="connsiteX5" fmla="*/ 285892 w 567246"/>
                <a:gd name="connsiteY5" fmla="*/ 77146 h 635316"/>
                <a:gd name="connsiteX6" fmla="*/ 265471 w 567246"/>
                <a:gd name="connsiteY6" fmla="*/ 31766 h 635316"/>
                <a:gd name="connsiteX7" fmla="*/ 238243 w 567246"/>
                <a:gd name="connsiteY7" fmla="*/ 15883 h 635316"/>
                <a:gd name="connsiteX8" fmla="*/ 167905 w 567246"/>
                <a:gd name="connsiteY8" fmla="*/ 0 h 635316"/>
                <a:gd name="connsiteX9" fmla="*/ 161098 w 567246"/>
                <a:gd name="connsiteY9" fmla="*/ 43111 h 635316"/>
                <a:gd name="connsiteX10" fmla="*/ 140677 w 567246"/>
                <a:gd name="connsiteY10" fmla="*/ 106643 h 635316"/>
                <a:gd name="connsiteX11" fmla="*/ 93029 w 567246"/>
                <a:gd name="connsiteY11" fmla="*/ 131601 h 635316"/>
                <a:gd name="connsiteX12" fmla="*/ 38573 w 567246"/>
                <a:gd name="connsiteY12" fmla="*/ 181519 h 635316"/>
                <a:gd name="connsiteX13" fmla="*/ 0 w 567246"/>
                <a:gd name="connsiteY13" fmla="*/ 226899 h 635316"/>
                <a:gd name="connsiteX14" fmla="*/ 2269 w 567246"/>
                <a:gd name="connsiteY14" fmla="*/ 263202 h 635316"/>
                <a:gd name="connsiteX15" fmla="*/ 49918 w 567246"/>
                <a:gd name="connsiteY15" fmla="*/ 299506 h 635316"/>
                <a:gd name="connsiteX16" fmla="*/ 111180 w 567246"/>
                <a:gd name="connsiteY16" fmla="*/ 331272 h 635316"/>
                <a:gd name="connsiteX17" fmla="*/ 176981 w 567246"/>
                <a:gd name="connsiteY17" fmla="*/ 363038 h 635316"/>
                <a:gd name="connsiteX18" fmla="*/ 285892 w 567246"/>
                <a:gd name="connsiteY18" fmla="*/ 435645 h 635316"/>
                <a:gd name="connsiteX19" fmla="*/ 474218 w 567246"/>
                <a:gd name="connsiteY19" fmla="*/ 635316 h 635316"/>
                <a:gd name="connsiteX20" fmla="*/ 567246 w 567246"/>
                <a:gd name="connsiteY20" fmla="*/ 551363 h 63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7246" h="635316">
                  <a:moveTo>
                    <a:pt x="567246" y="551363"/>
                  </a:moveTo>
                  <a:lnTo>
                    <a:pt x="515059" y="465142"/>
                  </a:lnTo>
                  <a:lnTo>
                    <a:pt x="426569" y="358500"/>
                  </a:lnTo>
                  <a:lnTo>
                    <a:pt x="372113" y="270009"/>
                  </a:lnTo>
                  <a:lnTo>
                    <a:pt x="319927" y="152022"/>
                  </a:lnTo>
                  <a:lnTo>
                    <a:pt x="285892" y="77146"/>
                  </a:lnTo>
                  <a:lnTo>
                    <a:pt x="265471" y="31766"/>
                  </a:lnTo>
                  <a:lnTo>
                    <a:pt x="238243" y="15883"/>
                  </a:lnTo>
                  <a:lnTo>
                    <a:pt x="167905" y="0"/>
                  </a:lnTo>
                  <a:lnTo>
                    <a:pt x="161098" y="43111"/>
                  </a:lnTo>
                  <a:lnTo>
                    <a:pt x="140677" y="106643"/>
                  </a:lnTo>
                  <a:lnTo>
                    <a:pt x="93029" y="131601"/>
                  </a:lnTo>
                  <a:lnTo>
                    <a:pt x="38573" y="181519"/>
                  </a:lnTo>
                  <a:lnTo>
                    <a:pt x="0" y="226899"/>
                  </a:lnTo>
                  <a:lnTo>
                    <a:pt x="2269" y="263202"/>
                  </a:lnTo>
                  <a:lnTo>
                    <a:pt x="49918" y="299506"/>
                  </a:lnTo>
                  <a:lnTo>
                    <a:pt x="111180" y="331272"/>
                  </a:lnTo>
                  <a:lnTo>
                    <a:pt x="176981" y="363038"/>
                  </a:lnTo>
                  <a:lnTo>
                    <a:pt x="285892" y="435645"/>
                  </a:lnTo>
                  <a:lnTo>
                    <a:pt x="474218" y="635316"/>
                  </a:lnTo>
                  <a:lnTo>
                    <a:pt x="567246" y="5513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5997804" y="1835870"/>
              <a:ext cx="148472" cy="136689"/>
            </a:xfrm>
            <a:custGeom>
              <a:avLst/>
              <a:gdLst>
                <a:gd name="connsiteX0" fmla="*/ 47134 w 148472"/>
                <a:gd name="connsiteY0" fmla="*/ 0 h 136689"/>
                <a:gd name="connsiteX1" fmla="*/ 148472 w 148472"/>
                <a:gd name="connsiteY1" fmla="*/ 122549 h 136689"/>
                <a:gd name="connsiteX2" fmla="*/ 80128 w 148472"/>
                <a:gd name="connsiteY2" fmla="*/ 124905 h 136689"/>
                <a:gd name="connsiteX3" fmla="*/ 35351 w 148472"/>
                <a:gd name="connsiteY3" fmla="*/ 129619 h 136689"/>
                <a:gd name="connsiteX4" fmla="*/ 0 w 148472"/>
                <a:gd name="connsiteY4" fmla="*/ 136689 h 136689"/>
                <a:gd name="connsiteX5" fmla="*/ 35351 w 148472"/>
                <a:gd name="connsiteY5" fmla="*/ 82485 h 136689"/>
                <a:gd name="connsiteX6" fmla="*/ 47134 w 148472"/>
                <a:gd name="connsiteY6" fmla="*/ 0 h 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72" h="136689">
                  <a:moveTo>
                    <a:pt x="47134" y="0"/>
                  </a:moveTo>
                  <a:lnTo>
                    <a:pt x="148472" y="122549"/>
                  </a:lnTo>
                  <a:lnTo>
                    <a:pt x="80128" y="124905"/>
                  </a:lnTo>
                  <a:lnTo>
                    <a:pt x="35351" y="129619"/>
                  </a:lnTo>
                  <a:lnTo>
                    <a:pt x="0" y="136689"/>
                  </a:lnTo>
                  <a:lnTo>
                    <a:pt x="35351" y="82485"/>
                  </a:lnTo>
                  <a:lnTo>
                    <a:pt x="4713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5481687" y="2069184"/>
              <a:ext cx="268664" cy="162612"/>
            </a:xfrm>
            <a:custGeom>
              <a:avLst/>
              <a:gdLst>
                <a:gd name="connsiteX0" fmla="*/ 4713 w 268664"/>
                <a:gd name="connsiteY0" fmla="*/ 162612 h 162612"/>
                <a:gd name="connsiteX1" fmla="*/ 139045 w 268664"/>
                <a:gd name="connsiteY1" fmla="*/ 98981 h 162612"/>
                <a:gd name="connsiteX2" fmla="*/ 216816 w 268664"/>
                <a:gd name="connsiteY2" fmla="*/ 65987 h 162612"/>
                <a:gd name="connsiteX3" fmla="*/ 268664 w 268664"/>
                <a:gd name="connsiteY3" fmla="*/ 42420 h 162612"/>
                <a:gd name="connsiteX4" fmla="*/ 143758 w 268664"/>
                <a:gd name="connsiteY4" fmla="*/ 30637 h 162612"/>
                <a:gd name="connsiteX5" fmla="*/ 65987 w 268664"/>
                <a:gd name="connsiteY5" fmla="*/ 18853 h 162612"/>
                <a:gd name="connsiteX6" fmla="*/ 0 w 268664"/>
                <a:gd name="connsiteY6" fmla="*/ 0 h 162612"/>
                <a:gd name="connsiteX7" fmla="*/ 4713 w 268664"/>
                <a:gd name="connsiteY7" fmla="*/ 162612 h 16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664" h="162612">
                  <a:moveTo>
                    <a:pt x="4713" y="162612"/>
                  </a:moveTo>
                  <a:lnTo>
                    <a:pt x="139045" y="98981"/>
                  </a:lnTo>
                  <a:lnTo>
                    <a:pt x="216816" y="65987"/>
                  </a:lnTo>
                  <a:lnTo>
                    <a:pt x="268664" y="42420"/>
                  </a:lnTo>
                  <a:lnTo>
                    <a:pt x="143758" y="30637"/>
                  </a:lnTo>
                  <a:lnTo>
                    <a:pt x="65987" y="18853"/>
                  </a:lnTo>
                  <a:lnTo>
                    <a:pt x="0" y="0"/>
                  </a:lnTo>
                  <a:lnTo>
                    <a:pt x="4713" y="1626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5561895" y="1644978"/>
              <a:ext cx="280447" cy="586818"/>
            </a:xfrm>
            <a:custGeom>
              <a:avLst/>
              <a:gdLst>
                <a:gd name="connsiteX0" fmla="*/ 0 w 280447"/>
                <a:gd name="connsiteY0" fmla="*/ 586818 h 586818"/>
                <a:gd name="connsiteX1" fmla="*/ 214460 w 280447"/>
                <a:gd name="connsiteY1" fmla="*/ 25923 h 586818"/>
                <a:gd name="connsiteX2" fmla="*/ 280447 w 280447"/>
                <a:gd name="connsiteY2" fmla="*/ 0 h 586818"/>
                <a:gd name="connsiteX3" fmla="*/ 233313 w 280447"/>
                <a:gd name="connsiteY3" fmla="*/ 400639 h 586818"/>
                <a:gd name="connsiteX4" fmla="*/ 200320 w 280447"/>
                <a:gd name="connsiteY4" fmla="*/ 483123 h 586818"/>
                <a:gd name="connsiteX5" fmla="*/ 155542 w 280447"/>
                <a:gd name="connsiteY5" fmla="*/ 516117 h 586818"/>
                <a:gd name="connsiteX6" fmla="*/ 87198 w 280447"/>
                <a:gd name="connsiteY6" fmla="*/ 553824 h 586818"/>
                <a:gd name="connsiteX7" fmla="*/ 0 w 280447"/>
                <a:gd name="connsiteY7" fmla="*/ 586818 h 5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447" h="586818">
                  <a:moveTo>
                    <a:pt x="0" y="586818"/>
                  </a:moveTo>
                  <a:lnTo>
                    <a:pt x="214460" y="25923"/>
                  </a:lnTo>
                  <a:lnTo>
                    <a:pt x="280447" y="0"/>
                  </a:lnTo>
                  <a:lnTo>
                    <a:pt x="233313" y="400639"/>
                  </a:lnTo>
                  <a:lnTo>
                    <a:pt x="200320" y="483123"/>
                  </a:lnTo>
                  <a:lnTo>
                    <a:pt x="155542" y="516117"/>
                  </a:lnTo>
                  <a:lnTo>
                    <a:pt x="87198" y="553824"/>
                  </a:lnTo>
                  <a:lnTo>
                    <a:pt x="0" y="58681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5575955" y="1753386"/>
              <a:ext cx="608029" cy="256880"/>
            </a:xfrm>
            <a:custGeom>
              <a:avLst/>
              <a:gdLst>
                <a:gd name="connsiteX0" fmla="*/ 608029 w 608029"/>
                <a:gd name="connsiteY0" fmla="*/ 256880 h 256880"/>
                <a:gd name="connsiteX1" fmla="*/ 445416 w 608029"/>
                <a:gd name="connsiteY1" fmla="*/ 117835 h 256880"/>
                <a:gd name="connsiteX2" fmla="*/ 419492 w 608029"/>
                <a:gd name="connsiteY2" fmla="*/ 101338 h 256880"/>
                <a:gd name="connsiteX3" fmla="*/ 388855 w 608029"/>
                <a:gd name="connsiteY3" fmla="*/ 82484 h 256880"/>
                <a:gd name="connsiteX4" fmla="*/ 320511 w 608029"/>
                <a:gd name="connsiteY4" fmla="*/ 54204 h 256880"/>
                <a:gd name="connsiteX5" fmla="*/ 181466 w 608029"/>
                <a:gd name="connsiteY5" fmla="*/ 23567 h 256880"/>
                <a:gd name="connsiteX6" fmla="*/ 56560 w 608029"/>
                <a:gd name="connsiteY6" fmla="*/ 0 h 256880"/>
                <a:gd name="connsiteX7" fmla="*/ 0 w 608029"/>
                <a:gd name="connsiteY7" fmla="*/ 23567 h 256880"/>
                <a:gd name="connsiteX8" fmla="*/ 54204 w 608029"/>
                <a:gd name="connsiteY8" fmla="*/ 54204 h 256880"/>
                <a:gd name="connsiteX9" fmla="*/ 233313 w 608029"/>
                <a:gd name="connsiteY9" fmla="*/ 82484 h 256880"/>
                <a:gd name="connsiteX10" fmla="*/ 311084 w 608029"/>
                <a:gd name="connsiteY10" fmla="*/ 117835 h 256880"/>
                <a:gd name="connsiteX11" fmla="*/ 400639 w 608029"/>
                <a:gd name="connsiteY11" fmla="*/ 167325 h 256880"/>
                <a:gd name="connsiteX12" fmla="*/ 435989 w 608029"/>
                <a:gd name="connsiteY12" fmla="*/ 256880 h 256880"/>
                <a:gd name="connsiteX13" fmla="*/ 608029 w 608029"/>
                <a:gd name="connsiteY13" fmla="*/ 256880 h 25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8029" h="256880">
                  <a:moveTo>
                    <a:pt x="608029" y="256880"/>
                  </a:moveTo>
                  <a:lnTo>
                    <a:pt x="445416" y="117835"/>
                  </a:lnTo>
                  <a:lnTo>
                    <a:pt x="419492" y="101338"/>
                  </a:lnTo>
                  <a:lnTo>
                    <a:pt x="388855" y="82484"/>
                  </a:lnTo>
                  <a:lnTo>
                    <a:pt x="320511" y="54204"/>
                  </a:lnTo>
                  <a:lnTo>
                    <a:pt x="181466" y="23567"/>
                  </a:lnTo>
                  <a:lnTo>
                    <a:pt x="56560" y="0"/>
                  </a:lnTo>
                  <a:lnTo>
                    <a:pt x="0" y="23567"/>
                  </a:lnTo>
                  <a:lnTo>
                    <a:pt x="54204" y="54204"/>
                  </a:lnTo>
                  <a:lnTo>
                    <a:pt x="233313" y="82484"/>
                  </a:lnTo>
                  <a:lnTo>
                    <a:pt x="311084" y="117835"/>
                  </a:lnTo>
                  <a:lnTo>
                    <a:pt x="400639" y="167325"/>
                  </a:lnTo>
                  <a:lnTo>
                    <a:pt x="435989" y="256880"/>
                  </a:lnTo>
                  <a:lnTo>
                    <a:pt x="608029" y="2568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4998956" y="1952135"/>
              <a:ext cx="671268" cy="571892"/>
            </a:xfrm>
            <a:custGeom>
              <a:avLst/>
              <a:gdLst>
                <a:gd name="connsiteX0" fmla="*/ 139045 w 655163"/>
                <a:gd name="connsiteY0" fmla="*/ 0 h 544398"/>
                <a:gd name="connsiteX1" fmla="*/ 412422 w 655163"/>
                <a:gd name="connsiteY1" fmla="*/ 329938 h 544398"/>
                <a:gd name="connsiteX2" fmla="*/ 551468 w 655163"/>
                <a:gd name="connsiteY2" fmla="*/ 428919 h 544398"/>
                <a:gd name="connsiteX3" fmla="*/ 655163 w 655163"/>
                <a:gd name="connsiteY3" fmla="*/ 544398 h 544398"/>
                <a:gd name="connsiteX4" fmla="*/ 419493 w 655163"/>
                <a:gd name="connsiteY4" fmla="*/ 431276 h 544398"/>
                <a:gd name="connsiteX5" fmla="*/ 186179 w 655163"/>
                <a:gd name="connsiteY5" fmla="*/ 235670 h 544398"/>
                <a:gd name="connsiteX6" fmla="*/ 0 w 655163"/>
                <a:gd name="connsiteY6" fmla="*/ 87198 h 544398"/>
                <a:gd name="connsiteX7" fmla="*/ 139045 w 655163"/>
                <a:gd name="connsiteY7" fmla="*/ 0 h 5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5163" h="544398">
                  <a:moveTo>
                    <a:pt x="139045" y="0"/>
                  </a:moveTo>
                  <a:lnTo>
                    <a:pt x="412422" y="329938"/>
                  </a:lnTo>
                  <a:lnTo>
                    <a:pt x="551468" y="428919"/>
                  </a:lnTo>
                  <a:lnTo>
                    <a:pt x="655163" y="544398"/>
                  </a:lnTo>
                  <a:lnTo>
                    <a:pt x="419493" y="431276"/>
                  </a:lnTo>
                  <a:lnTo>
                    <a:pt x="186179" y="235670"/>
                  </a:lnTo>
                  <a:lnTo>
                    <a:pt x="0" y="87198"/>
                  </a:lnTo>
                  <a:lnTo>
                    <a:pt x="13904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4748753" y="1053445"/>
              <a:ext cx="466626" cy="709367"/>
            </a:xfrm>
            <a:custGeom>
              <a:avLst/>
              <a:gdLst>
                <a:gd name="connsiteX0" fmla="*/ 247453 w 466626"/>
                <a:gd name="connsiteY0" fmla="*/ 570322 h 709367"/>
                <a:gd name="connsiteX1" fmla="*/ 271020 w 466626"/>
                <a:gd name="connsiteY1" fmla="*/ 379429 h 709367"/>
                <a:gd name="connsiteX2" fmla="*/ 315798 w 466626"/>
                <a:gd name="connsiteY2" fmla="*/ 242741 h 709367"/>
                <a:gd name="connsiteX3" fmla="*/ 466626 w 466626"/>
                <a:gd name="connsiteY3" fmla="*/ 2357 h 709367"/>
                <a:gd name="connsiteX4" fmla="*/ 35350 w 466626"/>
                <a:gd name="connsiteY4" fmla="*/ 0 h 709367"/>
                <a:gd name="connsiteX5" fmla="*/ 0 w 466626"/>
                <a:gd name="connsiteY5" fmla="*/ 266308 h 709367"/>
                <a:gd name="connsiteX6" fmla="*/ 30637 w 466626"/>
                <a:gd name="connsiteY6" fmla="*/ 633953 h 709367"/>
                <a:gd name="connsiteX7" fmla="*/ 70701 w 466626"/>
                <a:gd name="connsiteY7" fmla="*/ 709367 h 709367"/>
                <a:gd name="connsiteX8" fmla="*/ 247453 w 466626"/>
                <a:gd name="connsiteY8" fmla="*/ 570322 h 70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626" h="709367">
                  <a:moveTo>
                    <a:pt x="247453" y="570322"/>
                  </a:moveTo>
                  <a:lnTo>
                    <a:pt x="271020" y="379429"/>
                  </a:lnTo>
                  <a:lnTo>
                    <a:pt x="315798" y="242741"/>
                  </a:lnTo>
                  <a:lnTo>
                    <a:pt x="466626" y="2357"/>
                  </a:lnTo>
                  <a:lnTo>
                    <a:pt x="35350" y="0"/>
                  </a:lnTo>
                  <a:lnTo>
                    <a:pt x="0" y="266308"/>
                  </a:lnTo>
                  <a:lnTo>
                    <a:pt x="30637" y="633953"/>
                  </a:lnTo>
                  <a:lnTo>
                    <a:pt x="70701" y="709367"/>
                  </a:lnTo>
                  <a:lnTo>
                    <a:pt x="247453" y="57032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4817050" y="1601902"/>
              <a:ext cx="335810" cy="476486"/>
            </a:xfrm>
            <a:custGeom>
              <a:avLst/>
              <a:gdLst>
                <a:gd name="connsiteX0" fmla="*/ 179250 w 335810"/>
                <a:gd name="connsiteY0" fmla="*/ 0 h 476486"/>
                <a:gd name="connsiteX1" fmla="*/ 99835 w 335810"/>
                <a:gd name="connsiteY1" fmla="*/ 34034 h 476486"/>
                <a:gd name="connsiteX2" fmla="*/ 54456 w 335810"/>
                <a:gd name="connsiteY2" fmla="*/ 81683 h 476486"/>
                <a:gd name="connsiteX3" fmla="*/ 11345 w 335810"/>
                <a:gd name="connsiteY3" fmla="*/ 117987 h 476486"/>
                <a:gd name="connsiteX4" fmla="*/ 0 w 335810"/>
                <a:gd name="connsiteY4" fmla="*/ 133870 h 476486"/>
                <a:gd name="connsiteX5" fmla="*/ 0 w 335810"/>
                <a:gd name="connsiteY5" fmla="*/ 152022 h 476486"/>
                <a:gd name="connsiteX6" fmla="*/ 0 w 335810"/>
                <a:gd name="connsiteY6" fmla="*/ 192863 h 476486"/>
                <a:gd name="connsiteX7" fmla="*/ 13614 w 335810"/>
                <a:gd name="connsiteY7" fmla="*/ 251857 h 476486"/>
                <a:gd name="connsiteX8" fmla="*/ 56725 w 335810"/>
                <a:gd name="connsiteY8" fmla="*/ 372113 h 476486"/>
                <a:gd name="connsiteX9" fmla="*/ 86221 w 335810"/>
                <a:gd name="connsiteY9" fmla="*/ 408417 h 476486"/>
                <a:gd name="connsiteX10" fmla="*/ 127063 w 335810"/>
                <a:gd name="connsiteY10" fmla="*/ 444720 h 476486"/>
                <a:gd name="connsiteX11" fmla="*/ 179250 w 335810"/>
                <a:gd name="connsiteY11" fmla="*/ 471948 h 476486"/>
                <a:gd name="connsiteX12" fmla="*/ 204209 w 335810"/>
                <a:gd name="connsiteY12" fmla="*/ 476486 h 476486"/>
                <a:gd name="connsiteX13" fmla="*/ 226898 w 335810"/>
                <a:gd name="connsiteY13" fmla="*/ 460603 h 476486"/>
                <a:gd name="connsiteX14" fmla="*/ 247319 w 335810"/>
                <a:gd name="connsiteY14" fmla="*/ 428837 h 476486"/>
                <a:gd name="connsiteX15" fmla="*/ 265471 w 335810"/>
                <a:gd name="connsiteY15" fmla="*/ 408417 h 476486"/>
                <a:gd name="connsiteX16" fmla="*/ 297237 w 335810"/>
                <a:gd name="connsiteY16" fmla="*/ 394803 h 476486"/>
                <a:gd name="connsiteX17" fmla="*/ 326734 w 335810"/>
                <a:gd name="connsiteY17" fmla="*/ 385727 h 476486"/>
                <a:gd name="connsiteX18" fmla="*/ 335810 w 335810"/>
                <a:gd name="connsiteY18" fmla="*/ 378920 h 476486"/>
                <a:gd name="connsiteX19" fmla="*/ 179250 w 335810"/>
                <a:gd name="connsiteY19" fmla="*/ 0 h 47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810" h="476486">
                  <a:moveTo>
                    <a:pt x="179250" y="0"/>
                  </a:moveTo>
                  <a:lnTo>
                    <a:pt x="99835" y="34034"/>
                  </a:lnTo>
                  <a:lnTo>
                    <a:pt x="54456" y="81683"/>
                  </a:lnTo>
                  <a:lnTo>
                    <a:pt x="11345" y="117987"/>
                  </a:lnTo>
                  <a:lnTo>
                    <a:pt x="0" y="133870"/>
                  </a:lnTo>
                  <a:lnTo>
                    <a:pt x="0" y="152022"/>
                  </a:lnTo>
                  <a:lnTo>
                    <a:pt x="0" y="192863"/>
                  </a:lnTo>
                  <a:lnTo>
                    <a:pt x="13614" y="251857"/>
                  </a:lnTo>
                  <a:lnTo>
                    <a:pt x="56725" y="372113"/>
                  </a:lnTo>
                  <a:lnTo>
                    <a:pt x="86221" y="408417"/>
                  </a:lnTo>
                  <a:lnTo>
                    <a:pt x="127063" y="444720"/>
                  </a:lnTo>
                  <a:lnTo>
                    <a:pt x="179250" y="471948"/>
                  </a:lnTo>
                  <a:lnTo>
                    <a:pt x="204209" y="476486"/>
                  </a:lnTo>
                  <a:lnTo>
                    <a:pt x="226898" y="460603"/>
                  </a:lnTo>
                  <a:lnTo>
                    <a:pt x="247319" y="428837"/>
                  </a:lnTo>
                  <a:lnTo>
                    <a:pt x="265471" y="408417"/>
                  </a:lnTo>
                  <a:lnTo>
                    <a:pt x="297237" y="394803"/>
                  </a:lnTo>
                  <a:lnTo>
                    <a:pt x="326734" y="385727"/>
                  </a:lnTo>
                  <a:lnTo>
                    <a:pt x="335810" y="378920"/>
                  </a:lnTo>
                  <a:lnTo>
                    <a:pt x="17925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5799454" y="1205452"/>
              <a:ext cx="348792" cy="1609627"/>
            </a:xfrm>
            <a:custGeom>
              <a:avLst/>
              <a:gdLst>
                <a:gd name="connsiteX0" fmla="*/ 0 w 348792"/>
                <a:gd name="connsiteY0" fmla="*/ 1534212 h 1609627"/>
                <a:gd name="connsiteX1" fmla="*/ 122548 w 348792"/>
                <a:gd name="connsiteY1" fmla="*/ 0 h 1609627"/>
                <a:gd name="connsiteX2" fmla="*/ 348792 w 348792"/>
                <a:gd name="connsiteY2" fmla="*/ 2357 h 1609627"/>
                <a:gd name="connsiteX3" fmla="*/ 37707 w 348792"/>
                <a:gd name="connsiteY3" fmla="*/ 1609627 h 1609627"/>
                <a:gd name="connsiteX4" fmla="*/ 0 w 348792"/>
                <a:gd name="connsiteY4" fmla="*/ 1534212 h 16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92" h="1609627">
                  <a:moveTo>
                    <a:pt x="0" y="1534212"/>
                  </a:moveTo>
                  <a:lnTo>
                    <a:pt x="122548" y="0"/>
                  </a:lnTo>
                  <a:lnTo>
                    <a:pt x="348792" y="2357"/>
                  </a:lnTo>
                  <a:lnTo>
                    <a:pt x="37707" y="1609627"/>
                  </a:lnTo>
                  <a:lnTo>
                    <a:pt x="0" y="1534212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20255198">
              <a:off x="6048596" y="1160041"/>
              <a:ext cx="348792" cy="1017302"/>
            </a:xfrm>
            <a:custGeom>
              <a:avLst/>
              <a:gdLst>
                <a:gd name="connsiteX0" fmla="*/ 0 w 348792"/>
                <a:gd name="connsiteY0" fmla="*/ 1534212 h 1609627"/>
                <a:gd name="connsiteX1" fmla="*/ 122548 w 348792"/>
                <a:gd name="connsiteY1" fmla="*/ 0 h 1609627"/>
                <a:gd name="connsiteX2" fmla="*/ 348792 w 348792"/>
                <a:gd name="connsiteY2" fmla="*/ 2357 h 1609627"/>
                <a:gd name="connsiteX3" fmla="*/ 37707 w 348792"/>
                <a:gd name="connsiteY3" fmla="*/ 1609627 h 1609627"/>
                <a:gd name="connsiteX4" fmla="*/ 0 w 348792"/>
                <a:gd name="connsiteY4" fmla="*/ 1534212 h 16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92" h="1609627">
                  <a:moveTo>
                    <a:pt x="0" y="1534212"/>
                  </a:moveTo>
                  <a:lnTo>
                    <a:pt x="122548" y="0"/>
                  </a:lnTo>
                  <a:lnTo>
                    <a:pt x="348792" y="2357"/>
                  </a:lnTo>
                  <a:lnTo>
                    <a:pt x="37707" y="1609627"/>
                  </a:lnTo>
                  <a:lnTo>
                    <a:pt x="0" y="1534212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 rot="18550102">
              <a:off x="5687096" y="1196305"/>
              <a:ext cx="348792" cy="1160059"/>
            </a:xfrm>
            <a:custGeom>
              <a:avLst/>
              <a:gdLst>
                <a:gd name="connsiteX0" fmla="*/ 0 w 348792"/>
                <a:gd name="connsiteY0" fmla="*/ 1534212 h 1609627"/>
                <a:gd name="connsiteX1" fmla="*/ 122548 w 348792"/>
                <a:gd name="connsiteY1" fmla="*/ 0 h 1609627"/>
                <a:gd name="connsiteX2" fmla="*/ 348792 w 348792"/>
                <a:gd name="connsiteY2" fmla="*/ 2357 h 1609627"/>
                <a:gd name="connsiteX3" fmla="*/ 37707 w 348792"/>
                <a:gd name="connsiteY3" fmla="*/ 1609627 h 1609627"/>
                <a:gd name="connsiteX4" fmla="*/ 0 w 348792"/>
                <a:gd name="connsiteY4" fmla="*/ 1534212 h 16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92" h="1609627">
                  <a:moveTo>
                    <a:pt x="0" y="1534212"/>
                  </a:moveTo>
                  <a:lnTo>
                    <a:pt x="122548" y="0"/>
                  </a:lnTo>
                  <a:lnTo>
                    <a:pt x="348792" y="2357"/>
                  </a:lnTo>
                  <a:lnTo>
                    <a:pt x="37707" y="1609627"/>
                  </a:lnTo>
                  <a:lnTo>
                    <a:pt x="0" y="1534212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6" name="Straight Connector 75"/>
          <p:cNvCxnSpPr/>
          <p:nvPr/>
        </p:nvCxnSpPr>
        <p:spPr>
          <a:xfrm flipV="1">
            <a:off x="5811495" y="1305761"/>
            <a:ext cx="31972" cy="54971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322614" y="923667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Femur Bone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 flipV="1">
            <a:off x="5342364" y="1354554"/>
            <a:ext cx="233368" cy="33182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628454" y="975212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Quadriceps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Tendon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 flipV="1">
            <a:off x="5236570" y="1825203"/>
            <a:ext cx="373601" cy="228844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337285" y="1493378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Patella Bone</a:t>
            </a:r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5565368" y="2283767"/>
            <a:ext cx="262113" cy="183306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748641" y="2409005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Patellar Tendon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5413591" y="2094559"/>
            <a:ext cx="342479" cy="161733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456024" y="1986711"/>
            <a:ext cx="100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Patello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-femoral Joint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H="1">
            <a:off x="5799215" y="2244687"/>
            <a:ext cx="183633" cy="474297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203403" y="2668420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Meniscus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6094310" y="2573340"/>
            <a:ext cx="86655" cy="336608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92591" y="2859156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 Anserine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6363466" y="2340370"/>
            <a:ext cx="319218" cy="42744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499706" y="2742433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-Fib Joint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6452413" y="2220661"/>
            <a:ext cx="347653" cy="119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552351" y="2104654"/>
            <a:ext cx="1009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Lateral Hamstrings Insertion</a:t>
            </a: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6321811" y="1918807"/>
            <a:ext cx="367605" cy="271033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324302" y="1771653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LCL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6090093" y="1354409"/>
            <a:ext cx="208728" cy="823844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819435" y="1131337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ACL</a:t>
            </a:r>
          </a:p>
        </p:txBody>
      </p:sp>
      <p:cxnSp>
        <p:nvCxnSpPr>
          <p:cNvPr id="98" name="Straight Connector 97"/>
          <p:cNvCxnSpPr/>
          <p:nvPr/>
        </p:nvCxnSpPr>
        <p:spPr>
          <a:xfrm flipV="1">
            <a:off x="6250048" y="1485150"/>
            <a:ext cx="344812" cy="57986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143439" y="1274178"/>
            <a:ext cx="1009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PCL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1173317" y="1078294"/>
            <a:ext cx="903157" cy="925642"/>
            <a:chOff x="5201587" y="1540239"/>
            <a:chExt cx="1967459" cy="2154836"/>
          </a:xfrm>
        </p:grpSpPr>
        <p:sp>
          <p:nvSpPr>
            <p:cNvPr id="101" name="Oval 100"/>
            <p:cNvSpPr/>
            <p:nvPr/>
          </p:nvSpPr>
          <p:spPr>
            <a:xfrm>
              <a:off x="5398092" y="2343166"/>
              <a:ext cx="689932" cy="68869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201587" y="1540239"/>
              <a:ext cx="1967459" cy="2154836"/>
              <a:chOff x="5201587" y="1540239"/>
              <a:chExt cx="1967459" cy="2154836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201587" y="2315980"/>
                <a:ext cx="663315" cy="1379095"/>
              </a:xfrm>
              <a:custGeom>
                <a:avLst/>
                <a:gdLst>
                  <a:gd name="connsiteX0" fmla="*/ 385997 w 663315"/>
                  <a:gd name="connsiteY0" fmla="*/ 112427 h 1379095"/>
                  <a:gd name="connsiteX1" fmla="*/ 284813 w 663315"/>
                  <a:gd name="connsiteY1" fmla="*/ 41223 h 1379095"/>
                  <a:gd name="connsiteX2" fmla="*/ 213610 w 663315"/>
                  <a:gd name="connsiteY2" fmla="*/ 3748 h 1379095"/>
                  <a:gd name="connsiteX3" fmla="*/ 127416 w 663315"/>
                  <a:gd name="connsiteY3" fmla="*/ 0 h 1379095"/>
                  <a:gd name="connsiteX4" fmla="*/ 86193 w 663315"/>
                  <a:gd name="connsiteY4" fmla="*/ 26233 h 1379095"/>
                  <a:gd name="connsiteX5" fmla="*/ 44970 w 663315"/>
                  <a:gd name="connsiteY5" fmla="*/ 131164 h 1379095"/>
                  <a:gd name="connsiteX6" fmla="*/ 0 w 663315"/>
                  <a:gd name="connsiteY6" fmla="*/ 277318 h 1379095"/>
                  <a:gd name="connsiteX7" fmla="*/ 11243 w 663315"/>
                  <a:gd name="connsiteY7" fmla="*/ 408482 h 1379095"/>
                  <a:gd name="connsiteX8" fmla="*/ 56213 w 663315"/>
                  <a:gd name="connsiteY8" fmla="*/ 475938 h 1379095"/>
                  <a:gd name="connsiteX9" fmla="*/ 97436 w 663315"/>
                  <a:gd name="connsiteY9" fmla="*/ 637082 h 1379095"/>
                  <a:gd name="connsiteX10" fmla="*/ 82446 w 663315"/>
                  <a:gd name="connsiteY10" fmla="*/ 805722 h 1379095"/>
                  <a:gd name="connsiteX11" fmla="*/ 63708 w 663315"/>
                  <a:gd name="connsiteY11" fmla="*/ 970613 h 1379095"/>
                  <a:gd name="connsiteX12" fmla="*/ 26233 w 663315"/>
                  <a:gd name="connsiteY12" fmla="*/ 1352863 h 1379095"/>
                  <a:gd name="connsiteX13" fmla="*/ 400987 w 663315"/>
                  <a:gd name="connsiteY13" fmla="*/ 1379095 h 1379095"/>
                  <a:gd name="connsiteX14" fmla="*/ 460947 w 663315"/>
                  <a:gd name="connsiteY14" fmla="*/ 1180476 h 1379095"/>
                  <a:gd name="connsiteX15" fmla="*/ 494675 w 663315"/>
                  <a:gd name="connsiteY15" fmla="*/ 1023079 h 1379095"/>
                  <a:gd name="connsiteX16" fmla="*/ 524656 w 663315"/>
                  <a:gd name="connsiteY16" fmla="*/ 936886 h 1379095"/>
                  <a:gd name="connsiteX17" fmla="*/ 607102 w 663315"/>
                  <a:gd name="connsiteY17" fmla="*/ 783236 h 1379095"/>
                  <a:gd name="connsiteX18" fmla="*/ 644577 w 663315"/>
                  <a:gd name="connsiteY18" fmla="*/ 697043 h 1379095"/>
                  <a:gd name="connsiteX19" fmla="*/ 663315 w 663315"/>
                  <a:gd name="connsiteY19" fmla="*/ 652072 h 1379095"/>
                  <a:gd name="connsiteX20" fmla="*/ 385997 w 663315"/>
                  <a:gd name="connsiteY20" fmla="*/ 112427 h 137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63315" h="1379095">
                    <a:moveTo>
                      <a:pt x="385997" y="112427"/>
                    </a:moveTo>
                    <a:lnTo>
                      <a:pt x="284813" y="41223"/>
                    </a:lnTo>
                    <a:lnTo>
                      <a:pt x="213610" y="3748"/>
                    </a:lnTo>
                    <a:lnTo>
                      <a:pt x="127416" y="0"/>
                    </a:lnTo>
                    <a:lnTo>
                      <a:pt x="86193" y="26233"/>
                    </a:lnTo>
                    <a:lnTo>
                      <a:pt x="44970" y="131164"/>
                    </a:lnTo>
                    <a:lnTo>
                      <a:pt x="0" y="277318"/>
                    </a:lnTo>
                    <a:lnTo>
                      <a:pt x="11243" y="408482"/>
                    </a:lnTo>
                    <a:lnTo>
                      <a:pt x="56213" y="475938"/>
                    </a:lnTo>
                    <a:lnTo>
                      <a:pt x="97436" y="637082"/>
                    </a:lnTo>
                    <a:lnTo>
                      <a:pt x="82446" y="805722"/>
                    </a:lnTo>
                    <a:lnTo>
                      <a:pt x="63708" y="970613"/>
                    </a:lnTo>
                    <a:lnTo>
                      <a:pt x="26233" y="1352863"/>
                    </a:lnTo>
                    <a:lnTo>
                      <a:pt x="400987" y="1379095"/>
                    </a:lnTo>
                    <a:lnTo>
                      <a:pt x="460947" y="1180476"/>
                    </a:lnTo>
                    <a:lnTo>
                      <a:pt x="494675" y="1023079"/>
                    </a:lnTo>
                    <a:lnTo>
                      <a:pt x="524656" y="936886"/>
                    </a:lnTo>
                    <a:lnTo>
                      <a:pt x="607102" y="783236"/>
                    </a:lnTo>
                    <a:lnTo>
                      <a:pt x="644577" y="697043"/>
                    </a:lnTo>
                    <a:lnTo>
                      <a:pt x="663315" y="652072"/>
                    </a:lnTo>
                    <a:lnTo>
                      <a:pt x="385997" y="1124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6003561" y="1963711"/>
                <a:ext cx="1165485" cy="1543987"/>
              </a:xfrm>
              <a:custGeom>
                <a:avLst/>
                <a:gdLst>
                  <a:gd name="connsiteX0" fmla="*/ 891914 w 1165485"/>
                  <a:gd name="connsiteY0" fmla="*/ 1543987 h 1543987"/>
                  <a:gd name="connsiteX1" fmla="*/ 786983 w 1165485"/>
                  <a:gd name="connsiteY1" fmla="*/ 1397833 h 1543987"/>
                  <a:gd name="connsiteX2" fmla="*/ 573373 w 1165485"/>
                  <a:gd name="connsiteY2" fmla="*/ 1172981 h 1543987"/>
                  <a:gd name="connsiteX3" fmla="*/ 547141 w 1165485"/>
                  <a:gd name="connsiteY3" fmla="*/ 1150496 h 1543987"/>
                  <a:gd name="connsiteX4" fmla="*/ 292308 w 1165485"/>
                  <a:gd name="connsiteY4" fmla="*/ 1034322 h 1543987"/>
                  <a:gd name="connsiteX5" fmla="*/ 157396 w 1165485"/>
                  <a:gd name="connsiteY5" fmla="*/ 955623 h 1543987"/>
                  <a:gd name="connsiteX6" fmla="*/ 78698 w 1165485"/>
                  <a:gd name="connsiteY6" fmla="*/ 951876 h 1543987"/>
                  <a:gd name="connsiteX7" fmla="*/ 116173 w 1165485"/>
                  <a:gd name="connsiteY7" fmla="*/ 884420 h 1543987"/>
                  <a:gd name="connsiteX8" fmla="*/ 134911 w 1165485"/>
                  <a:gd name="connsiteY8" fmla="*/ 816964 h 1543987"/>
                  <a:gd name="connsiteX9" fmla="*/ 142406 w 1165485"/>
                  <a:gd name="connsiteY9" fmla="*/ 768246 h 1543987"/>
                  <a:gd name="connsiteX10" fmla="*/ 134911 w 1165485"/>
                  <a:gd name="connsiteY10" fmla="*/ 708286 h 1543987"/>
                  <a:gd name="connsiteX11" fmla="*/ 131164 w 1165485"/>
                  <a:gd name="connsiteY11" fmla="*/ 659568 h 1543987"/>
                  <a:gd name="connsiteX12" fmla="*/ 127416 w 1165485"/>
                  <a:gd name="connsiteY12" fmla="*/ 603355 h 1543987"/>
                  <a:gd name="connsiteX13" fmla="*/ 97436 w 1165485"/>
                  <a:gd name="connsiteY13" fmla="*/ 550889 h 1543987"/>
                  <a:gd name="connsiteX14" fmla="*/ 82446 w 1165485"/>
                  <a:gd name="connsiteY14" fmla="*/ 520909 h 1543987"/>
                  <a:gd name="connsiteX15" fmla="*/ 59960 w 1165485"/>
                  <a:gd name="connsiteY15" fmla="*/ 472191 h 1543987"/>
                  <a:gd name="connsiteX16" fmla="*/ 41223 w 1165485"/>
                  <a:gd name="connsiteY16" fmla="*/ 442210 h 1543987"/>
                  <a:gd name="connsiteX17" fmla="*/ 7495 w 1165485"/>
                  <a:gd name="connsiteY17" fmla="*/ 419725 h 1543987"/>
                  <a:gd name="connsiteX18" fmla="*/ 0 w 1165485"/>
                  <a:gd name="connsiteY18" fmla="*/ 397240 h 1543987"/>
                  <a:gd name="connsiteX19" fmla="*/ 48718 w 1165485"/>
                  <a:gd name="connsiteY19" fmla="*/ 296056 h 1543987"/>
                  <a:gd name="connsiteX20" fmla="*/ 127416 w 1165485"/>
                  <a:gd name="connsiteY20" fmla="*/ 236096 h 1543987"/>
                  <a:gd name="connsiteX21" fmla="*/ 209862 w 1165485"/>
                  <a:gd name="connsiteY21" fmla="*/ 172387 h 1543987"/>
                  <a:gd name="connsiteX22" fmla="*/ 266075 w 1165485"/>
                  <a:gd name="connsiteY22" fmla="*/ 149902 h 1543987"/>
                  <a:gd name="connsiteX23" fmla="*/ 318541 w 1165485"/>
                  <a:gd name="connsiteY23" fmla="*/ 134912 h 1543987"/>
                  <a:gd name="connsiteX24" fmla="*/ 438462 w 1165485"/>
                  <a:gd name="connsiteY24" fmla="*/ 93689 h 1543987"/>
                  <a:gd name="connsiteX25" fmla="*/ 509665 w 1165485"/>
                  <a:gd name="connsiteY25" fmla="*/ 93689 h 1543987"/>
                  <a:gd name="connsiteX26" fmla="*/ 618344 w 1165485"/>
                  <a:gd name="connsiteY26" fmla="*/ 131164 h 1543987"/>
                  <a:gd name="connsiteX27" fmla="*/ 685800 w 1165485"/>
                  <a:gd name="connsiteY27" fmla="*/ 202368 h 1543987"/>
                  <a:gd name="connsiteX28" fmla="*/ 730770 w 1165485"/>
                  <a:gd name="connsiteY28" fmla="*/ 206115 h 1543987"/>
                  <a:gd name="connsiteX29" fmla="*/ 757003 w 1165485"/>
                  <a:gd name="connsiteY29" fmla="*/ 172387 h 1543987"/>
                  <a:gd name="connsiteX30" fmla="*/ 790731 w 1165485"/>
                  <a:gd name="connsiteY30" fmla="*/ 119922 h 1543987"/>
                  <a:gd name="connsiteX31" fmla="*/ 816964 w 1165485"/>
                  <a:gd name="connsiteY31" fmla="*/ 97437 h 1543987"/>
                  <a:gd name="connsiteX32" fmla="*/ 865682 w 1165485"/>
                  <a:gd name="connsiteY32" fmla="*/ 86194 h 1543987"/>
                  <a:gd name="connsiteX33" fmla="*/ 888167 w 1165485"/>
                  <a:gd name="connsiteY33" fmla="*/ 74951 h 1543987"/>
                  <a:gd name="connsiteX34" fmla="*/ 996846 w 1165485"/>
                  <a:gd name="connsiteY34" fmla="*/ 59961 h 1543987"/>
                  <a:gd name="connsiteX35" fmla="*/ 1049311 w 1165485"/>
                  <a:gd name="connsiteY35" fmla="*/ 48719 h 1543987"/>
                  <a:gd name="connsiteX36" fmla="*/ 1083039 w 1165485"/>
                  <a:gd name="connsiteY36" fmla="*/ 33728 h 1543987"/>
                  <a:gd name="connsiteX37" fmla="*/ 1165485 w 1165485"/>
                  <a:gd name="connsiteY37" fmla="*/ 0 h 1543987"/>
                  <a:gd name="connsiteX38" fmla="*/ 891914 w 1165485"/>
                  <a:gd name="connsiteY38" fmla="*/ 1543987 h 15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5485" h="1543987">
                    <a:moveTo>
                      <a:pt x="891914" y="1543987"/>
                    </a:moveTo>
                    <a:lnTo>
                      <a:pt x="786983" y="1397833"/>
                    </a:lnTo>
                    <a:lnTo>
                      <a:pt x="573373" y="1172981"/>
                    </a:lnTo>
                    <a:lnTo>
                      <a:pt x="547141" y="1150496"/>
                    </a:lnTo>
                    <a:lnTo>
                      <a:pt x="292308" y="1034322"/>
                    </a:lnTo>
                    <a:lnTo>
                      <a:pt x="157396" y="955623"/>
                    </a:lnTo>
                    <a:lnTo>
                      <a:pt x="78698" y="951876"/>
                    </a:lnTo>
                    <a:lnTo>
                      <a:pt x="116173" y="884420"/>
                    </a:lnTo>
                    <a:lnTo>
                      <a:pt x="134911" y="816964"/>
                    </a:lnTo>
                    <a:lnTo>
                      <a:pt x="142406" y="768246"/>
                    </a:lnTo>
                    <a:lnTo>
                      <a:pt x="134911" y="708286"/>
                    </a:lnTo>
                    <a:lnTo>
                      <a:pt x="131164" y="659568"/>
                    </a:lnTo>
                    <a:lnTo>
                      <a:pt x="127416" y="603355"/>
                    </a:lnTo>
                    <a:lnTo>
                      <a:pt x="97436" y="550889"/>
                    </a:lnTo>
                    <a:lnTo>
                      <a:pt x="82446" y="520909"/>
                    </a:lnTo>
                    <a:lnTo>
                      <a:pt x="59960" y="472191"/>
                    </a:lnTo>
                    <a:lnTo>
                      <a:pt x="41223" y="442210"/>
                    </a:lnTo>
                    <a:lnTo>
                      <a:pt x="7495" y="419725"/>
                    </a:lnTo>
                    <a:lnTo>
                      <a:pt x="0" y="397240"/>
                    </a:lnTo>
                    <a:lnTo>
                      <a:pt x="48718" y="296056"/>
                    </a:lnTo>
                    <a:lnTo>
                      <a:pt x="127416" y="236096"/>
                    </a:lnTo>
                    <a:lnTo>
                      <a:pt x="209862" y="172387"/>
                    </a:lnTo>
                    <a:lnTo>
                      <a:pt x="266075" y="149902"/>
                    </a:lnTo>
                    <a:lnTo>
                      <a:pt x="318541" y="134912"/>
                    </a:lnTo>
                    <a:lnTo>
                      <a:pt x="438462" y="93689"/>
                    </a:lnTo>
                    <a:lnTo>
                      <a:pt x="509665" y="93689"/>
                    </a:lnTo>
                    <a:lnTo>
                      <a:pt x="618344" y="131164"/>
                    </a:lnTo>
                    <a:lnTo>
                      <a:pt x="685800" y="202368"/>
                    </a:lnTo>
                    <a:lnTo>
                      <a:pt x="730770" y="206115"/>
                    </a:lnTo>
                    <a:lnTo>
                      <a:pt x="757003" y="172387"/>
                    </a:lnTo>
                    <a:lnTo>
                      <a:pt x="790731" y="119922"/>
                    </a:lnTo>
                    <a:lnTo>
                      <a:pt x="816964" y="97437"/>
                    </a:lnTo>
                    <a:lnTo>
                      <a:pt x="865682" y="86194"/>
                    </a:lnTo>
                    <a:lnTo>
                      <a:pt x="888167" y="74951"/>
                    </a:lnTo>
                    <a:lnTo>
                      <a:pt x="996846" y="59961"/>
                    </a:lnTo>
                    <a:lnTo>
                      <a:pt x="1049311" y="48719"/>
                    </a:lnTo>
                    <a:lnTo>
                      <a:pt x="1083039" y="33728"/>
                    </a:lnTo>
                    <a:lnTo>
                      <a:pt x="1165485" y="0"/>
                    </a:lnTo>
                    <a:lnTo>
                      <a:pt x="891914" y="15439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5493895" y="1540239"/>
                <a:ext cx="1521502" cy="734518"/>
              </a:xfrm>
              <a:custGeom>
                <a:avLst/>
                <a:gdLst>
                  <a:gd name="connsiteX0" fmla="*/ 1319135 w 1521502"/>
                  <a:gd name="connsiteY0" fmla="*/ 0 h 734518"/>
                  <a:gd name="connsiteX1" fmla="*/ 1109272 w 1521502"/>
                  <a:gd name="connsiteY1" fmla="*/ 93689 h 734518"/>
                  <a:gd name="connsiteX2" fmla="*/ 933138 w 1521502"/>
                  <a:gd name="connsiteY2" fmla="*/ 131164 h 734518"/>
                  <a:gd name="connsiteX3" fmla="*/ 783236 w 1521502"/>
                  <a:gd name="connsiteY3" fmla="*/ 176135 h 734518"/>
                  <a:gd name="connsiteX4" fmla="*/ 618344 w 1521502"/>
                  <a:gd name="connsiteY4" fmla="*/ 209863 h 734518"/>
                  <a:gd name="connsiteX5" fmla="*/ 483433 w 1521502"/>
                  <a:gd name="connsiteY5" fmla="*/ 224853 h 734518"/>
                  <a:gd name="connsiteX6" fmla="*/ 404735 w 1521502"/>
                  <a:gd name="connsiteY6" fmla="*/ 243591 h 734518"/>
                  <a:gd name="connsiteX7" fmla="*/ 348521 w 1521502"/>
                  <a:gd name="connsiteY7" fmla="*/ 266076 h 734518"/>
                  <a:gd name="connsiteX8" fmla="*/ 232348 w 1521502"/>
                  <a:gd name="connsiteY8" fmla="*/ 299804 h 734518"/>
                  <a:gd name="connsiteX9" fmla="*/ 104931 w 1521502"/>
                  <a:gd name="connsiteY9" fmla="*/ 367259 h 734518"/>
                  <a:gd name="connsiteX10" fmla="*/ 41223 w 1521502"/>
                  <a:gd name="connsiteY10" fmla="*/ 415977 h 734518"/>
                  <a:gd name="connsiteX11" fmla="*/ 7495 w 1521502"/>
                  <a:gd name="connsiteY11" fmla="*/ 460948 h 734518"/>
                  <a:gd name="connsiteX12" fmla="*/ 0 w 1521502"/>
                  <a:gd name="connsiteY12" fmla="*/ 532151 h 734518"/>
                  <a:gd name="connsiteX13" fmla="*/ 26233 w 1521502"/>
                  <a:gd name="connsiteY13" fmla="*/ 607102 h 734518"/>
                  <a:gd name="connsiteX14" fmla="*/ 108679 w 1521502"/>
                  <a:gd name="connsiteY14" fmla="*/ 663315 h 734518"/>
                  <a:gd name="connsiteX15" fmla="*/ 176135 w 1521502"/>
                  <a:gd name="connsiteY15" fmla="*/ 685800 h 734518"/>
                  <a:gd name="connsiteX16" fmla="*/ 314794 w 1521502"/>
                  <a:gd name="connsiteY16" fmla="*/ 727023 h 734518"/>
                  <a:gd name="connsiteX17" fmla="*/ 400987 w 1521502"/>
                  <a:gd name="connsiteY17" fmla="*/ 734518 h 734518"/>
                  <a:gd name="connsiteX18" fmla="*/ 472190 w 1521502"/>
                  <a:gd name="connsiteY18" fmla="*/ 734518 h 734518"/>
                  <a:gd name="connsiteX19" fmla="*/ 550889 w 1521502"/>
                  <a:gd name="connsiteY19" fmla="*/ 674558 h 734518"/>
                  <a:gd name="connsiteX20" fmla="*/ 625839 w 1521502"/>
                  <a:gd name="connsiteY20" fmla="*/ 603354 h 734518"/>
                  <a:gd name="connsiteX21" fmla="*/ 689548 w 1521502"/>
                  <a:gd name="connsiteY21" fmla="*/ 562131 h 734518"/>
                  <a:gd name="connsiteX22" fmla="*/ 625839 w 1521502"/>
                  <a:gd name="connsiteY22" fmla="*/ 554636 h 734518"/>
                  <a:gd name="connsiteX23" fmla="*/ 535898 w 1521502"/>
                  <a:gd name="connsiteY23" fmla="*/ 543394 h 734518"/>
                  <a:gd name="connsiteX24" fmla="*/ 483433 w 1521502"/>
                  <a:gd name="connsiteY24" fmla="*/ 517161 h 734518"/>
                  <a:gd name="connsiteX25" fmla="*/ 442210 w 1521502"/>
                  <a:gd name="connsiteY25" fmla="*/ 472191 h 734518"/>
                  <a:gd name="connsiteX26" fmla="*/ 423472 w 1521502"/>
                  <a:gd name="connsiteY26" fmla="*/ 445958 h 734518"/>
                  <a:gd name="connsiteX27" fmla="*/ 423472 w 1521502"/>
                  <a:gd name="connsiteY27" fmla="*/ 412230 h 734518"/>
                  <a:gd name="connsiteX28" fmla="*/ 445957 w 1521502"/>
                  <a:gd name="connsiteY28" fmla="*/ 382250 h 734518"/>
                  <a:gd name="connsiteX29" fmla="*/ 472190 w 1521502"/>
                  <a:gd name="connsiteY29" fmla="*/ 371007 h 734518"/>
                  <a:gd name="connsiteX30" fmla="*/ 517161 w 1521502"/>
                  <a:gd name="connsiteY30" fmla="*/ 363512 h 734518"/>
                  <a:gd name="connsiteX31" fmla="*/ 693295 w 1521502"/>
                  <a:gd name="connsiteY31" fmla="*/ 348522 h 734518"/>
                  <a:gd name="connsiteX32" fmla="*/ 918148 w 1521502"/>
                  <a:gd name="connsiteY32" fmla="*/ 329784 h 734518"/>
                  <a:gd name="connsiteX33" fmla="*/ 1221698 w 1521502"/>
                  <a:gd name="connsiteY33" fmla="*/ 236095 h 734518"/>
                  <a:gd name="connsiteX34" fmla="*/ 1259174 w 1521502"/>
                  <a:gd name="connsiteY34" fmla="*/ 206115 h 734518"/>
                  <a:gd name="connsiteX35" fmla="*/ 1521502 w 1521502"/>
                  <a:gd name="connsiteY35" fmla="*/ 157397 h 734518"/>
                  <a:gd name="connsiteX36" fmla="*/ 1319135 w 1521502"/>
                  <a:gd name="connsiteY36" fmla="*/ 0 h 73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21502" h="734518">
                    <a:moveTo>
                      <a:pt x="1319135" y="0"/>
                    </a:moveTo>
                    <a:lnTo>
                      <a:pt x="1109272" y="93689"/>
                    </a:lnTo>
                    <a:lnTo>
                      <a:pt x="933138" y="131164"/>
                    </a:lnTo>
                    <a:lnTo>
                      <a:pt x="783236" y="176135"/>
                    </a:lnTo>
                    <a:lnTo>
                      <a:pt x="618344" y="209863"/>
                    </a:lnTo>
                    <a:lnTo>
                      <a:pt x="483433" y="224853"/>
                    </a:lnTo>
                    <a:lnTo>
                      <a:pt x="404735" y="243591"/>
                    </a:lnTo>
                    <a:lnTo>
                      <a:pt x="348521" y="266076"/>
                    </a:lnTo>
                    <a:lnTo>
                      <a:pt x="232348" y="299804"/>
                    </a:lnTo>
                    <a:lnTo>
                      <a:pt x="104931" y="367259"/>
                    </a:lnTo>
                    <a:lnTo>
                      <a:pt x="41223" y="415977"/>
                    </a:lnTo>
                    <a:lnTo>
                      <a:pt x="7495" y="460948"/>
                    </a:lnTo>
                    <a:lnTo>
                      <a:pt x="0" y="532151"/>
                    </a:lnTo>
                    <a:lnTo>
                      <a:pt x="26233" y="607102"/>
                    </a:lnTo>
                    <a:lnTo>
                      <a:pt x="108679" y="663315"/>
                    </a:lnTo>
                    <a:lnTo>
                      <a:pt x="176135" y="685800"/>
                    </a:lnTo>
                    <a:lnTo>
                      <a:pt x="314794" y="727023"/>
                    </a:lnTo>
                    <a:lnTo>
                      <a:pt x="400987" y="734518"/>
                    </a:lnTo>
                    <a:lnTo>
                      <a:pt x="472190" y="734518"/>
                    </a:lnTo>
                    <a:lnTo>
                      <a:pt x="550889" y="674558"/>
                    </a:lnTo>
                    <a:lnTo>
                      <a:pt x="625839" y="603354"/>
                    </a:lnTo>
                    <a:lnTo>
                      <a:pt x="689548" y="562131"/>
                    </a:lnTo>
                    <a:lnTo>
                      <a:pt x="625839" y="554636"/>
                    </a:lnTo>
                    <a:lnTo>
                      <a:pt x="535898" y="543394"/>
                    </a:lnTo>
                    <a:lnTo>
                      <a:pt x="483433" y="517161"/>
                    </a:lnTo>
                    <a:lnTo>
                      <a:pt x="442210" y="472191"/>
                    </a:lnTo>
                    <a:lnTo>
                      <a:pt x="423472" y="445958"/>
                    </a:lnTo>
                    <a:lnTo>
                      <a:pt x="423472" y="412230"/>
                    </a:lnTo>
                    <a:lnTo>
                      <a:pt x="445957" y="382250"/>
                    </a:lnTo>
                    <a:lnTo>
                      <a:pt x="472190" y="371007"/>
                    </a:lnTo>
                    <a:lnTo>
                      <a:pt x="517161" y="363512"/>
                    </a:lnTo>
                    <a:lnTo>
                      <a:pt x="693295" y="348522"/>
                    </a:lnTo>
                    <a:lnTo>
                      <a:pt x="918148" y="329784"/>
                    </a:lnTo>
                    <a:lnTo>
                      <a:pt x="1221698" y="236095"/>
                    </a:lnTo>
                    <a:lnTo>
                      <a:pt x="1259174" y="206115"/>
                    </a:lnTo>
                    <a:lnTo>
                      <a:pt x="1521502" y="157397"/>
                    </a:lnTo>
                    <a:lnTo>
                      <a:pt x="1319135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6" name="Straight Connector 105"/>
          <p:cNvCxnSpPr/>
          <p:nvPr/>
        </p:nvCxnSpPr>
        <p:spPr>
          <a:xfrm>
            <a:off x="1404630" y="1576698"/>
            <a:ext cx="278829" cy="45842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462165" y="1890174"/>
            <a:ext cx="111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Inside the Joint (Intra-articular) Injection</a:t>
            </a:r>
          </a:p>
        </p:txBody>
      </p:sp>
      <p:sp>
        <p:nvSpPr>
          <p:cNvPr id="148" name="Freeform 147"/>
          <p:cNvSpPr/>
          <p:nvPr/>
        </p:nvSpPr>
        <p:spPr>
          <a:xfrm>
            <a:off x="8508091" y="4350663"/>
            <a:ext cx="283249" cy="168625"/>
          </a:xfrm>
          <a:custGeom>
            <a:avLst/>
            <a:gdLst>
              <a:gd name="connsiteX0" fmla="*/ 0 w 360111"/>
              <a:gd name="connsiteY0" fmla="*/ 91793 h 240074"/>
              <a:gd name="connsiteX1" fmla="*/ 60018 w 360111"/>
              <a:gd name="connsiteY1" fmla="*/ 123567 h 240074"/>
              <a:gd name="connsiteX2" fmla="*/ 91793 w 360111"/>
              <a:gd name="connsiteY2" fmla="*/ 155342 h 240074"/>
              <a:gd name="connsiteX3" fmla="*/ 109445 w 360111"/>
              <a:gd name="connsiteY3" fmla="*/ 194177 h 240074"/>
              <a:gd name="connsiteX4" fmla="*/ 116506 w 360111"/>
              <a:gd name="connsiteY4" fmla="*/ 229482 h 240074"/>
              <a:gd name="connsiteX5" fmla="*/ 130628 w 360111"/>
              <a:gd name="connsiteY5" fmla="*/ 240074 h 240074"/>
              <a:gd name="connsiteX6" fmla="*/ 151811 w 360111"/>
              <a:gd name="connsiteY6" fmla="*/ 240074 h 240074"/>
              <a:gd name="connsiteX7" fmla="*/ 151811 w 360111"/>
              <a:gd name="connsiteY7" fmla="*/ 240074 h 240074"/>
              <a:gd name="connsiteX8" fmla="*/ 183586 w 360111"/>
              <a:gd name="connsiteY8" fmla="*/ 176525 h 240074"/>
              <a:gd name="connsiteX9" fmla="*/ 190647 w 360111"/>
              <a:gd name="connsiteY9" fmla="*/ 137689 h 240074"/>
              <a:gd name="connsiteX10" fmla="*/ 204769 w 360111"/>
              <a:gd name="connsiteY10" fmla="*/ 88262 h 240074"/>
              <a:gd name="connsiteX11" fmla="*/ 236543 w 360111"/>
              <a:gd name="connsiteY11" fmla="*/ 56488 h 240074"/>
              <a:gd name="connsiteX12" fmla="*/ 261257 w 360111"/>
              <a:gd name="connsiteY12" fmla="*/ 45896 h 240074"/>
              <a:gd name="connsiteX13" fmla="*/ 289501 w 360111"/>
              <a:gd name="connsiteY13" fmla="*/ 31774 h 240074"/>
              <a:gd name="connsiteX14" fmla="*/ 335397 w 360111"/>
              <a:gd name="connsiteY14" fmla="*/ 7061 h 240074"/>
              <a:gd name="connsiteX15" fmla="*/ 360111 w 360111"/>
              <a:gd name="connsiteY15" fmla="*/ 0 h 24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0111" h="240074">
                <a:moveTo>
                  <a:pt x="0" y="91793"/>
                </a:moveTo>
                <a:lnTo>
                  <a:pt x="60018" y="123567"/>
                </a:lnTo>
                <a:lnTo>
                  <a:pt x="91793" y="155342"/>
                </a:lnTo>
                <a:lnTo>
                  <a:pt x="109445" y="194177"/>
                </a:lnTo>
                <a:lnTo>
                  <a:pt x="116506" y="229482"/>
                </a:lnTo>
                <a:lnTo>
                  <a:pt x="130628" y="240074"/>
                </a:lnTo>
                <a:lnTo>
                  <a:pt x="151811" y="240074"/>
                </a:lnTo>
                <a:lnTo>
                  <a:pt x="151811" y="240074"/>
                </a:lnTo>
                <a:lnTo>
                  <a:pt x="183586" y="176525"/>
                </a:lnTo>
                <a:lnTo>
                  <a:pt x="190647" y="137689"/>
                </a:lnTo>
                <a:lnTo>
                  <a:pt x="204769" y="88262"/>
                </a:lnTo>
                <a:lnTo>
                  <a:pt x="236543" y="56488"/>
                </a:lnTo>
                <a:lnTo>
                  <a:pt x="261257" y="45896"/>
                </a:lnTo>
                <a:lnTo>
                  <a:pt x="289501" y="31774"/>
                </a:lnTo>
                <a:lnTo>
                  <a:pt x="335397" y="7061"/>
                </a:lnTo>
                <a:lnTo>
                  <a:pt x="360111" y="0"/>
                </a:lnTo>
              </a:path>
            </a:pathLst>
          </a:cu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8307920" y="3922806"/>
            <a:ext cx="363781" cy="84312"/>
          </a:xfrm>
          <a:custGeom>
            <a:avLst/>
            <a:gdLst>
              <a:gd name="connsiteX0" fmla="*/ 0 w 462496"/>
              <a:gd name="connsiteY0" fmla="*/ 120037 h 120037"/>
              <a:gd name="connsiteX1" fmla="*/ 67080 w 462496"/>
              <a:gd name="connsiteY1" fmla="*/ 49427 h 120037"/>
              <a:gd name="connsiteX2" fmla="*/ 123568 w 462496"/>
              <a:gd name="connsiteY2" fmla="*/ 21183 h 120037"/>
              <a:gd name="connsiteX3" fmla="*/ 169465 w 462496"/>
              <a:gd name="connsiteY3" fmla="*/ 0 h 120037"/>
              <a:gd name="connsiteX4" fmla="*/ 211831 w 462496"/>
              <a:gd name="connsiteY4" fmla="*/ 0 h 120037"/>
              <a:gd name="connsiteX5" fmla="*/ 324807 w 462496"/>
              <a:gd name="connsiteY5" fmla="*/ 28244 h 120037"/>
              <a:gd name="connsiteX6" fmla="*/ 462496 w 462496"/>
              <a:gd name="connsiteY6" fmla="*/ 31774 h 1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2496" h="120037">
                <a:moveTo>
                  <a:pt x="0" y="120037"/>
                </a:moveTo>
                <a:lnTo>
                  <a:pt x="67080" y="49427"/>
                </a:lnTo>
                <a:lnTo>
                  <a:pt x="123568" y="21183"/>
                </a:lnTo>
                <a:lnTo>
                  <a:pt x="169465" y="0"/>
                </a:lnTo>
                <a:lnTo>
                  <a:pt x="211831" y="0"/>
                </a:lnTo>
                <a:lnTo>
                  <a:pt x="324807" y="28244"/>
                </a:lnTo>
                <a:lnTo>
                  <a:pt x="462496" y="31774"/>
                </a:lnTo>
              </a:path>
            </a:pathLst>
          </a:cu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8585845" y="3879504"/>
            <a:ext cx="91639" cy="37197"/>
          </a:xfrm>
          <a:custGeom>
            <a:avLst/>
            <a:gdLst>
              <a:gd name="connsiteX0" fmla="*/ 0 w 116506"/>
              <a:gd name="connsiteY0" fmla="*/ 0 h 52958"/>
              <a:gd name="connsiteX1" fmla="*/ 3530 w 116506"/>
              <a:gd name="connsiteY1" fmla="*/ 21183 h 52958"/>
              <a:gd name="connsiteX2" fmla="*/ 7061 w 116506"/>
              <a:gd name="connsiteY2" fmla="*/ 35305 h 52958"/>
              <a:gd name="connsiteX3" fmla="*/ 14122 w 116506"/>
              <a:gd name="connsiteY3" fmla="*/ 45897 h 52958"/>
              <a:gd name="connsiteX4" fmla="*/ 24713 w 116506"/>
              <a:gd name="connsiteY4" fmla="*/ 49427 h 52958"/>
              <a:gd name="connsiteX5" fmla="*/ 60018 w 116506"/>
              <a:gd name="connsiteY5" fmla="*/ 52958 h 52958"/>
              <a:gd name="connsiteX6" fmla="*/ 116506 w 116506"/>
              <a:gd name="connsiteY6" fmla="*/ 49427 h 5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06" h="52958">
                <a:moveTo>
                  <a:pt x="0" y="0"/>
                </a:moveTo>
                <a:cubicBezTo>
                  <a:pt x="1177" y="7061"/>
                  <a:pt x="2126" y="14164"/>
                  <a:pt x="3530" y="21183"/>
                </a:cubicBezTo>
                <a:cubicBezTo>
                  <a:pt x="4482" y="25941"/>
                  <a:pt x="5150" y="30845"/>
                  <a:pt x="7061" y="35305"/>
                </a:cubicBezTo>
                <a:cubicBezTo>
                  <a:pt x="8733" y="39205"/>
                  <a:pt x="10809" y="43246"/>
                  <a:pt x="14122" y="45897"/>
                </a:cubicBezTo>
                <a:cubicBezTo>
                  <a:pt x="17028" y="48222"/>
                  <a:pt x="21035" y="48861"/>
                  <a:pt x="24713" y="49427"/>
                </a:cubicBezTo>
                <a:cubicBezTo>
                  <a:pt x="36403" y="51225"/>
                  <a:pt x="48250" y="51781"/>
                  <a:pt x="60018" y="52958"/>
                </a:cubicBezTo>
                <a:lnTo>
                  <a:pt x="116506" y="49427"/>
                </a:ln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8665200" y="3737119"/>
            <a:ext cx="177725" cy="64474"/>
          </a:xfrm>
          <a:custGeom>
            <a:avLst/>
            <a:gdLst>
              <a:gd name="connsiteX0" fmla="*/ 0 w 225952"/>
              <a:gd name="connsiteY0" fmla="*/ 35305 h 91793"/>
              <a:gd name="connsiteX1" fmla="*/ 63549 w 225952"/>
              <a:gd name="connsiteY1" fmla="*/ 7061 h 91793"/>
              <a:gd name="connsiteX2" fmla="*/ 105915 w 225952"/>
              <a:gd name="connsiteY2" fmla="*/ 0 h 91793"/>
              <a:gd name="connsiteX3" fmla="*/ 204769 w 225952"/>
              <a:gd name="connsiteY3" fmla="*/ 77671 h 91793"/>
              <a:gd name="connsiteX4" fmla="*/ 225952 w 225952"/>
              <a:gd name="connsiteY4" fmla="*/ 91793 h 9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52" h="91793">
                <a:moveTo>
                  <a:pt x="0" y="35305"/>
                </a:moveTo>
                <a:lnTo>
                  <a:pt x="63549" y="7061"/>
                </a:lnTo>
                <a:lnTo>
                  <a:pt x="105915" y="0"/>
                </a:lnTo>
                <a:lnTo>
                  <a:pt x="204769" y="77671"/>
                </a:lnTo>
                <a:lnTo>
                  <a:pt x="225952" y="91793"/>
                </a:ln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8079574" y="3367118"/>
            <a:ext cx="1354595" cy="1552299"/>
            <a:chOff x="5201587" y="1540239"/>
            <a:chExt cx="1967459" cy="2154836"/>
          </a:xfrm>
        </p:grpSpPr>
        <p:sp>
          <p:nvSpPr>
            <p:cNvPr id="153" name="Oval 152"/>
            <p:cNvSpPr/>
            <p:nvPr/>
          </p:nvSpPr>
          <p:spPr>
            <a:xfrm>
              <a:off x="5398092" y="2343166"/>
              <a:ext cx="689932" cy="68869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5201587" y="1540239"/>
              <a:ext cx="1967459" cy="2154836"/>
              <a:chOff x="5201587" y="1540239"/>
              <a:chExt cx="1967459" cy="2154836"/>
            </a:xfrm>
          </p:grpSpPr>
          <p:sp>
            <p:nvSpPr>
              <p:cNvPr id="155" name="Freeform 154"/>
              <p:cNvSpPr/>
              <p:nvPr/>
            </p:nvSpPr>
            <p:spPr>
              <a:xfrm>
                <a:off x="5201587" y="2315980"/>
                <a:ext cx="663315" cy="1379095"/>
              </a:xfrm>
              <a:custGeom>
                <a:avLst/>
                <a:gdLst>
                  <a:gd name="connsiteX0" fmla="*/ 385997 w 663315"/>
                  <a:gd name="connsiteY0" fmla="*/ 112427 h 1379095"/>
                  <a:gd name="connsiteX1" fmla="*/ 284813 w 663315"/>
                  <a:gd name="connsiteY1" fmla="*/ 41223 h 1379095"/>
                  <a:gd name="connsiteX2" fmla="*/ 213610 w 663315"/>
                  <a:gd name="connsiteY2" fmla="*/ 3748 h 1379095"/>
                  <a:gd name="connsiteX3" fmla="*/ 127416 w 663315"/>
                  <a:gd name="connsiteY3" fmla="*/ 0 h 1379095"/>
                  <a:gd name="connsiteX4" fmla="*/ 86193 w 663315"/>
                  <a:gd name="connsiteY4" fmla="*/ 26233 h 1379095"/>
                  <a:gd name="connsiteX5" fmla="*/ 44970 w 663315"/>
                  <a:gd name="connsiteY5" fmla="*/ 131164 h 1379095"/>
                  <a:gd name="connsiteX6" fmla="*/ 0 w 663315"/>
                  <a:gd name="connsiteY6" fmla="*/ 277318 h 1379095"/>
                  <a:gd name="connsiteX7" fmla="*/ 11243 w 663315"/>
                  <a:gd name="connsiteY7" fmla="*/ 408482 h 1379095"/>
                  <a:gd name="connsiteX8" fmla="*/ 56213 w 663315"/>
                  <a:gd name="connsiteY8" fmla="*/ 475938 h 1379095"/>
                  <a:gd name="connsiteX9" fmla="*/ 97436 w 663315"/>
                  <a:gd name="connsiteY9" fmla="*/ 637082 h 1379095"/>
                  <a:gd name="connsiteX10" fmla="*/ 82446 w 663315"/>
                  <a:gd name="connsiteY10" fmla="*/ 805722 h 1379095"/>
                  <a:gd name="connsiteX11" fmla="*/ 63708 w 663315"/>
                  <a:gd name="connsiteY11" fmla="*/ 970613 h 1379095"/>
                  <a:gd name="connsiteX12" fmla="*/ 26233 w 663315"/>
                  <a:gd name="connsiteY12" fmla="*/ 1352863 h 1379095"/>
                  <a:gd name="connsiteX13" fmla="*/ 400987 w 663315"/>
                  <a:gd name="connsiteY13" fmla="*/ 1379095 h 1379095"/>
                  <a:gd name="connsiteX14" fmla="*/ 460947 w 663315"/>
                  <a:gd name="connsiteY14" fmla="*/ 1180476 h 1379095"/>
                  <a:gd name="connsiteX15" fmla="*/ 494675 w 663315"/>
                  <a:gd name="connsiteY15" fmla="*/ 1023079 h 1379095"/>
                  <a:gd name="connsiteX16" fmla="*/ 524656 w 663315"/>
                  <a:gd name="connsiteY16" fmla="*/ 936886 h 1379095"/>
                  <a:gd name="connsiteX17" fmla="*/ 607102 w 663315"/>
                  <a:gd name="connsiteY17" fmla="*/ 783236 h 1379095"/>
                  <a:gd name="connsiteX18" fmla="*/ 644577 w 663315"/>
                  <a:gd name="connsiteY18" fmla="*/ 697043 h 1379095"/>
                  <a:gd name="connsiteX19" fmla="*/ 663315 w 663315"/>
                  <a:gd name="connsiteY19" fmla="*/ 652072 h 1379095"/>
                  <a:gd name="connsiteX20" fmla="*/ 385997 w 663315"/>
                  <a:gd name="connsiteY20" fmla="*/ 112427 h 137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63315" h="1379095">
                    <a:moveTo>
                      <a:pt x="385997" y="112427"/>
                    </a:moveTo>
                    <a:lnTo>
                      <a:pt x="284813" y="41223"/>
                    </a:lnTo>
                    <a:lnTo>
                      <a:pt x="213610" y="3748"/>
                    </a:lnTo>
                    <a:lnTo>
                      <a:pt x="127416" y="0"/>
                    </a:lnTo>
                    <a:lnTo>
                      <a:pt x="86193" y="26233"/>
                    </a:lnTo>
                    <a:lnTo>
                      <a:pt x="44970" y="131164"/>
                    </a:lnTo>
                    <a:lnTo>
                      <a:pt x="0" y="277318"/>
                    </a:lnTo>
                    <a:lnTo>
                      <a:pt x="11243" y="408482"/>
                    </a:lnTo>
                    <a:lnTo>
                      <a:pt x="56213" y="475938"/>
                    </a:lnTo>
                    <a:lnTo>
                      <a:pt x="97436" y="637082"/>
                    </a:lnTo>
                    <a:lnTo>
                      <a:pt x="82446" y="805722"/>
                    </a:lnTo>
                    <a:lnTo>
                      <a:pt x="63708" y="970613"/>
                    </a:lnTo>
                    <a:lnTo>
                      <a:pt x="26233" y="1352863"/>
                    </a:lnTo>
                    <a:lnTo>
                      <a:pt x="400987" y="1379095"/>
                    </a:lnTo>
                    <a:lnTo>
                      <a:pt x="460947" y="1180476"/>
                    </a:lnTo>
                    <a:lnTo>
                      <a:pt x="494675" y="1023079"/>
                    </a:lnTo>
                    <a:lnTo>
                      <a:pt x="524656" y="936886"/>
                    </a:lnTo>
                    <a:lnTo>
                      <a:pt x="607102" y="783236"/>
                    </a:lnTo>
                    <a:lnTo>
                      <a:pt x="644577" y="697043"/>
                    </a:lnTo>
                    <a:lnTo>
                      <a:pt x="663315" y="652072"/>
                    </a:lnTo>
                    <a:lnTo>
                      <a:pt x="385997" y="1124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155"/>
              <p:cNvSpPr/>
              <p:nvPr/>
            </p:nvSpPr>
            <p:spPr>
              <a:xfrm>
                <a:off x="6003561" y="1963711"/>
                <a:ext cx="1165485" cy="1543987"/>
              </a:xfrm>
              <a:custGeom>
                <a:avLst/>
                <a:gdLst>
                  <a:gd name="connsiteX0" fmla="*/ 891914 w 1165485"/>
                  <a:gd name="connsiteY0" fmla="*/ 1543987 h 1543987"/>
                  <a:gd name="connsiteX1" fmla="*/ 786983 w 1165485"/>
                  <a:gd name="connsiteY1" fmla="*/ 1397833 h 1543987"/>
                  <a:gd name="connsiteX2" fmla="*/ 573373 w 1165485"/>
                  <a:gd name="connsiteY2" fmla="*/ 1172981 h 1543987"/>
                  <a:gd name="connsiteX3" fmla="*/ 547141 w 1165485"/>
                  <a:gd name="connsiteY3" fmla="*/ 1150496 h 1543987"/>
                  <a:gd name="connsiteX4" fmla="*/ 292308 w 1165485"/>
                  <a:gd name="connsiteY4" fmla="*/ 1034322 h 1543987"/>
                  <a:gd name="connsiteX5" fmla="*/ 157396 w 1165485"/>
                  <a:gd name="connsiteY5" fmla="*/ 955623 h 1543987"/>
                  <a:gd name="connsiteX6" fmla="*/ 78698 w 1165485"/>
                  <a:gd name="connsiteY6" fmla="*/ 951876 h 1543987"/>
                  <a:gd name="connsiteX7" fmla="*/ 116173 w 1165485"/>
                  <a:gd name="connsiteY7" fmla="*/ 884420 h 1543987"/>
                  <a:gd name="connsiteX8" fmla="*/ 134911 w 1165485"/>
                  <a:gd name="connsiteY8" fmla="*/ 816964 h 1543987"/>
                  <a:gd name="connsiteX9" fmla="*/ 142406 w 1165485"/>
                  <a:gd name="connsiteY9" fmla="*/ 768246 h 1543987"/>
                  <a:gd name="connsiteX10" fmla="*/ 134911 w 1165485"/>
                  <a:gd name="connsiteY10" fmla="*/ 708286 h 1543987"/>
                  <a:gd name="connsiteX11" fmla="*/ 131164 w 1165485"/>
                  <a:gd name="connsiteY11" fmla="*/ 659568 h 1543987"/>
                  <a:gd name="connsiteX12" fmla="*/ 127416 w 1165485"/>
                  <a:gd name="connsiteY12" fmla="*/ 603355 h 1543987"/>
                  <a:gd name="connsiteX13" fmla="*/ 97436 w 1165485"/>
                  <a:gd name="connsiteY13" fmla="*/ 550889 h 1543987"/>
                  <a:gd name="connsiteX14" fmla="*/ 82446 w 1165485"/>
                  <a:gd name="connsiteY14" fmla="*/ 520909 h 1543987"/>
                  <a:gd name="connsiteX15" fmla="*/ 59960 w 1165485"/>
                  <a:gd name="connsiteY15" fmla="*/ 472191 h 1543987"/>
                  <a:gd name="connsiteX16" fmla="*/ 41223 w 1165485"/>
                  <a:gd name="connsiteY16" fmla="*/ 442210 h 1543987"/>
                  <a:gd name="connsiteX17" fmla="*/ 7495 w 1165485"/>
                  <a:gd name="connsiteY17" fmla="*/ 419725 h 1543987"/>
                  <a:gd name="connsiteX18" fmla="*/ 0 w 1165485"/>
                  <a:gd name="connsiteY18" fmla="*/ 397240 h 1543987"/>
                  <a:gd name="connsiteX19" fmla="*/ 48718 w 1165485"/>
                  <a:gd name="connsiteY19" fmla="*/ 296056 h 1543987"/>
                  <a:gd name="connsiteX20" fmla="*/ 127416 w 1165485"/>
                  <a:gd name="connsiteY20" fmla="*/ 236096 h 1543987"/>
                  <a:gd name="connsiteX21" fmla="*/ 209862 w 1165485"/>
                  <a:gd name="connsiteY21" fmla="*/ 172387 h 1543987"/>
                  <a:gd name="connsiteX22" fmla="*/ 266075 w 1165485"/>
                  <a:gd name="connsiteY22" fmla="*/ 149902 h 1543987"/>
                  <a:gd name="connsiteX23" fmla="*/ 318541 w 1165485"/>
                  <a:gd name="connsiteY23" fmla="*/ 134912 h 1543987"/>
                  <a:gd name="connsiteX24" fmla="*/ 438462 w 1165485"/>
                  <a:gd name="connsiteY24" fmla="*/ 93689 h 1543987"/>
                  <a:gd name="connsiteX25" fmla="*/ 509665 w 1165485"/>
                  <a:gd name="connsiteY25" fmla="*/ 93689 h 1543987"/>
                  <a:gd name="connsiteX26" fmla="*/ 618344 w 1165485"/>
                  <a:gd name="connsiteY26" fmla="*/ 131164 h 1543987"/>
                  <a:gd name="connsiteX27" fmla="*/ 685800 w 1165485"/>
                  <a:gd name="connsiteY27" fmla="*/ 202368 h 1543987"/>
                  <a:gd name="connsiteX28" fmla="*/ 730770 w 1165485"/>
                  <a:gd name="connsiteY28" fmla="*/ 206115 h 1543987"/>
                  <a:gd name="connsiteX29" fmla="*/ 757003 w 1165485"/>
                  <a:gd name="connsiteY29" fmla="*/ 172387 h 1543987"/>
                  <a:gd name="connsiteX30" fmla="*/ 790731 w 1165485"/>
                  <a:gd name="connsiteY30" fmla="*/ 119922 h 1543987"/>
                  <a:gd name="connsiteX31" fmla="*/ 816964 w 1165485"/>
                  <a:gd name="connsiteY31" fmla="*/ 97437 h 1543987"/>
                  <a:gd name="connsiteX32" fmla="*/ 865682 w 1165485"/>
                  <a:gd name="connsiteY32" fmla="*/ 86194 h 1543987"/>
                  <a:gd name="connsiteX33" fmla="*/ 888167 w 1165485"/>
                  <a:gd name="connsiteY33" fmla="*/ 74951 h 1543987"/>
                  <a:gd name="connsiteX34" fmla="*/ 996846 w 1165485"/>
                  <a:gd name="connsiteY34" fmla="*/ 59961 h 1543987"/>
                  <a:gd name="connsiteX35" fmla="*/ 1049311 w 1165485"/>
                  <a:gd name="connsiteY35" fmla="*/ 48719 h 1543987"/>
                  <a:gd name="connsiteX36" fmla="*/ 1083039 w 1165485"/>
                  <a:gd name="connsiteY36" fmla="*/ 33728 h 1543987"/>
                  <a:gd name="connsiteX37" fmla="*/ 1165485 w 1165485"/>
                  <a:gd name="connsiteY37" fmla="*/ 0 h 1543987"/>
                  <a:gd name="connsiteX38" fmla="*/ 891914 w 1165485"/>
                  <a:gd name="connsiteY38" fmla="*/ 1543987 h 15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5485" h="1543987">
                    <a:moveTo>
                      <a:pt x="891914" y="1543987"/>
                    </a:moveTo>
                    <a:lnTo>
                      <a:pt x="786983" y="1397833"/>
                    </a:lnTo>
                    <a:lnTo>
                      <a:pt x="573373" y="1172981"/>
                    </a:lnTo>
                    <a:lnTo>
                      <a:pt x="547141" y="1150496"/>
                    </a:lnTo>
                    <a:lnTo>
                      <a:pt x="292308" y="1034322"/>
                    </a:lnTo>
                    <a:lnTo>
                      <a:pt x="157396" y="955623"/>
                    </a:lnTo>
                    <a:lnTo>
                      <a:pt x="78698" y="951876"/>
                    </a:lnTo>
                    <a:lnTo>
                      <a:pt x="116173" y="884420"/>
                    </a:lnTo>
                    <a:lnTo>
                      <a:pt x="134911" y="816964"/>
                    </a:lnTo>
                    <a:lnTo>
                      <a:pt x="142406" y="768246"/>
                    </a:lnTo>
                    <a:lnTo>
                      <a:pt x="134911" y="708286"/>
                    </a:lnTo>
                    <a:lnTo>
                      <a:pt x="131164" y="659568"/>
                    </a:lnTo>
                    <a:lnTo>
                      <a:pt x="127416" y="603355"/>
                    </a:lnTo>
                    <a:lnTo>
                      <a:pt x="97436" y="550889"/>
                    </a:lnTo>
                    <a:lnTo>
                      <a:pt x="82446" y="520909"/>
                    </a:lnTo>
                    <a:lnTo>
                      <a:pt x="59960" y="472191"/>
                    </a:lnTo>
                    <a:lnTo>
                      <a:pt x="41223" y="442210"/>
                    </a:lnTo>
                    <a:lnTo>
                      <a:pt x="7495" y="419725"/>
                    </a:lnTo>
                    <a:lnTo>
                      <a:pt x="0" y="397240"/>
                    </a:lnTo>
                    <a:lnTo>
                      <a:pt x="48718" y="296056"/>
                    </a:lnTo>
                    <a:lnTo>
                      <a:pt x="127416" y="236096"/>
                    </a:lnTo>
                    <a:lnTo>
                      <a:pt x="209862" y="172387"/>
                    </a:lnTo>
                    <a:lnTo>
                      <a:pt x="266075" y="149902"/>
                    </a:lnTo>
                    <a:lnTo>
                      <a:pt x="318541" y="134912"/>
                    </a:lnTo>
                    <a:lnTo>
                      <a:pt x="438462" y="93689"/>
                    </a:lnTo>
                    <a:lnTo>
                      <a:pt x="509665" y="93689"/>
                    </a:lnTo>
                    <a:lnTo>
                      <a:pt x="618344" y="131164"/>
                    </a:lnTo>
                    <a:lnTo>
                      <a:pt x="685800" y="202368"/>
                    </a:lnTo>
                    <a:lnTo>
                      <a:pt x="730770" y="206115"/>
                    </a:lnTo>
                    <a:lnTo>
                      <a:pt x="757003" y="172387"/>
                    </a:lnTo>
                    <a:lnTo>
                      <a:pt x="790731" y="119922"/>
                    </a:lnTo>
                    <a:lnTo>
                      <a:pt x="816964" y="97437"/>
                    </a:lnTo>
                    <a:lnTo>
                      <a:pt x="865682" y="86194"/>
                    </a:lnTo>
                    <a:lnTo>
                      <a:pt x="888167" y="74951"/>
                    </a:lnTo>
                    <a:lnTo>
                      <a:pt x="996846" y="59961"/>
                    </a:lnTo>
                    <a:lnTo>
                      <a:pt x="1049311" y="48719"/>
                    </a:lnTo>
                    <a:lnTo>
                      <a:pt x="1083039" y="33728"/>
                    </a:lnTo>
                    <a:lnTo>
                      <a:pt x="1165485" y="0"/>
                    </a:lnTo>
                    <a:lnTo>
                      <a:pt x="891914" y="15439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5493895" y="1540239"/>
                <a:ext cx="1521502" cy="734518"/>
              </a:xfrm>
              <a:custGeom>
                <a:avLst/>
                <a:gdLst>
                  <a:gd name="connsiteX0" fmla="*/ 1319135 w 1521502"/>
                  <a:gd name="connsiteY0" fmla="*/ 0 h 734518"/>
                  <a:gd name="connsiteX1" fmla="*/ 1109272 w 1521502"/>
                  <a:gd name="connsiteY1" fmla="*/ 93689 h 734518"/>
                  <a:gd name="connsiteX2" fmla="*/ 933138 w 1521502"/>
                  <a:gd name="connsiteY2" fmla="*/ 131164 h 734518"/>
                  <a:gd name="connsiteX3" fmla="*/ 783236 w 1521502"/>
                  <a:gd name="connsiteY3" fmla="*/ 176135 h 734518"/>
                  <a:gd name="connsiteX4" fmla="*/ 618344 w 1521502"/>
                  <a:gd name="connsiteY4" fmla="*/ 209863 h 734518"/>
                  <a:gd name="connsiteX5" fmla="*/ 483433 w 1521502"/>
                  <a:gd name="connsiteY5" fmla="*/ 224853 h 734518"/>
                  <a:gd name="connsiteX6" fmla="*/ 404735 w 1521502"/>
                  <a:gd name="connsiteY6" fmla="*/ 243591 h 734518"/>
                  <a:gd name="connsiteX7" fmla="*/ 348521 w 1521502"/>
                  <a:gd name="connsiteY7" fmla="*/ 266076 h 734518"/>
                  <a:gd name="connsiteX8" fmla="*/ 232348 w 1521502"/>
                  <a:gd name="connsiteY8" fmla="*/ 299804 h 734518"/>
                  <a:gd name="connsiteX9" fmla="*/ 104931 w 1521502"/>
                  <a:gd name="connsiteY9" fmla="*/ 367259 h 734518"/>
                  <a:gd name="connsiteX10" fmla="*/ 41223 w 1521502"/>
                  <a:gd name="connsiteY10" fmla="*/ 415977 h 734518"/>
                  <a:gd name="connsiteX11" fmla="*/ 7495 w 1521502"/>
                  <a:gd name="connsiteY11" fmla="*/ 460948 h 734518"/>
                  <a:gd name="connsiteX12" fmla="*/ 0 w 1521502"/>
                  <a:gd name="connsiteY12" fmla="*/ 532151 h 734518"/>
                  <a:gd name="connsiteX13" fmla="*/ 26233 w 1521502"/>
                  <a:gd name="connsiteY13" fmla="*/ 607102 h 734518"/>
                  <a:gd name="connsiteX14" fmla="*/ 108679 w 1521502"/>
                  <a:gd name="connsiteY14" fmla="*/ 663315 h 734518"/>
                  <a:gd name="connsiteX15" fmla="*/ 176135 w 1521502"/>
                  <a:gd name="connsiteY15" fmla="*/ 685800 h 734518"/>
                  <a:gd name="connsiteX16" fmla="*/ 314794 w 1521502"/>
                  <a:gd name="connsiteY16" fmla="*/ 727023 h 734518"/>
                  <a:gd name="connsiteX17" fmla="*/ 400987 w 1521502"/>
                  <a:gd name="connsiteY17" fmla="*/ 734518 h 734518"/>
                  <a:gd name="connsiteX18" fmla="*/ 472190 w 1521502"/>
                  <a:gd name="connsiteY18" fmla="*/ 734518 h 734518"/>
                  <a:gd name="connsiteX19" fmla="*/ 550889 w 1521502"/>
                  <a:gd name="connsiteY19" fmla="*/ 674558 h 734518"/>
                  <a:gd name="connsiteX20" fmla="*/ 625839 w 1521502"/>
                  <a:gd name="connsiteY20" fmla="*/ 603354 h 734518"/>
                  <a:gd name="connsiteX21" fmla="*/ 689548 w 1521502"/>
                  <a:gd name="connsiteY21" fmla="*/ 562131 h 734518"/>
                  <a:gd name="connsiteX22" fmla="*/ 625839 w 1521502"/>
                  <a:gd name="connsiteY22" fmla="*/ 554636 h 734518"/>
                  <a:gd name="connsiteX23" fmla="*/ 535898 w 1521502"/>
                  <a:gd name="connsiteY23" fmla="*/ 543394 h 734518"/>
                  <a:gd name="connsiteX24" fmla="*/ 483433 w 1521502"/>
                  <a:gd name="connsiteY24" fmla="*/ 517161 h 734518"/>
                  <a:gd name="connsiteX25" fmla="*/ 442210 w 1521502"/>
                  <a:gd name="connsiteY25" fmla="*/ 472191 h 734518"/>
                  <a:gd name="connsiteX26" fmla="*/ 423472 w 1521502"/>
                  <a:gd name="connsiteY26" fmla="*/ 445958 h 734518"/>
                  <a:gd name="connsiteX27" fmla="*/ 423472 w 1521502"/>
                  <a:gd name="connsiteY27" fmla="*/ 412230 h 734518"/>
                  <a:gd name="connsiteX28" fmla="*/ 445957 w 1521502"/>
                  <a:gd name="connsiteY28" fmla="*/ 382250 h 734518"/>
                  <a:gd name="connsiteX29" fmla="*/ 472190 w 1521502"/>
                  <a:gd name="connsiteY29" fmla="*/ 371007 h 734518"/>
                  <a:gd name="connsiteX30" fmla="*/ 517161 w 1521502"/>
                  <a:gd name="connsiteY30" fmla="*/ 363512 h 734518"/>
                  <a:gd name="connsiteX31" fmla="*/ 693295 w 1521502"/>
                  <a:gd name="connsiteY31" fmla="*/ 348522 h 734518"/>
                  <a:gd name="connsiteX32" fmla="*/ 918148 w 1521502"/>
                  <a:gd name="connsiteY32" fmla="*/ 329784 h 734518"/>
                  <a:gd name="connsiteX33" fmla="*/ 1221698 w 1521502"/>
                  <a:gd name="connsiteY33" fmla="*/ 236095 h 734518"/>
                  <a:gd name="connsiteX34" fmla="*/ 1259174 w 1521502"/>
                  <a:gd name="connsiteY34" fmla="*/ 206115 h 734518"/>
                  <a:gd name="connsiteX35" fmla="*/ 1521502 w 1521502"/>
                  <a:gd name="connsiteY35" fmla="*/ 157397 h 734518"/>
                  <a:gd name="connsiteX36" fmla="*/ 1319135 w 1521502"/>
                  <a:gd name="connsiteY36" fmla="*/ 0 h 73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21502" h="734518">
                    <a:moveTo>
                      <a:pt x="1319135" y="0"/>
                    </a:moveTo>
                    <a:lnTo>
                      <a:pt x="1109272" y="93689"/>
                    </a:lnTo>
                    <a:lnTo>
                      <a:pt x="933138" y="131164"/>
                    </a:lnTo>
                    <a:lnTo>
                      <a:pt x="783236" y="176135"/>
                    </a:lnTo>
                    <a:lnTo>
                      <a:pt x="618344" y="209863"/>
                    </a:lnTo>
                    <a:lnTo>
                      <a:pt x="483433" y="224853"/>
                    </a:lnTo>
                    <a:lnTo>
                      <a:pt x="404735" y="243591"/>
                    </a:lnTo>
                    <a:lnTo>
                      <a:pt x="348521" y="266076"/>
                    </a:lnTo>
                    <a:lnTo>
                      <a:pt x="232348" y="299804"/>
                    </a:lnTo>
                    <a:lnTo>
                      <a:pt x="104931" y="367259"/>
                    </a:lnTo>
                    <a:lnTo>
                      <a:pt x="41223" y="415977"/>
                    </a:lnTo>
                    <a:lnTo>
                      <a:pt x="7495" y="460948"/>
                    </a:lnTo>
                    <a:lnTo>
                      <a:pt x="0" y="532151"/>
                    </a:lnTo>
                    <a:lnTo>
                      <a:pt x="26233" y="607102"/>
                    </a:lnTo>
                    <a:lnTo>
                      <a:pt x="108679" y="663315"/>
                    </a:lnTo>
                    <a:lnTo>
                      <a:pt x="176135" y="685800"/>
                    </a:lnTo>
                    <a:lnTo>
                      <a:pt x="314794" y="727023"/>
                    </a:lnTo>
                    <a:lnTo>
                      <a:pt x="400987" y="734518"/>
                    </a:lnTo>
                    <a:lnTo>
                      <a:pt x="472190" y="734518"/>
                    </a:lnTo>
                    <a:lnTo>
                      <a:pt x="550889" y="674558"/>
                    </a:lnTo>
                    <a:lnTo>
                      <a:pt x="625839" y="603354"/>
                    </a:lnTo>
                    <a:lnTo>
                      <a:pt x="689548" y="562131"/>
                    </a:lnTo>
                    <a:lnTo>
                      <a:pt x="625839" y="554636"/>
                    </a:lnTo>
                    <a:lnTo>
                      <a:pt x="535898" y="543394"/>
                    </a:lnTo>
                    <a:lnTo>
                      <a:pt x="483433" y="517161"/>
                    </a:lnTo>
                    <a:lnTo>
                      <a:pt x="442210" y="472191"/>
                    </a:lnTo>
                    <a:lnTo>
                      <a:pt x="423472" y="445958"/>
                    </a:lnTo>
                    <a:lnTo>
                      <a:pt x="423472" y="412230"/>
                    </a:lnTo>
                    <a:lnTo>
                      <a:pt x="445957" y="382250"/>
                    </a:lnTo>
                    <a:lnTo>
                      <a:pt x="472190" y="371007"/>
                    </a:lnTo>
                    <a:lnTo>
                      <a:pt x="517161" y="363512"/>
                    </a:lnTo>
                    <a:lnTo>
                      <a:pt x="693295" y="348522"/>
                    </a:lnTo>
                    <a:lnTo>
                      <a:pt x="918148" y="329784"/>
                    </a:lnTo>
                    <a:lnTo>
                      <a:pt x="1221698" y="236095"/>
                    </a:lnTo>
                    <a:lnTo>
                      <a:pt x="1259174" y="206115"/>
                    </a:lnTo>
                    <a:lnTo>
                      <a:pt x="1521502" y="157397"/>
                    </a:lnTo>
                    <a:lnTo>
                      <a:pt x="1319135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58" name="Straight Connector 157"/>
          <p:cNvCxnSpPr/>
          <p:nvPr/>
        </p:nvCxnSpPr>
        <p:spPr>
          <a:xfrm flipH="1" flipV="1">
            <a:off x="7908692" y="4057628"/>
            <a:ext cx="790282" cy="134487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6807017" y="3755192"/>
            <a:ext cx="1153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Inside the Joint (Intra-articular) Injection</a:t>
            </a:r>
          </a:p>
        </p:txBody>
      </p:sp>
      <p:sp>
        <p:nvSpPr>
          <p:cNvPr id="160" name="Freeform 159"/>
          <p:cNvSpPr/>
          <p:nvPr/>
        </p:nvSpPr>
        <p:spPr>
          <a:xfrm>
            <a:off x="8377573" y="3937641"/>
            <a:ext cx="289691" cy="570901"/>
          </a:xfrm>
          <a:custGeom>
            <a:avLst/>
            <a:gdLst>
              <a:gd name="connsiteX0" fmla="*/ 368300 w 368300"/>
              <a:gd name="connsiteY0" fmla="*/ 0 h 812800"/>
              <a:gd name="connsiteX1" fmla="*/ 215900 w 368300"/>
              <a:gd name="connsiteY1" fmla="*/ 171450 h 812800"/>
              <a:gd name="connsiteX2" fmla="*/ 76200 w 368300"/>
              <a:gd name="connsiteY2" fmla="*/ 508000 h 812800"/>
              <a:gd name="connsiteX3" fmla="*/ 0 w 36830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" h="812800">
                <a:moveTo>
                  <a:pt x="368300" y="0"/>
                </a:moveTo>
                <a:cubicBezTo>
                  <a:pt x="316441" y="43391"/>
                  <a:pt x="264583" y="86783"/>
                  <a:pt x="215900" y="171450"/>
                </a:cubicBezTo>
                <a:cubicBezTo>
                  <a:pt x="167217" y="256117"/>
                  <a:pt x="112183" y="401108"/>
                  <a:pt x="76200" y="508000"/>
                </a:cubicBezTo>
                <a:cubicBezTo>
                  <a:pt x="40217" y="614892"/>
                  <a:pt x="20108" y="713846"/>
                  <a:pt x="0" y="812800"/>
                </a:cubicBezTo>
              </a:path>
            </a:pathLst>
          </a:custGeom>
          <a:noFill/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160"/>
          <p:cNvSpPr/>
          <p:nvPr/>
        </p:nvSpPr>
        <p:spPr>
          <a:xfrm>
            <a:off x="8160972" y="3482739"/>
            <a:ext cx="1163543" cy="483557"/>
          </a:xfrm>
          <a:custGeom>
            <a:avLst/>
            <a:gdLst>
              <a:gd name="connsiteX0" fmla="*/ 0 w 1479280"/>
              <a:gd name="connsiteY0" fmla="*/ 628429 h 688448"/>
              <a:gd name="connsiteX1" fmla="*/ 285971 w 1479280"/>
              <a:gd name="connsiteY1" fmla="*/ 420130 h 688448"/>
              <a:gd name="connsiteX2" fmla="*/ 554289 w 1479280"/>
              <a:gd name="connsiteY2" fmla="*/ 264788 h 688448"/>
              <a:gd name="connsiteX3" fmla="*/ 631960 w 1479280"/>
              <a:gd name="connsiteY3" fmla="*/ 240074 h 688448"/>
              <a:gd name="connsiteX4" fmla="*/ 797893 w 1479280"/>
              <a:gd name="connsiteY4" fmla="*/ 204769 h 688448"/>
              <a:gd name="connsiteX5" fmla="*/ 1041498 w 1479280"/>
              <a:gd name="connsiteY5" fmla="*/ 151812 h 688448"/>
              <a:gd name="connsiteX6" fmla="*/ 1479280 w 1479280"/>
              <a:gd name="connsiteY6" fmla="*/ 0 h 688448"/>
              <a:gd name="connsiteX7" fmla="*/ 1465158 w 1479280"/>
              <a:gd name="connsiteY7" fmla="*/ 293032 h 688448"/>
              <a:gd name="connsiteX8" fmla="*/ 1270981 w 1479280"/>
              <a:gd name="connsiteY8" fmla="*/ 331867 h 688448"/>
              <a:gd name="connsiteX9" fmla="*/ 939113 w 1479280"/>
              <a:gd name="connsiteY9" fmla="*/ 360111 h 688448"/>
              <a:gd name="connsiteX10" fmla="*/ 667265 w 1479280"/>
              <a:gd name="connsiteY10" fmla="*/ 402477 h 688448"/>
              <a:gd name="connsiteX11" fmla="*/ 427191 w 1479280"/>
              <a:gd name="connsiteY11" fmla="*/ 533106 h 688448"/>
              <a:gd name="connsiteX12" fmla="*/ 165933 w 1479280"/>
              <a:gd name="connsiteY12" fmla="*/ 688448 h 688448"/>
              <a:gd name="connsiteX13" fmla="*/ 0 w 1479280"/>
              <a:gd name="connsiteY13" fmla="*/ 628429 h 68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9280" h="688448">
                <a:moveTo>
                  <a:pt x="0" y="628429"/>
                </a:moveTo>
                <a:lnTo>
                  <a:pt x="285971" y="420130"/>
                </a:lnTo>
                <a:lnTo>
                  <a:pt x="554289" y="264788"/>
                </a:lnTo>
                <a:lnTo>
                  <a:pt x="631960" y="240074"/>
                </a:lnTo>
                <a:lnTo>
                  <a:pt x="797893" y="204769"/>
                </a:lnTo>
                <a:lnTo>
                  <a:pt x="1041498" y="151812"/>
                </a:lnTo>
                <a:lnTo>
                  <a:pt x="1479280" y="0"/>
                </a:lnTo>
                <a:lnTo>
                  <a:pt x="1465158" y="293032"/>
                </a:lnTo>
                <a:lnTo>
                  <a:pt x="1270981" y="331867"/>
                </a:lnTo>
                <a:lnTo>
                  <a:pt x="939113" y="360111"/>
                </a:lnTo>
                <a:lnTo>
                  <a:pt x="667265" y="402477"/>
                </a:lnTo>
                <a:lnTo>
                  <a:pt x="427191" y="533106"/>
                </a:lnTo>
                <a:lnTo>
                  <a:pt x="165933" y="688448"/>
                </a:lnTo>
                <a:lnTo>
                  <a:pt x="0" y="628429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8649715" y="4291147"/>
            <a:ext cx="74978" cy="89272"/>
          </a:xfrm>
          <a:custGeom>
            <a:avLst/>
            <a:gdLst>
              <a:gd name="connsiteX0" fmla="*/ 91793 w 95324"/>
              <a:gd name="connsiteY0" fmla="*/ 0 h 127098"/>
              <a:gd name="connsiteX1" fmla="*/ 0 w 95324"/>
              <a:gd name="connsiteY1" fmla="*/ 127098 h 127098"/>
              <a:gd name="connsiteX2" fmla="*/ 95324 w 95324"/>
              <a:gd name="connsiteY2" fmla="*/ 109445 h 127098"/>
              <a:gd name="connsiteX3" fmla="*/ 91793 w 95324"/>
              <a:gd name="connsiteY3" fmla="*/ 0 h 12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24" h="127098">
                <a:moveTo>
                  <a:pt x="91793" y="0"/>
                </a:moveTo>
                <a:lnTo>
                  <a:pt x="0" y="127098"/>
                </a:lnTo>
                <a:lnTo>
                  <a:pt x="95324" y="109445"/>
                </a:lnTo>
                <a:lnTo>
                  <a:pt x="91793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8619169" y="3866534"/>
            <a:ext cx="79803" cy="140584"/>
          </a:xfrm>
          <a:custGeom>
            <a:avLst/>
            <a:gdLst>
              <a:gd name="connsiteX0" fmla="*/ 60018 w 77671"/>
              <a:gd name="connsiteY0" fmla="*/ 0 h 123568"/>
              <a:gd name="connsiteX1" fmla="*/ 0 w 77671"/>
              <a:gd name="connsiteY1" fmla="*/ 91793 h 123568"/>
              <a:gd name="connsiteX2" fmla="*/ 77671 w 77671"/>
              <a:gd name="connsiteY2" fmla="*/ 123568 h 123568"/>
              <a:gd name="connsiteX3" fmla="*/ 60018 w 77671"/>
              <a:gd name="connsiteY3" fmla="*/ 0 h 1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71" h="123568">
                <a:moveTo>
                  <a:pt x="60018" y="0"/>
                </a:moveTo>
                <a:lnTo>
                  <a:pt x="0" y="91793"/>
                </a:lnTo>
                <a:lnTo>
                  <a:pt x="77671" y="123568"/>
                </a:lnTo>
                <a:lnTo>
                  <a:pt x="6001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7833433" y="4242626"/>
            <a:ext cx="415421" cy="144343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984407" y="4292093"/>
            <a:ext cx="87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Humerus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Bone</a:t>
            </a:r>
          </a:p>
        </p:txBody>
      </p:sp>
      <p:cxnSp>
        <p:nvCxnSpPr>
          <p:cNvPr id="166" name="Straight Connector 165"/>
          <p:cNvCxnSpPr/>
          <p:nvPr/>
        </p:nvCxnSpPr>
        <p:spPr>
          <a:xfrm flipH="1">
            <a:off x="7875492" y="4259333"/>
            <a:ext cx="571506" cy="443261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7136299" y="4647333"/>
            <a:ext cx="878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Biceps Tendon</a:t>
            </a:r>
          </a:p>
        </p:txBody>
      </p:sp>
      <p:cxnSp>
        <p:nvCxnSpPr>
          <p:cNvPr id="168" name="Straight Connector 167"/>
          <p:cNvCxnSpPr/>
          <p:nvPr/>
        </p:nvCxnSpPr>
        <p:spPr>
          <a:xfrm flipH="1">
            <a:off x="8536267" y="4501545"/>
            <a:ext cx="92235" cy="34240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8300801" y="4822904"/>
            <a:ext cx="542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IGHL</a:t>
            </a:r>
          </a:p>
        </p:txBody>
      </p:sp>
      <p:cxnSp>
        <p:nvCxnSpPr>
          <p:cNvPr id="170" name="Straight Connector 169"/>
          <p:cNvCxnSpPr/>
          <p:nvPr/>
        </p:nvCxnSpPr>
        <p:spPr>
          <a:xfrm>
            <a:off x="8711590" y="4355259"/>
            <a:ext cx="253594" cy="271539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8637740" y="4586224"/>
            <a:ext cx="5892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Labrum</a:t>
            </a:r>
          </a:p>
        </p:txBody>
      </p:sp>
      <p:cxnSp>
        <p:nvCxnSpPr>
          <p:cNvPr id="172" name="Straight Connector 171"/>
          <p:cNvCxnSpPr/>
          <p:nvPr/>
        </p:nvCxnSpPr>
        <p:spPr>
          <a:xfrm>
            <a:off x="8677093" y="3954360"/>
            <a:ext cx="647421" cy="16260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9291142" y="3842881"/>
            <a:ext cx="5892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Superior Labral Anchor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 flipV="1">
            <a:off x="8010263" y="3720817"/>
            <a:ext cx="420786" cy="21538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7438035" y="3586542"/>
            <a:ext cx="619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SGHL</a:t>
            </a:r>
          </a:p>
        </p:txBody>
      </p:sp>
      <p:cxnSp>
        <p:nvCxnSpPr>
          <p:cNvPr id="176" name="Straight Connector 175"/>
          <p:cNvCxnSpPr/>
          <p:nvPr/>
        </p:nvCxnSpPr>
        <p:spPr>
          <a:xfrm flipH="1" flipV="1">
            <a:off x="8107638" y="3526648"/>
            <a:ext cx="364465" cy="27640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6454285" y="3128661"/>
            <a:ext cx="17042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Rotator Cuff Tendons (Supraspinatus, Infraspinatus, Subscapularis,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Teres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</a:t>
            </a:r>
          </a:p>
        </p:txBody>
      </p:sp>
      <p:cxnSp>
        <p:nvCxnSpPr>
          <p:cNvPr id="178" name="Straight Connector 177"/>
          <p:cNvCxnSpPr/>
          <p:nvPr/>
        </p:nvCxnSpPr>
        <p:spPr>
          <a:xfrm flipH="1" flipV="1">
            <a:off x="8528424" y="3420012"/>
            <a:ext cx="154552" cy="421060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8254803" y="3044016"/>
            <a:ext cx="4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 Joint </a:t>
            </a:r>
          </a:p>
        </p:txBody>
      </p:sp>
      <p:cxnSp>
        <p:nvCxnSpPr>
          <p:cNvPr id="180" name="Straight Connector 179"/>
          <p:cNvCxnSpPr>
            <a:endCxn id="181" idx="2"/>
          </p:cNvCxnSpPr>
          <p:nvPr/>
        </p:nvCxnSpPr>
        <p:spPr>
          <a:xfrm flipV="1">
            <a:off x="8778267" y="3392179"/>
            <a:ext cx="193208" cy="361205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8618436" y="3022847"/>
            <a:ext cx="70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 Ligament 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9126796" y="3441917"/>
            <a:ext cx="279116" cy="349688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9278523" y="3170254"/>
            <a:ext cx="90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Suprascapular Nerve Block</a:t>
            </a:r>
          </a:p>
        </p:txBody>
      </p:sp>
      <p:cxnSp>
        <p:nvCxnSpPr>
          <p:cNvPr id="184" name="Straight Connector 183"/>
          <p:cNvCxnSpPr/>
          <p:nvPr/>
        </p:nvCxnSpPr>
        <p:spPr>
          <a:xfrm>
            <a:off x="8702624" y="4118863"/>
            <a:ext cx="457036" cy="303614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8940788" y="4360471"/>
            <a:ext cx="5892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MGHL</a:t>
            </a:r>
          </a:p>
        </p:txBody>
      </p:sp>
      <p:cxnSp>
        <p:nvCxnSpPr>
          <p:cNvPr id="186" name="Straight Connector 185"/>
          <p:cNvCxnSpPr/>
          <p:nvPr/>
        </p:nvCxnSpPr>
        <p:spPr>
          <a:xfrm>
            <a:off x="8688974" y="4044965"/>
            <a:ext cx="905112" cy="36147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9553868" y="4335648"/>
            <a:ext cx="58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Socket Bone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654" y="54515"/>
            <a:ext cx="9916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Interventional Orthopedics?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220" y="6292021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95% of US Physicians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203259" y="5954122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1% of US Physicians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424771" y="5778722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 of US Physicians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2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000"/>
                            </p:stCondLst>
                            <p:childTnLst>
                              <p:par>
                                <p:cTn id="2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500"/>
                            </p:stCondLst>
                            <p:childTnLst>
                              <p:par>
                                <p:cTn id="4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000"/>
                            </p:stCondLst>
                            <p:childTnLst>
                              <p:par>
                                <p:cTn id="4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0"/>
                            </p:stCondLst>
                            <p:childTnLst>
                              <p:par>
                                <p:cTn id="4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2500"/>
                            </p:stCondLst>
                            <p:childTnLst>
                              <p:par>
                                <p:cTn id="4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3000"/>
                            </p:stCondLst>
                            <p:childTnLst>
                              <p:par>
                                <p:cTn id="5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3500"/>
                            </p:stCondLst>
                            <p:childTnLst>
                              <p:par>
                                <p:cTn id="5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4000"/>
                            </p:stCondLst>
                            <p:childTnLst>
                              <p:par>
                                <p:cTn id="5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500"/>
                            </p:stCondLst>
                            <p:childTnLst>
                              <p:par>
                                <p:cTn id="5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500"/>
                            </p:stCondLst>
                            <p:childTnLst>
                              <p:par>
                                <p:cTn id="5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6000"/>
                            </p:stCondLst>
                            <p:childTnLst>
                              <p:par>
                                <p:cTn id="5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0" grpId="0" animBg="1"/>
      <p:bldP spid="14" grpId="0" animBg="1"/>
      <p:bldP spid="15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  <p:bldP spid="40" grpId="0"/>
      <p:bldP spid="42" grpId="0"/>
      <p:bldP spid="44" grpId="0"/>
      <p:bldP spid="46" grpId="0"/>
      <p:bldP spid="48" grpId="0"/>
      <p:bldP spid="50" grpId="0"/>
      <p:bldP spid="52" grpId="0"/>
      <p:bldP spid="54" grpId="0"/>
      <p:bldP spid="60" grpId="0"/>
      <p:bldP spid="61" grpId="0" animBg="1"/>
      <p:bldP spid="77" grpId="0"/>
      <p:bldP spid="79" grpId="0"/>
      <p:bldP spid="81" grpId="0"/>
      <p:bldP spid="83" grpId="0"/>
      <p:bldP spid="85" grpId="0"/>
      <p:bldP spid="87" grpId="0"/>
      <p:bldP spid="89" grpId="0"/>
      <p:bldP spid="91" grpId="0"/>
      <p:bldP spid="93" grpId="0"/>
      <p:bldP spid="95" grpId="0"/>
      <p:bldP spid="97" grpId="0"/>
      <p:bldP spid="99" grpId="0"/>
      <p:bldP spid="107" grpId="0"/>
      <p:bldP spid="148" grpId="0" animBg="1"/>
      <p:bldP spid="149" grpId="0" animBg="1"/>
      <p:bldP spid="150" grpId="0" animBg="1"/>
      <p:bldP spid="151" grpId="0" animBg="1"/>
      <p:bldP spid="159" grpId="0"/>
      <p:bldP spid="160" grpId="0" animBg="1"/>
      <p:bldP spid="161" grpId="0" animBg="1"/>
      <p:bldP spid="162" grpId="0" animBg="1"/>
      <p:bldP spid="163" grpId="0" animBg="1"/>
      <p:bldP spid="165" grpId="0"/>
      <p:bldP spid="167" grpId="0"/>
      <p:bldP spid="169" grpId="0"/>
      <p:bldP spid="171" grpId="0"/>
      <p:bldP spid="173" grpId="0"/>
      <p:bldP spid="175" grpId="0"/>
      <p:bldP spid="177" grpId="0"/>
      <p:bldP spid="179" grpId="0"/>
      <p:bldP spid="181" grpId="0"/>
      <p:bldP spid="183" grpId="0"/>
      <p:bldP spid="185" grpId="0"/>
      <p:bldP spid="187" grpId="0"/>
      <p:bldP spid="8" grpId="0"/>
      <p:bldP spid="191" grpId="0"/>
      <p:bldP spid="1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2D736-0794-4E38-A6BB-C0153357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49" y="264504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perform precise image guided stem cell and platelet procedures to treat:</a:t>
            </a:r>
          </a:p>
        </p:txBody>
      </p:sp>
      <p:graphicFrame>
        <p:nvGraphicFramePr>
          <p:cNvPr id="3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791745"/>
              </p:ext>
            </p:extLst>
          </p:nvPr>
        </p:nvGraphicFramePr>
        <p:xfrm>
          <a:off x="141514" y="867430"/>
          <a:ext cx="11713029" cy="416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Image result for supine hook lying position">
            <a:extLst>
              <a:ext uri="{FF2B5EF4-FFF2-40B4-BE49-F238E27FC236}">
                <a16:creationId xmlns:a16="http://schemas.microsoft.com/office/drawing/2014/main" id="{96697948-F8DD-45EC-954B-53CB2E6E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31" y="2025444"/>
            <a:ext cx="9163050" cy="61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35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4F113B46-82F1-456B-B110-5F06E87E6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graphicEl>
                                              <a:dgm id="{4F113B46-82F1-456B-B110-5F06E87E6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graphicEl>
                                              <a:dgm id="{4F113B46-82F1-456B-B110-5F06E87E6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>
                                            <p:graphicEl>
                                              <a:dgm id="{4F113B46-82F1-456B-B110-5F06E87E6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010641DE-212B-4E9C-9A56-10053EB07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graphicEl>
                                              <a:dgm id="{010641DE-212B-4E9C-9A56-10053EB07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>
                                            <p:graphicEl>
                                              <a:dgm id="{010641DE-212B-4E9C-9A56-10053EB07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graphicEl>
                                              <a:dgm id="{010641DE-212B-4E9C-9A56-10053EB075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EFEA9CAB-5859-4A97-8468-DE10CE375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>
                                            <p:graphicEl>
                                              <a:dgm id="{EFEA9CAB-5859-4A97-8468-DE10CE375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>
                                            <p:graphicEl>
                                              <a:dgm id="{EFEA9CAB-5859-4A97-8468-DE10CE375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graphicEl>
                                              <a:dgm id="{EFEA9CAB-5859-4A97-8468-DE10CE375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9AE594C3-0A8E-4C1D-A6E7-97CC90414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>
                                            <p:graphicEl>
                                              <a:dgm id="{9AE594C3-0A8E-4C1D-A6E7-97CC90414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>
                                            <p:graphicEl>
                                              <a:dgm id="{9AE594C3-0A8E-4C1D-A6E7-97CC90414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>
                                            <p:graphicEl>
                                              <a:dgm id="{9AE594C3-0A8E-4C1D-A6E7-97CC90414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BC84485D-3A63-49A5-A364-A00580AA9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>
                                            <p:graphicEl>
                                              <a:dgm id="{BC84485D-3A63-49A5-A364-A00580AA9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graphicEl>
                                              <a:dgm id="{BC84485D-3A63-49A5-A364-A00580AA9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graphicEl>
                                              <a:dgm id="{BC84485D-3A63-49A5-A364-A00580AA9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171970C4-D146-4ACD-B2ED-D9BC1406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>
                                            <p:graphicEl>
                                              <a:dgm id="{171970C4-D146-4ACD-B2ED-D9BC1406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graphicEl>
                                              <a:dgm id="{171970C4-D146-4ACD-B2ED-D9BC1406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>
                                            <p:graphicEl>
                                              <a:dgm id="{171970C4-D146-4ACD-B2ED-D9BC1406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B57470DA-279D-4AB7-B903-54FDECDF8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graphicEl>
                                              <a:dgm id="{B57470DA-279D-4AB7-B903-54FDECDF8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graphicEl>
                                              <a:dgm id="{B57470DA-279D-4AB7-B903-54FDECDF8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graphicEl>
                                              <a:dgm id="{B57470DA-279D-4AB7-B903-54FDECDF86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D64DD46C-68A4-4CAB-9DC4-F4ACFDCD6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graphicEl>
                                              <a:dgm id="{D64DD46C-68A4-4CAB-9DC4-F4ACFDCD6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graphicEl>
                                              <a:dgm id="{D64DD46C-68A4-4CAB-9DC4-F4ACFDCD6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graphicEl>
                                              <a:dgm id="{D64DD46C-68A4-4CAB-9DC4-F4ACFDCD6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7EAF1905-5870-4102-B3DE-20973A0B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>
                                            <p:graphicEl>
                                              <a:dgm id="{7EAF1905-5870-4102-B3DE-20973A0B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>
                                            <p:graphicEl>
                                              <a:dgm id="{7EAF1905-5870-4102-B3DE-20973A0B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graphicEl>
                                              <a:dgm id="{7EAF1905-5870-4102-B3DE-20973A0B9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5FA4AE70-1D47-4A58-A4F9-40832FF38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graphicEl>
                                              <a:dgm id="{5FA4AE70-1D47-4A58-A4F9-40832FF38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>
                                            <p:graphicEl>
                                              <a:dgm id="{5FA4AE70-1D47-4A58-A4F9-40832FF38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>
                                            <p:graphicEl>
                                              <a:dgm id="{5FA4AE70-1D47-4A58-A4F9-40832FF38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FB9C4351-791A-49F7-A34D-BF2C1FE0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>
                                            <p:graphicEl>
                                              <a:dgm id="{FB9C4351-791A-49F7-A34D-BF2C1FE0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>
                                            <p:graphicEl>
                                              <a:dgm id="{FB9C4351-791A-49F7-A34D-BF2C1FE02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>
                                            <p:graphicEl>
                                              <a:dgm id="{FB9C4351-791A-49F7-A34D-BF2C1FE02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DFA857C4-79F8-46B3-BE09-C9D134B5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>
                                            <p:graphicEl>
                                              <a:dgm id="{DFA857C4-79F8-46B3-BE09-C9D134B5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>
                                            <p:graphicEl>
                                              <a:dgm id="{DFA857C4-79F8-46B3-BE09-C9D134B5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>
                                            <p:graphicEl>
                                              <a:dgm id="{DFA857C4-79F8-46B3-BE09-C9D134B529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67087BC8-46A5-4DB8-8574-A66F7163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>
                                            <p:graphicEl>
                                              <a:dgm id="{67087BC8-46A5-4DB8-8574-A66F7163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>
                                            <p:graphicEl>
                                              <a:dgm id="{67087BC8-46A5-4DB8-8574-A66F7163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>
                                            <p:graphicEl>
                                              <a:dgm id="{67087BC8-46A5-4DB8-8574-A66F7163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F1FBAB9B-E8C1-429C-B60D-BE70B1219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>
                                            <p:graphicEl>
                                              <a:dgm id="{F1FBAB9B-E8C1-429C-B60D-BE70B1219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>
                                            <p:graphicEl>
                                              <a:dgm id="{F1FBAB9B-E8C1-429C-B60D-BE70B1219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>
                                            <p:graphicEl>
                                              <a:dgm id="{F1FBAB9B-E8C1-429C-B60D-BE70B12194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FE8A8CAF-A39B-4C24-8ACB-041161EBE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>
                                            <p:graphicEl>
                                              <a:dgm id="{FE8A8CAF-A39B-4C24-8ACB-041161EBE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>
                                            <p:graphicEl>
                                              <a:dgm id="{FE8A8CAF-A39B-4C24-8ACB-041161EBE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>
                                            <p:graphicEl>
                                              <a:dgm id="{FE8A8CAF-A39B-4C24-8ACB-041161EBE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D0C109D1-A615-43D6-ADA9-653F0B353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>
                                            <p:graphicEl>
                                              <a:dgm id="{D0C109D1-A615-43D6-ADA9-653F0B353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>
                                            <p:graphicEl>
                                              <a:dgm id="{D0C109D1-A615-43D6-ADA9-653F0B353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>
                                            <p:graphicEl>
                                              <a:dgm id="{D0C109D1-A615-43D6-ADA9-653F0B353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C87CFF89-3465-4167-8D4E-F0C5D2A8A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>
                                            <p:graphicEl>
                                              <a:dgm id="{C87CFF89-3465-4167-8D4E-F0C5D2A8A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>
                                            <p:graphicEl>
                                              <a:dgm id="{C87CFF89-3465-4167-8D4E-F0C5D2A8A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>
                                            <p:graphicEl>
                                              <a:dgm id="{C87CFF89-3465-4167-8D4E-F0C5D2A8A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5C9B8F0-FF66-4C15-BD05-E86B873318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505C23-674B-4195-81D6-0C127FEAE3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EE35A-7A62-403C-921A-1D6B37C4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sz="3400" dirty="0"/>
              <a:t>We are </a:t>
            </a:r>
            <a:r>
              <a:rPr lang="en-US" sz="3400" b="1" i="1" u="sng" dirty="0"/>
              <a:t>very different </a:t>
            </a:r>
            <a:r>
              <a:rPr lang="en-US" sz="3400" dirty="0"/>
              <a:t>than any other “stem cell” clinic:</a:t>
            </a:r>
          </a:p>
        </p:txBody>
      </p:sp>
      <p:graphicFrame>
        <p:nvGraphicFramePr>
          <p:cNvPr id="1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258713"/>
              </p:ext>
            </p:extLst>
          </p:nvPr>
        </p:nvGraphicFramePr>
        <p:xfrm>
          <a:off x="264160" y="643466"/>
          <a:ext cx="11653520" cy="4141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717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31D0E7-CDD4-4BFA-9A74-D031A1B42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graphicEl>
                                              <a:dgm id="{9D31D0E7-CDD4-4BFA-9A74-D031A1B42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graphicEl>
                                              <a:dgm id="{9D31D0E7-CDD4-4BFA-9A74-D031A1B42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graphicEl>
                                              <a:dgm id="{9D31D0E7-CDD4-4BFA-9A74-D031A1B42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119F30D-71EB-4373-BBBB-A4F01FE0D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graphicEl>
                                              <a:dgm id="{A119F30D-71EB-4373-BBBB-A4F01FE0D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graphicEl>
                                              <a:dgm id="{A119F30D-71EB-4373-BBBB-A4F01FE0D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graphicEl>
                                              <a:dgm id="{A119F30D-71EB-4373-BBBB-A4F01FE0D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3A37414-9D2A-4D02-9677-BAC04A8A3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graphicEl>
                                              <a:dgm id="{43A37414-9D2A-4D02-9677-BAC04A8A3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graphicEl>
                                              <a:dgm id="{43A37414-9D2A-4D02-9677-BAC04A8A3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graphicEl>
                                              <a:dgm id="{43A37414-9D2A-4D02-9677-BAC04A8A3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FFC3DB1-FA9A-4C11-8A19-65BBB1ABA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graphicEl>
                                              <a:dgm id="{BFFC3DB1-FA9A-4C11-8A19-65BBB1ABA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graphicEl>
                                              <a:dgm id="{BFFC3DB1-FA9A-4C11-8A19-65BBB1ABA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graphicEl>
                                              <a:dgm id="{BFFC3DB1-FA9A-4C11-8A19-65BBB1ABA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7FF6A4E-0BF1-4CCE-BE8A-079CFC7B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graphicEl>
                                              <a:dgm id="{F7FF6A4E-0BF1-4CCE-BE8A-079CFC7B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graphicEl>
                                              <a:dgm id="{F7FF6A4E-0BF1-4CCE-BE8A-079CFC7B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dgm id="{F7FF6A4E-0BF1-4CCE-BE8A-079CFC7B6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ED30AC4-4C38-476D-BB61-6030EF286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graphicEl>
                                              <a:dgm id="{3ED30AC4-4C38-476D-BB61-6030EF286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graphicEl>
                                              <a:dgm id="{3ED30AC4-4C38-476D-BB61-6030EF286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graphicEl>
                                              <a:dgm id="{3ED30AC4-4C38-476D-BB61-6030EF286C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7069E9-C0F7-4513-BE80-8149D4F20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>
                                            <p:graphicEl>
                                              <a:dgm id="{957069E9-C0F7-4513-BE80-8149D4F20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graphicEl>
                                              <a:dgm id="{957069E9-C0F7-4513-BE80-8149D4F20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graphicEl>
                                              <a:dgm id="{957069E9-C0F7-4513-BE80-8149D4F20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F99F1E-0473-43C4-B702-2EFA69CA2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>
                                            <p:graphicEl>
                                              <a:dgm id="{99F99F1E-0473-43C4-B702-2EFA69CA2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>
                                            <p:graphicEl>
                                              <a:dgm id="{99F99F1E-0473-43C4-B702-2EFA69CA2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graphicEl>
                                              <a:dgm id="{99F99F1E-0473-43C4-B702-2EFA69CA2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99BEA79-AD47-4961-901D-896F1B814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graphicEl>
                                              <a:dgm id="{699BEA79-AD47-4961-901D-896F1B814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graphicEl>
                                              <a:dgm id="{699BEA79-AD47-4961-901D-896F1B814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>
                                            <p:graphicEl>
                                              <a:dgm id="{699BEA79-AD47-4961-901D-896F1B814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2D5BD33-6979-4B90-BE11-48BDBBA74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>
                                            <p:graphicEl>
                                              <a:dgm id="{42D5BD33-6979-4B90-BE11-48BDBBA74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>
                                            <p:graphicEl>
                                              <a:dgm id="{42D5BD33-6979-4B90-BE11-48BDBBA74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graphicEl>
                                              <a:dgm id="{42D5BD33-6979-4B90-BE11-48BDBBA748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1970FBA-02AD-4F8F-9378-2F5947673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graphicEl>
                                              <a:dgm id="{51970FBA-02AD-4F8F-9378-2F5947673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>
                                            <p:graphicEl>
                                              <a:dgm id="{51970FBA-02AD-4F8F-9378-2F5947673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graphicEl>
                                              <a:dgm id="{51970FBA-02AD-4F8F-9378-2F5947673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F238CBD-8B8C-41D3-B41A-62022EF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>
                                            <p:graphicEl>
                                              <a:dgm id="{9F238CBD-8B8C-41D3-B41A-62022EF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>
                                            <p:graphicEl>
                                              <a:dgm id="{9F238CBD-8B8C-41D3-B41A-62022EF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>
                                            <p:graphicEl>
                                              <a:dgm id="{9F238CBD-8B8C-41D3-B41A-62022EF7A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F6E4541-3AC4-497D-A74F-4605664B6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graphicEl>
                                              <a:dgm id="{1F6E4541-3AC4-497D-A74F-4605664B6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>
                                            <p:graphicEl>
                                              <a:dgm id="{1F6E4541-3AC4-497D-A74F-4605664B6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graphicEl>
                                              <a:dgm id="{1F6E4541-3AC4-497D-A74F-4605664B60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E7808D2-2648-41E3-A13E-03C08E60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>
                                            <p:graphicEl>
                                              <a:dgm id="{AE7808D2-2648-41E3-A13E-03C08E60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>
                                            <p:graphicEl>
                                              <a:dgm id="{AE7808D2-2648-41E3-A13E-03C08E60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>
                                            <p:graphicEl>
                                              <a:dgm id="{AE7808D2-2648-41E3-A13E-03C08E60CD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3B9CE2-14CE-4BC4-8B26-B43BF9AF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>
                                            <p:graphicEl>
                                              <a:dgm id="{133B9CE2-14CE-4BC4-8B26-B43BF9AF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>
                                            <p:graphicEl>
                                              <a:dgm id="{133B9CE2-14CE-4BC4-8B26-B43BF9AF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>
                                            <p:graphicEl>
                                              <a:dgm id="{133B9CE2-14CE-4BC4-8B26-B43BF9AF1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F15134F-A465-4009-97FB-A432EAD78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>
                                            <p:graphicEl>
                                              <a:dgm id="{8F15134F-A465-4009-97FB-A432EAD78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>
                                            <p:graphicEl>
                                              <a:dgm id="{8F15134F-A465-4009-97FB-A432EAD78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>
                                            <p:graphicEl>
                                              <a:dgm id="{8F15134F-A465-4009-97FB-A432EAD78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94DF14C-4468-463B-936C-9E01857B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>
                                            <p:graphicEl>
                                              <a:dgm id="{094DF14C-4468-463B-936C-9E01857B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>
                                            <p:graphicEl>
                                              <a:dgm id="{094DF14C-4468-463B-936C-9E01857B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>
                                            <p:graphicEl>
                                              <a:dgm id="{094DF14C-4468-463B-936C-9E01857B7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7D6C022-49A8-431E-93EF-DA743194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>
                                            <p:graphicEl>
                                              <a:dgm id="{A7D6C022-49A8-431E-93EF-DA743194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>
                                            <p:graphicEl>
                                              <a:dgm id="{A7D6C022-49A8-431E-93EF-DA743194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>
                                            <p:graphicEl>
                                              <a:dgm id="{A7D6C022-49A8-431E-93EF-DA743194B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DD119B-6BFA-4C3F-90CE-97DAFD604E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1572D0-F0FD-4D84-8F82-DC59140EB9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E00826-5609-4A8A-A4C9-A21A4D04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Examples of Interventional Orthopedics</a:t>
            </a:r>
          </a:p>
        </p:txBody>
      </p:sp>
    </p:spTree>
    <p:extLst>
      <p:ext uri="{BB962C8B-B14F-4D97-AF65-F5344CB8AC3E}">
        <p14:creationId xmlns:p14="http://schemas.microsoft.com/office/powerpoint/2010/main" val="173171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05F7C-5FE9-4790-827C-0AE7FC9F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25283" r="14441" b="24806"/>
          <a:stretch/>
        </p:blipFill>
        <p:spPr>
          <a:xfrm flipH="1">
            <a:off x="6311453" y="365759"/>
            <a:ext cx="4275909" cy="228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FCBE8-3692-4C8F-A332-994574FEA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59" t="25777" b="19619"/>
          <a:stretch/>
        </p:blipFill>
        <p:spPr>
          <a:xfrm>
            <a:off x="6311453" y="2238102"/>
            <a:ext cx="4275909" cy="423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EE717-E3C7-48A1-A9E3-B65D6D58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21" y="365758"/>
            <a:ext cx="4577132" cy="61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38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1|37.8|6.6|6.5|30.5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.1|0.9|0.8|1.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1|5.7|1.2|2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7.3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8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4|3.5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7|1.6|2.9|6.3|1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1378</Words>
  <Application>Microsoft Office PowerPoint</Application>
  <PresentationFormat>Widescreen</PresentationFormat>
  <Paragraphs>210</Paragraphs>
  <Slides>48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Eras Demi ITC</vt:lpstr>
      <vt:lpstr>Symbol</vt:lpstr>
      <vt:lpstr>Times New Roman</vt:lpstr>
      <vt:lpstr>1_Office Theme</vt:lpstr>
      <vt:lpstr>2_Office Theme</vt:lpstr>
      <vt:lpstr>Office Theme</vt:lpstr>
      <vt:lpstr> Where Orthopedic Stem Cell Injections were Invented</vt:lpstr>
      <vt:lpstr>In 2005, we were the first clinic on earth to begin treating orthopedic conditions using precise stem cell injections…</vt:lpstr>
      <vt:lpstr>All of this represents a new medical specialty: Interventional Orthopedics…</vt:lpstr>
      <vt:lpstr>What is Interventional Orthopedics?</vt:lpstr>
      <vt:lpstr>PowerPoint Presentation</vt:lpstr>
      <vt:lpstr>We perform precise image guided stem cell and platelet procedures to treat:</vt:lpstr>
      <vt:lpstr>We are very different than any other “stem cell” clinic:</vt:lpstr>
      <vt:lpstr>Examples of Interventional Orthopedics</vt:lpstr>
      <vt:lpstr>PowerPoint Presentation</vt:lpstr>
      <vt:lpstr>Injecting the ACL bands (AM and PL) under fluoro because US doesn’t show the origin… </vt:lpstr>
      <vt:lpstr>Shoulder SLA</vt:lpstr>
      <vt:lpstr>Injecting platelet derived growth factors around the median nerve with a 30 gauge needle:</vt:lpstr>
      <vt:lpstr>Why will Interventional Orthopedics replace elective orthopedic surgery? </vt:lpstr>
      <vt:lpstr>What do we inject?</vt:lpstr>
      <vt:lpstr>Growth Factors vs. Cytokines vs. Stem Cells</vt:lpstr>
      <vt:lpstr>PowerPoint Presentation</vt:lpstr>
      <vt:lpstr>PowerPoint Presentation</vt:lpstr>
      <vt:lpstr>PowerPoint Presentation</vt:lpstr>
      <vt:lpstr>PowerPoint Presentation</vt:lpstr>
      <vt:lpstr>Let’s focus on these just 3 of the many body areas we treat.</vt:lpstr>
      <vt:lpstr>Knee Arthritis: Avoiding Knee Replacement</vt:lpstr>
      <vt:lpstr>30,000 foot view…</vt:lpstr>
      <vt:lpstr>All reported outcomes discussed here used High Dose Bone Marrow Concentrate containing Live Stem Cells</vt:lpstr>
      <vt:lpstr>Helping Patients Avoid Knee Replacement:</vt:lpstr>
      <vt:lpstr>Published and Ongoing Knee OA Research</vt:lpstr>
      <vt:lpstr>Knee OA RCT</vt:lpstr>
      <vt:lpstr>Rotator Cuff Repair</vt:lpstr>
      <vt:lpstr>30,000 foot view…</vt:lpstr>
      <vt:lpstr>Instead of surgery, we inject high dose stem cells precisely into the tears using ultrasound guidance. </vt:lpstr>
      <vt:lpstr>Percutaneous Rotator Cuff Repair</vt:lpstr>
      <vt:lpstr>Regenexx-Percutaneous Rotator Cuff Repair</vt:lpstr>
      <vt:lpstr>PowerPoint Presentation</vt:lpstr>
      <vt:lpstr>Knee ACL Tear</vt:lpstr>
      <vt:lpstr>30,000 foot view…</vt:lpstr>
      <vt:lpstr>We can treat these types of ACL tears:</vt:lpstr>
      <vt:lpstr>This is a precise, fluoro guided ACL injection into the origin and insertion of both bundles…</vt:lpstr>
      <vt:lpstr>PowerPoint Presentation</vt:lpstr>
      <vt:lpstr>Stem Cell Hype</vt:lpstr>
      <vt:lpstr>The three phases of procedural adoption:</vt:lpstr>
      <vt:lpstr>We are the only practice doing this that is in phase III…everyone else is still pretending this is magic. </vt:lpstr>
      <vt:lpstr>As the inventors of these procedures, the biggest abuse we see is amniotic, placental, or cord “stem cell” injections. </vt:lpstr>
      <vt:lpstr>Our lab extensively tested these products and found them to be dead tissue with no viable cells…</vt:lpstr>
      <vt:lpstr>They are also regulated by FDA as dead tissue products. </vt:lpstr>
      <vt:lpstr>How do they work? They are a growth factor shot like concentrating blood platelets (PRP). Hence, any claims that these are “stem cell” shots is consumer fraud.</vt:lpstr>
      <vt:lpstr>These are also performed in a chiropractic office:</vt:lpstr>
      <vt:lpstr>How about orthopedic surgeons using Lipogems?</vt:lpstr>
      <vt:lpstr>PowerPoint Presentation</vt:lpstr>
      <vt:lpstr>Let’s take a tour of our facility and then we’ll take questions: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Centeno-Schultz Clinic Where Orthopedic Stem Cell Injections were Invented</dc:title>
  <dc:creator>Chris Centeno</dc:creator>
  <cp:lastModifiedBy>Adriane Levine</cp:lastModifiedBy>
  <cp:revision>16</cp:revision>
  <dcterms:created xsi:type="dcterms:W3CDTF">2017-11-13T16:41:07Z</dcterms:created>
  <dcterms:modified xsi:type="dcterms:W3CDTF">2017-12-07T21:27:24Z</dcterms:modified>
</cp:coreProperties>
</file>