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461" r:id="rId4"/>
    <p:sldId id="1187" r:id="rId5"/>
    <p:sldId id="1159" r:id="rId6"/>
    <p:sldId id="1447" r:id="rId7"/>
    <p:sldId id="1460" r:id="rId8"/>
    <p:sldId id="1291" r:id="rId9"/>
    <p:sldId id="1462" r:id="rId10"/>
    <p:sldId id="1456" r:id="rId11"/>
    <p:sldId id="1190" r:id="rId12"/>
    <p:sldId id="1466" r:id="rId13"/>
    <p:sldId id="1469" r:id="rId14"/>
    <p:sldId id="260" r:id="rId15"/>
    <p:sldId id="1457" r:id="rId16"/>
    <p:sldId id="1459" r:id="rId17"/>
    <p:sldId id="1445" r:id="rId18"/>
    <p:sldId id="1465" r:id="rId19"/>
    <p:sldId id="1458" r:id="rId20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Woldman" initials="KW" lastIdx="92" clrIdx="0">
    <p:extLst>
      <p:ext uri="{19B8F6BF-5375-455C-9EA6-DF929625EA0E}">
        <p15:presenceInfo xmlns:p15="http://schemas.microsoft.com/office/powerpoint/2012/main" userId="S-1-5-21-1690102342-2771828104-4086832683-1259" providerId="AD"/>
      </p:ext>
    </p:extLst>
  </p:cmAuthor>
  <p:cmAuthor id="2" name="Virginia Kafer" initials="VK" lastIdx="6" clrIdx="1">
    <p:extLst>
      <p:ext uri="{19B8F6BF-5375-455C-9EA6-DF929625EA0E}">
        <p15:presenceInfo xmlns:p15="http://schemas.microsoft.com/office/powerpoint/2012/main" userId="Virginia Kafer" providerId="None"/>
      </p:ext>
    </p:extLst>
  </p:cmAuthor>
  <p:cmAuthor id="3" name="Brian Bierbaum" initials="BB" lastIdx="1" clrIdx="2">
    <p:extLst>
      <p:ext uri="{19B8F6BF-5375-455C-9EA6-DF929625EA0E}">
        <p15:presenceInfo xmlns:p15="http://schemas.microsoft.com/office/powerpoint/2012/main" userId="S-1-5-21-1690102342-2771828104-4086832683-1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2600"/>
    <a:srgbClr val="AECBFF"/>
    <a:srgbClr val="A2A2A2"/>
    <a:srgbClr val="FAEDF3"/>
    <a:srgbClr val="CD1E01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89623" autoAdjust="0"/>
  </p:normalViewPr>
  <p:slideViewPr>
    <p:cSldViewPr snapToGrid="0" snapToObjects="1">
      <p:cViewPr varScale="1">
        <p:scale>
          <a:sx n="76" d="100"/>
          <a:sy n="76" d="100"/>
        </p:scale>
        <p:origin x="1572" y="78"/>
      </p:cViewPr>
      <p:guideLst>
        <p:guide orient="horz" pos="2040"/>
        <p:guide pos="3768"/>
      </p:guideLst>
    </p:cSldViewPr>
  </p:slideViewPr>
  <p:outlineViewPr>
    <p:cViewPr>
      <p:scale>
        <a:sx n="33" d="100"/>
        <a:sy n="33" d="100"/>
      </p:scale>
      <p:origin x="0" y="-2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notesViewPr>
    <p:cSldViewPr snapToGrid="0" snapToObjects="1" showGuides="1">
      <p:cViewPr varScale="1">
        <p:scale>
          <a:sx n="93" d="100"/>
          <a:sy n="93" d="100"/>
        </p:scale>
        <p:origin x="4712" y="2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791F9-5A95-5E44-994D-988E84A88B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2883E-0FE8-6341-A59A-2C6447AEF7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DAC4279-D0FF-B34D-B5DD-757DA4BDE5D2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5F532-DF66-4C40-8F5F-DC5BA1CE18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1B8A6-65DD-664C-98CA-6538078E91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F8D92E4-96C3-7440-88EE-799DD5463E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1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fld id="{F747BB7D-5554-BE4F-BE84-B1E9BF8AB8E1}" type="datetimeFigureOut">
              <a:rPr lang="en-US" smtClean="0"/>
              <a:pPr>
                <a:defRPr/>
              </a:pPr>
              <a:t>8/5/2019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8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ヒラギノ角ゴ Pro W3" charset="0"/>
        <a:cs typeface="ヒラギノ角ゴ Pro W3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ヒラギノ角ゴ Pro W3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ヒラギノ角ゴ Pro W3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ヒラギノ角ゴ Pro W3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spanic_(U.S._Census)" TargetMode="External"/><Relationship Id="rId3" Type="http://schemas.openxmlformats.org/officeDocument/2006/relationships/hyperlink" Target="https://en.wikipedia.org/wiki/White_(U.S._Census)" TargetMode="External"/><Relationship Id="rId7" Type="http://schemas.openxmlformats.org/officeDocument/2006/relationships/hyperlink" Target="https://en.wikipedia.org/wiki/Race_(U.S._Census)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sian_(U.S._Census)" TargetMode="External"/><Relationship Id="rId5" Type="http://schemas.openxmlformats.org/officeDocument/2006/relationships/hyperlink" Target="https://en.wikipedia.org/wiki/Native_American_(U.S._Census)" TargetMode="External"/><Relationship Id="rId10" Type="http://schemas.openxmlformats.org/officeDocument/2006/relationships/hyperlink" Target="https://en.wikipedia.org/wiki/Marriage" TargetMode="External"/><Relationship Id="rId4" Type="http://schemas.openxmlformats.org/officeDocument/2006/relationships/hyperlink" Target="https://en.wikipedia.org/wiki/African_American_(U.S._Census)" TargetMode="External"/><Relationship Id="rId9" Type="http://schemas.openxmlformats.org/officeDocument/2006/relationships/hyperlink" Target="https://en.wikipedia.org/wiki/Latino_(U.S._Census)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91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4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racial makeup of the city was 86.9% </a:t>
            </a:r>
            <a:r>
              <a:rPr lang="en-US" dirty="0">
                <a:hlinkClick r:id="rId3" tooltip="White (U.S. Census)"/>
              </a:rPr>
              <a:t>White</a:t>
            </a:r>
            <a:r>
              <a:rPr lang="en-US" dirty="0"/>
              <a:t>, 1.0% </a:t>
            </a:r>
            <a:r>
              <a:rPr lang="en-US" dirty="0">
                <a:hlinkClick r:id="rId4" tooltip="African American (U.S. Census)"/>
              </a:rPr>
              <a:t>African American</a:t>
            </a:r>
            <a:r>
              <a:rPr lang="en-US" dirty="0"/>
              <a:t>, 1.2% </a:t>
            </a:r>
            <a:r>
              <a:rPr lang="en-US" dirty="0">
                <a:hlinkClick r:id="rId5" tooltip="Native American (U.S. Census)"/>
              </a:rPr>
              <a:t>Native American</a:t>
            </a:r>
            <a:r>
              <a:rPr lang="en-US" dirty="0"/>
              <a:t>, 4.9% </a:t>
            </a:r>
            <a:r>
              <a:rPr lang="en-US" dirty="0">
                <a:hlinkClick r:id="rId6" tooltip="Asian (U.S. Census)"/>
              </a:rPr>
              <a:t>Asian</a:t>
            </a:r>
            <a:r>
              <a:rPr lang="en-US" dirty="0"/>
              <a:t>, 0.1% </a:t>
            </a:r>
            <a:r>
              <a:rPr lang="en-US" dirty="0">
                <a:hlinkClick r:id="rId7" tooltip="Race (U.S. Census)"/>
              </a:rPr>
              <a:t>Pacific Islander</a:t>
            </a:r>
            <a:r>
              <a:rPr lang="en-US" dirty="0"/>
              <a:t>, 3.9% from </a:t>
            </a:r>
            <a:r>
              <a:rPr lang="en-US" dirty="0">
                <a:hlinkClick r:id="rId7" tooltip="Race (U.S. Census)"/>
              </a:rPr>
              <a:t>other races</a:t>
            </a:r>
            <a:r>
              <a:rPr lang="en-US" dirty="0"/>
              <a:t>, and 1.9% from two or more races. </a:t>
            </a:r>
            <a:r>
              <a:rPr lang="en-US" dirty="0">
                <a:hlinkClick r:id="rId8" tooltip="Hispanic (U.S. Census)"/>
              </a:rPr>
              <a:t>Hispanic</a:t>
            </a:r>
            <a:r>
              <a:rPr lang="en-US" dirty="0"/>
              <a:t> or </a:t>
            </a:r>
            <a:r>
              <a:rPr lang="en-US" dirty="0">
                <a:hlinkClick r:id="rId9" tooltip="Latino (U.S. Census)"/>
              </a:rPr>
              <a:t>Latino</a:t>
            </a:r>
            <a:r>
              <a:rPr lang="en-US" dirty="0"/>
              <a:t> of any race were 9.8% of the population.</a:t>
            </a:r>
          </a:p>
          <a:p>
            <a:endParaRPr lang="en-US" dirty="0"/>
          </a:p>
          <a:p>
            <a:r>
              <a:rPr lang="en-US" dirty="0"/>
              <a:t>There were 5,418 households of which 28.7% had children under the age of 18 living with them, 44.4% were </a:t>
            </a:r>
            <a:r>
              <a:rPr lang="en-US" dirty="0">
                <a:hlinkClick r:id="rId10" tooltip="Marriage"/>
              </a:rPr>
              <a:t>married couples</a:t>
            </a:r>
            <a:r>
              <a:rPr lang="en-US" dirty="0"/>
              <a:t> living together, 9.8% had a female householder with no husband present, 4.4% had a male householder with no wife present, and 41.3% were non-families. 36.1% of all households were made up of individuals and 15% had someone living alone who was 65 years of age or older. The average household size was 2.27 and the average family size was 2.94.</a:t>
            </a:r>
          </a:p>
          <a:p>
            <a:r>
              <a:rPr lang="en-US" dirty="0"/>
              <a:t>The median age in the city was 39.8 years. 24.1% of residents were under the age of 18; 8.7% were between the ages of 18 and 24; 22.8% were from 25 to 44; 26.4% were from 45 to 64; and 17.8% were 65 years of age or older. The gender makeup of the city was 49.4% male and 50.6% female.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6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Behavior Assessment looks at the moments of truth on the journey through the lens of motives, needs and pain points.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FA0CE186-A9E5-47DE-B2CC-636347A9DE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1985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1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Assumptive Journey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1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3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/>
              <a:t>FY-19 Physicians Clinic visits=6,560 compared to 6,404 in FY-18. Goal was 5% increase, 320 visits, actual is 156 visits</a:t>
            </a:r>
          </a:p>
          <a:p>
            <a:r>
              <a:rPr lang="en-US" dirty="0"/>
              <a:t>Surgical-567 down from 689</a:t>
            </a:r>
          </a:p>
          <a:p>
            <a:r>
              <a:rPr lang="en-US" dirty="0"/>
              <a:t>Pediatrics-2,839 down from 2,879 (pediatrician left in June)</a:t>
            </a:r>
          </a:p>
          <a:p>
            <a:r>
              <a:rPr lang="en-US" dirty="0"/>
              <a:t>IM/FM=2,438 up from 2,138 (internist left in May, Kristin Pratt added in May)</a:t>
            </a:r>
          </a:p>
          <a:p>
            <a:r>
              <a:rPr lang="en-US" dirty="0"/>
              <a:t>Urology=716 up from 698 (added a urologist)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0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1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917" y="4554670"/>
            <a:ext cx="5743335" cy="44347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5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4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FA0CE186-A9E5-47DE-B2CC-636347A9DE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733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9CE-A093-9743-86C1-8C9A6FB6A6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8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828800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7" name="Oval 6">
            <a:extLst/>
          </p:cNvPr>
          <p:cNvSpPr/>
          <p:nvPr userDrawn="1"/>
        </p:nvSpPr>
        <p:spPr>
          <a:xfrm>
            <a:off x="-196850" y="1277938"/>
            <a:ext cx="1779588" cy="17811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8" name="Oval 7">
            <a:extLst/>
          </p:cNvPr>
          <p:cNvSpPr/>
          <p:nvPr userDrawn="1"/>
        </p:nvSpPr>
        <p:spPr>
          <a:xfrm>
            <a:off x="1349375" y="-100013"/>
            <a:ext cx="2181225" cy="21812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9" name="Oval 8">
            <a:extLst/>
          </p:cNvPr>
          <p:cNvSpPr/>
          <p:nvPr userDrawn="1"/>
        </p:nvSpPr>
        <p:spPr>
          <a:xfrm>
            <a:off x="639763" y="134938"/>
            <a:ext cx="942975" cy="942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15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3" name="Title 1">
            <a:extLst/>
          </p:cNvPr>
          <p:cNvSpPr>
            <a:spLocks noGrp="1"/>
          </p:cNvSpPr>
          <p:nvPr>
            <p:ph type="ctrTitle" hasCustomPrompt="1"/>
          </p:nvPr>
        </p:nvSpPr>
        <p:spPr>
          <a:xfrm>
            <a:off x="4710225" y="2662025"/>
            <a:ext cx="7176977" cy="148775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14" name="Subtitle 2">
            <a:extLst/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0223" y="4285684"/>
            <a:ext cx="7180255" cy="5911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710112" y="4977581"/>
            <a:ext cx="7180365" cy="2102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125779" y="6189496"/>
            <a:ext cx="1818236" cy="668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6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0200" y="1427163"/>
            <a:ext cx="2025650" cy="48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4529138" y="1993900"/>
            <a:ext cx="7662862" cy="2160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8" name="Oval 7"/>
          <p:cNvSpPr/>
          <p:nvPr userDrawn="1"/>
        </p:nvSpPr>
        <p:spPr>
          <a:xfrm rot="10800000">
            <a:off x="3448050" y="1993900"/>
            <a:ext cx="2160588" cy="21605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18" name="Text Placeholder 2">
            <a:extLst/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53" y="3469370"/>
            <a:ext cx="6251447" cy="420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>
            <a:extLst/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1296" y="2435127"/>
            <a:ext cx="1543177" cy="1358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5635754" y="2376283"/>
            <a:ext cx="6251447" cy="101550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8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58775" y="1452563"/>
            <a:ext cx="2025650" cy="54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4529138" y="1993900"/>
            <a:ext cx="7662862" cy="2160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8" name="Oval 7"/>
          <p:cNvSpPr/>
          <p:nvPr userDrawn="1"/>
        </p:nvSpPr>
        <p:spPr>
          <a:xfrm rot="10800000">
            <a:off x="3448050" y="1993900"/>
            <a:ext cx="2160588" cy="21605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23" name="Text Placeholder 2">
            <a:extLst/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53" y="3469370"/>
            <a:ext cx="6251447" cy="420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4">
            <a:extLst/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1296" y="2435127"/>
            <a:ext cx="1543177" cy="1358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5635754" y="2376283"/>
            <a:ext cx="6251447" cy="101550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1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58775" y="1452563"/>
            <a:ext cx="2025650" cy="54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4529138" y="1993900"/>
            <a:ext cx="7662862" cy="2160588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8" name="Oval 7"/>
          <p:cNvSpPr/>
          <p:nvPr userDrawn="1"/>
        </p:nvSpPr>
        <p:spPr>
          <a:xfrm rot="10800000">
            <a:off x="3448050" y="1993900"/>
            <a:ext cx="2160588" cy="21605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22" name="Text Placeholder 2">
            <a:extLst/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53" y="3469370"/>
            <a:ext cx="6251447" cy="420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4">
            <a:extLst/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1296" y="2435127"/>
            <a:ext cx="1543177" cy="1358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5635754" y="2376283"/>
            <a:ext cx="6251447" cy="101550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13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ed Blue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4529138" y="1993900"/>
            <a:ext cx="7662862" cy="2160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7" name="Oval 6"/>
          <p:cNvSpPr/>
          <p:nvPr userDrawn="1"/>
        </p:nvSpPr>
        <p:spPr>
          <a:xfrm rot="10800000">
            <a:off x="3448050" y="1993900"/>
            <a:ext cx="2160588" cy="2160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15" name="Text Placeholder 2">
            <a:extLst/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53" y="3469370"/>
            <a:ext cx="6251447" cy="420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1296" y="2435127"/>
            <a:ext cx="1543177" cy="1358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5635754" y="2376283"/>
            <a:ext cx="6251447" cy="101550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6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4529138" y="1993900"/>
            <a:ext cx="7662862" cy="2160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7" name="Oval 6"/>
          <p:cNvSpPr/>
          <p:nvPr userDrawn="1"/>
        </p:nvSpPr>
        <p:spPr>
          <a:xfrm rot="10800000">
            <a:off x="3448050" y="1993900"/>
            <a:ext cx="2160588" cy="21605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10" name="Text Placeholder 2">
            <a:extLst/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53" y="3469370"/>
            <a:ext cx="6251447" cy="420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4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1296" y="2435127"/>
            <a:ext cx="1543177" cy="1358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5635754" y="2376283"/>
            <a:ext cx="6251447" cy="101550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2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32353" y="3838547"/>
            <a:ext cx="1667406" cy="1669181"/>
          </a:xfrm>
          <a:prstGeom prst="ellipse">
            <a:avLst/>
          </a:prstGeom>
          <a:solidFill>
            <a:schemeClr val="bg2"/>
          </a:solidFill>
          <a:ln w="82550">
            <a:noFill/>
          </a:ln>
        </p:spPr>
        <p:txBody>
          <a:bodyPr wrap="none" rtlCol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12">
            <a:extLst/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10419" y="5682146"/>
            <a:ext cx="2641536" cy="257175"/>
          </a:xfrm>
        </p:spPr>
        <p:txBody>
          <a:bodyPr/>
          <a:lstStyle>
            <a:lvl1pPr marL="0" indent="0" algn="ctr">
              <a:buNone/>
              <a:defRPr b="1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2">
            <a:extLst/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10419" y="5989946"/>
            <a:ext cx="2641536" cy="5552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62"/>
          </p:nvPr>
        </p:nvSpPr>
        <p:spPr>
          <a:xfrm>
            <a:off x="5258189" y="3845515"/>
            <a:ext cx="1667406" cy="1669181"/>
          </a:xfrm>
          <a:prstGeom prst="ellipse">
            <a:avLst/>
          </a:prstGeom>
          <a:solidFill>
            <a:schemeClr val="bg2"/>
          </a:solidFill>
          <a:ln w="82550">
            <a:noFill/>
          </a:ln>
        </p:spPr>
        <p:txBody>
          <a:bodyPr wrap="none" rtlCol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4" name="Text Placeholder 12">
            <a:extLst/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736255" y="5689114"/>
            <a:ext cx="2641536" cy="257175"/>
          </a:xfrm>
        </p:spPr>
        <p:txBody>
          <a:bodyPr/>
          <a:lstStyle>
            <a:lvl1pPr marL="0" indent="0" algn="ctr">
              <a:buNone/>
              <a:defRPr b="1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2">
            <a:extLst/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736255" y="5996914"/>
            <a:ext cx="2641536" cy="5552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65"/>
          </p:nvPr>
        </p:nvSpPr>
        <p:spPr>
          <a:xfrm>
            <a:off x="8273285" y="3831579"/>
            <a:ext cx="1667406" cy="1669181"/>
          </a:xfrm>
          <a:prstGeom prst="ellipse">
            <a:avLst/>
          </a:prstGeom>
          <a:solidFill>
            <a:schemeClr val="bg2"/>
          </a:solidFill>
          <a:ln w="82550">
            <a:noFill/>
          </a:ln>
        </p:spPr>
        <p:txBody>
          <a:bodyPr wrap="none" rtlCol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7" name="Text Placeholder 12">
            <a:extLst/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751351" y="5675178"/>
            <a:ext cx="2641536" cy="257175"/>
          </a:xfrm>
        </p:spPr>
        <p:txBody>
          <a:bodyPr/>
          <a:lstStyle>
            <a:lvl1pPr marL="0" indent="0" algn="ctr">
              <a:buNone/>
              <a:defRPr b="1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12">
            <a:extLst/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751351" y="5982978"/>
            <a:ext cx="2641536" cy="5552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71"/>
          </p:nvPr>
        </p:nvSpPr>
        <p:spPr>
          <a:xfrm>
            <a:off x="2238399" y="1303621"/>
            <a:ext cx="1667406" cy="1669181"/>
          </a:xfrm>
          <a:prstGeom prst="ellipse">
            <a:avLst/>
          </a:prstGeom>
          <a:solidFill>
            <a:schemeClr val="bg2"/>
          </a:solidFill>
          <a:ln w="82550">
            <a:noFill/>
          </a:ln>
        </p:spPr>
        <p:txBody>
          <a:bodyPr wrap="none" rtlCol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3" name="Text Placeholder 12">
            <a:extLst/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716465" y="3147220"/>
            <a:ext cx="2641536" cy="257175"/>
          </a:xfrm>
        </p:spPr>
        <p:txBody>
          <a:bodyPr/>
          <a:lstStyle>
            <a:lvl1pPr marL="0" indent="0" algn="ctr">
              <a:buNone/>
              <a:defRPr b="1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4" name="Text Placeholder 12">
            <a:extLst/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716465" y="3455020"/>
            <a:ext cx="2641536" cy="5552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74"/>
          </p:nvPr>
        </p:nvSpPr>
        <p:spPr>
          <a:xfrm>
            <a:off x="5258865" y="1310589"/>
            <a:ext cx="1667406" cy="1669181"/>
          </a:xfrm>
          <a:prstGeom prst="ellipse">
            <a:avLst/>
          </a:prstGeom>
          <a:solidFill>
            <a:schemeClr val="bg2"/>
          </a:solidFill>
          <a:ln w="82550">
            <a:noFill/>
          </a:ln>
        </p:spPr>
        <p:txBody>
          <a:bodyPr wrap="none" rtlCol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6" name="Text Placeholder 12">
            <a:extLst/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742301" y="3154188"/>
            <a:ext cx="2641536" cy="257175"/>
          </a:xfrm>
        </p:spPr>
        <p:txBody>
          <a:bodyPr/>
          <a:lstStyle>
            <a:lvl1pPr marL="0" indent="0" algn="ctr">
              <a:buNone/>
              <a:defRPr b="1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7" name="Text Placeholder 12">
            <a:extLst/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742301" y="3461988"/>
            <a:ext cx="2641536" cy="5552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8" name="Picture Placeholder 6"/>
          <p:cNvSpPr>
            <a:spLocks noGrp="1"/>
          </p:cNvSpPr>
          <p:nvPr>
            <p:ph type="pic" sz="quarter" idx="77"/>
          </p:nvPr>
        </p:nvSpPr>
        <p:spPr>
          <a:xfrm>
            <a:off x="8279331" y="1296653"/>
            <a:ext cx="1667406" cy="1669181"/>
          </a:xfrm>
          <a:prstGeom prst="ellipse">
            <a:avLst/>
          </a:prstGeom>
          <a:solidFill>
            <a:schemeClr val="bg2"/>
          </a:solidFill>
          <a:ln w="82550">
            <a:noFill/>
          </a:ln>
        </p:spPr>
        <p:txBody>
          <a:bodyPr wrap="none" rtlCol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9" name="Text Placeholder 12">
            <a:extLst/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757397" y="3140252"/>
            <a:ext cx="2641536" cy="257175"/>
          </a:xfrm>
        </p:spPr>
        <p:txBody>
          <a:bodyPr/>
          <a:lstStyle>
            <a:lvl1pPr marL="0" indent="0" algn="ctr">
              <a:buNone/>
              <a:defRPr b="1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12">
            <a:extLst/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757397" y="3448052"/>
            <a:ext cx="2641536" cy="5552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8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4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ient/Customer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355400" y="1710666"/>
            <a:ext cx="2430647" cy="19477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888161" y="1710666"/>
            <a:ext cx="2430647" cy="19477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355400" y="3969512"/>
            <a:ext cx="2430647" cy="19477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8888161" y="3969512"/>
            <a:ext cx="2430647" cy="19477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style.</a:t>
            </a:r>
          </a:p>
        </p:txBody>
      </p:sp>
      <p:sp>
        <p:nvSpPr>
          <p:cNvPr id="17" name="Content Placeholder 2">
            <a:extLst/>
          </p:cNvPr>
          <p:cNvSpPr>
            <a:spLocks noGrp="1"/>
          </p:cNvSpPr>
          <p:nvPr>
            <p:ph idx="1" hasCustomPrompt="1"/>
          </p:nvPr>
        </p:nvSpPr>
        <p:spPr>
          <a:xfrm>
            <a:off x="592152" y="2041220"/>
            <a:ext cx="5576929" cy="38760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92154" y="1710667"/>
            <a:ext cx="5576928" cy="33055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7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/>
          </p:cNvPr>
          <p:cNvSpPr/>
          <p:nvPr userDrawn="1"/>
        </p:nvSpPr>
        <p:spPr>
          <a:xfrm>
            <a:off x="0" y="2900363"/>
            <a:ext cx="12192000" cy="3289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5784" y="1742188"/>
            <a:ext cx="5110460" cy="417503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421288" y="1742188"/>
            <a:ext cx="5110460" cy="417503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style.</a:t>
            </a:r>
          </a:p>
        </p:txBody>
      </p:sp>
      <p:sp>
        <p:nvSpPr>
          <p:cNvPr id="10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9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8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95785" y="304803"/>
            <a:ext cx="4176240" cy="1569205"/>
          </a:xfrm>
        </p:spPr>
        <p:txBody>
          <a:bodyPr/>
          <a:lstStyle/>
          <a:p>
            <a:r>
              <a:rPr lang="en-US" dirty="0"/>
              <a:t>Click to edit master title style.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2220328"/>
            <a:ext cx="4176712" cy="34274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924425" y="2220328"/>
            <a:ext cx="6173224" cy="34274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lipArt Placeholder 13"/>
          <p:cNvSpPr>
            <a:spLocks noGrp="1"/>
          </p:cNvSpPr>
          <p:nvPr>
            <p:ph type="clipArt" sz="quarter" idx="19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4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38" y="77788"/>
            <a:ext cx="2708275" cy="18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17" name="Title 1">
            <a:extLst/>
          </p:cNvPr>
          <p:cNvSpPr>
            <a:spLocks noGrp="1"/>
          </p:cNvSpPr>
          <p:nvPr>
            <p:ph type="ctrTitle" hasCustomPrompt="1"/>
          </p:nvPr>
        </p:nvSpPr>
        <p:spPr>
          <a:xfrm>
            <a:off x="7058675" y="2662025"/>
            <a:ext cx="4866449" cy="148775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19" name="Subtitle 2">
            <a:extLst/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8674" y="4285684"/>
            <a:ext cx="4868672" cy="5911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7058563" y="4977581"/>
            <a:ext cx="4868746" cy="2102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125779" y="6189496"/>
            <a:ext cx="1818236" cy="668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B3E849-2AD2-CD42-B60E-266DDF2697E8}"/>
              </a:ext>
            </a:extLst>
          </p:cNvPr>
          <p:cNvSpPr/>
          <p:nvPr userDrawn="1"/>
        </p:nvSpPr>
        <p:spPr>
          <a:xfrm>
            <a:off x="298372" y="1364451"/>
            <a:ext cx="2026502" cy="20265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D52B69-C330-7C43-BF95-CFCE355C344E}"/>
              </a:ext>
            </a:extLst>
          </p:cNvPr>
          <p:cNvSpPr/>
          <p:nvPr userDrawn="1"/>
        </p:nvSpPr>
        <p:spPr>
          <a:xfrm>
            <a:off x="1451412" y="567605"/>
            <a:ext cx="1455377" cy="14553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8B617C-CCA1-4B4D-B0FC-73D0FE5F68EB}"/>
              </a:ext>
            </a:extLst>
          </p:cNvPr>
          <p:cNvSpPr/>
          <p:nvPr userDrawn="1"/>
        </p:nvSpPr>
        <p:spPr>
          <a:xfrm>
            <a:off x="918717" y="264616"/>
            <a:ext cx="1072580" cy="10725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483" y="77048"/>
            <a:ext cx="2707709" cy="187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797EF8-EAA4-544B-B8A2-7B48C4F044A4}"/>
              </a:ext>
            </a:extLst>
          </p:cNvPr>
          <p:cNvSpPr/>
          <p:nvPr userDrawn="1"/>
        </p:nvSpPr>
        <p:spPr>
          <a:xfrm rot="20700000">
            <a:off x="-213887" y="2544404"/>
            <a:ext cx="3141098" cy="314109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D79548-368B-D14F-BBDA-28B8D2AB1CD7}"/>
              </a:ext>
            </a:extLst>
          </p:cNvPr>
          <p:cNvSpPr/>
          <p:nvPr userDrawn="1"/>
        </p:nvSpPr>
        <p:spPr>
          <a:xfrm rot="20700000">
            <a:off x="2570998" y="-325257"/>
            <a:ext cx="4403168" cy="4403166"/>
          </a:xfrm>
          <a:prstGeom prst="ellipse">
            <a:avLst/>
          </a:prstGeom>
          <a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10BF6BB-1906-5F4E-B760-3FCA7AD8C0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6538211">
            <a:off x="1212782" y="1430002"/>
            <a:ext cx="3839126" cy="31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595784" y="457200"/>
            <a:ext cx="4176241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595784" y="2398712"/>
            <a:ext cx="4176241" cy="34623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37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175648" y="1698001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7513577" y="1698001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9823847" y="1698001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916290" y="1698001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48513" y="1698001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5172918" y="3212943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510847" y="3212943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9821117" y="3212943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2913560" y="3212943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645783" y="3212943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5163447" y="4582437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7501376" y="4582437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811646" y="4582437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2904089" y="4582437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636312" y="4582437"/>
            <a:ext cx="1717783" cy="72998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5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57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/>
          </p:cNvPr>
          <p:cNvSpPr>
            <a:spLocks noChangeAspect="1"/>
          </p:cNvSpPr>
          <p:nvPr userDrawn="1"/>
        </p:nvSpPr>
        <p:spPr>
          <a:xfrm>
            <a:off x="10094913" y="182563"/>
            <a:ext cx="1828800" cy="18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Gill Sans MT"/>
            </a:endParaRPr>
          </a:p>
        </p:txBody>
      </p:sp>
      <p:sp>
        <p:nvSpPr>
          <p:cNvPr id="29" name="Oval 28">
            <a:extLst/>
          </p:cNvPr>
          <p:cNvSpPr>
            <a:spLocks/>
          </p:cNvSpPr>
          <p:nvPr userDrawn="1"/>
        </p:nvSpPr>
        <p:spPr>
          <a:xfrm>
            <a:off x="10094913" y="2257425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Gill Sans MT"/>
            </a:endParaRPr>
          </a:p>
        </p:txBody>
      </p:sp>
      <p:sp>
        <p:nvSpPr>
          <p:cNvPr id="30" name="Oval 29">
            <a:extLst/>
          </p:cNvPr>
          <p:cNvSpPr>
            <a:spLocks noChangeAspect="1"/>
          </p:cNvSpPr>
          <p:nvPr userDrawn="1"/>
        </p:nvSpPr>
        <p:spPr>
          <a:xfrm>
            <a:off x="10094913" y="4332288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Gill Sans MT"/>
            </a:endParaRPr>
          </a:p>
        </p:txBody>
      </p:sp>
      <p:sp>
        <p:nvSpPr>
          <p:cNvPr id="13" name="ClipArt Placeholder 13"/>
          <p:cNvSpPr>
            <a:spLocks noGrp="1"/>
          </p:cNvSpPr>
          <p:nvPr>
            <p:ph type="clipArt" sz="quarter" idx="15" hasCustomPrompt="1"/>
          </p:nvPr>
        </p:nvSpPr>
        <p:spPr>
          <a:xfrm>
            <a:off x="595784" y="678194"/>
            <a:ext cx="2945275" cy="881968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595784" y="2145614"/>
            <a:ext cx="5728433" cy="1186268"/>
          </a:xfr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/>
              <a:t>Enter opportunity text for the case study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95313" y="1842865"/>
            <a:ext cx="4932922" cy="287068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Add “Opportunity” as the subhead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595784" y="3834944"/>
            <a:ext cx="8847040" cy="970328"/>
          </a:xfr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/>
              <a:t>Enter engagement text for the case study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595313" y="3532195"/>
            <a:ext cx="4932922" cy="287068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Add “Engagement” as the subhead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20" hasCustomPrompt="1"/>
          </p:nvPr>
        </p:nvSpPr>
        <p:spPr>
          <a:xfrm>
            <a:off x="595313" y="5331788"/>
            <a:ext cx="8847511" cy="797798"/>
          </a:xfr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/>
              <a:t>Enter impact text for the case study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21" hasCustomPrompt="1"/>
          </p:nvPr>
        </p:nvSpPr>
        <p:spPr>
          <a:xfrm>
            <a:off x="594842" y="5029039"/>
            <a:ext cx="4932922" cy="287068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Add “Impact” as the subhead</a:t>
            </a:r>
          </a:p>
        </p:txBody>
      </p:sp>
      <p:sp>
        <p:nvSpPr>
          <p:cNvPr id="21" name="Content Placeholder 14"/>
          <p:cNvSpPr>
            <a:spLocks noGrp="1"/>
          </p:cNvSpPr>
          <p:nvPr>
            <p:ph sz="quarter" idx="22" hasCustomPrompt="1"/>
          </p:nvPr>
        </p:nvSpPr>
        <p:spPr>
          <a:xfrm>
            <a:off x="10277927" y="1060087"/>
            <a:ext cx="1446603" cy="761999"/>
          </a:xfr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Enter Metric</a:t>
            </a: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23" hasCustomPrompt="1"/>
          </p:nvPr>
        </p:nvSpPr>
        <p:spPr>
          <a:xfrm>
            <a:off x="10277928" y="522129"/>
            <a:ext cx="1446603" cy="537958"/>
          </a:xfr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XXX%</a:t>
            </a:r>
          </a:p>
        </p:txBody>
      </p:sp>
      <p:sp>
        <p:nvSpPr>
          <p:cNvPr id="23" name="Content Placeholder 14"/>
          <p:cNvSpPr>
            <a:spLocks noGrp="1"/>
          </p:cNvSpPr>
          <p:nvPr>
            <p:ph sz="quarter" idx="24" hasCustomPrompt="1"/>
          </p:nvPr>
        </p:nvSpPr>
        <p:spPr>
          <a:xfrm>
            <a:off x="10297389" y="3125696"/>
            <a:ext cx="1446603" cy="761999"/>
          </a:xfr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Enter Metric</a:t>
            </a:r>
          </a:p>
        </p:txBody>
      </p:sp>
      <p:sp>
        <p:nvSpPr>
          <p:cNvPr id="24" name="Content Placeholder 14"/>
          <p:cNvSpPr>
            <a:spLocks noGrp="1"/>
          </p:cNvSpPr>
          <p:nvPr>
            <p:ph sz="quarter" idx="25" hasCustomPrompt="1"/>
          </p:nvPr>
        </p:nvSpPr>
        <p:spPr>
          <a:xfrm>
            <a:off x="10297390" y="2587738"/>
            <a:ext cx="1446603" cy="537958"/>
          </a:xfr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XXX%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6" hasCustomPrompt="1"/>
          </p:nvPr>
        </p:nvSpPr>
        <p:spPr>
          <a:xfrm>
            <a:off x="10277928" y="5194170"/>
            <a:ext cx="1446603" cy="761999"/>
          </a:xfr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Enter Metric</a:t>
            </a:r>
          </a:p>
        </p:txBody>
      </p:sp>
      <p:sp>
        <p:nvSpPr>
          <p:cNvPr id="26" name="Content Placeholder 14"/>
          <p:cNvSpPr>
            <a:spLocks noGrp="1"/>
          </p:cNvSpPr>
          <p:nvPr>
            <p:ph sz="quarter" idx="27" hasCustomPrompt="1"/>
          </p:nvPr>
        </p:nvSpPr>
        <p:spPr>
          <a:xfrm>
            <a:off x="10277929" y="4656212"/>
            <a:ext cx="1446603" cy="537958"/>
          </a:xfr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XXX%</a:t>
            </a:r>
          </a:p>
        </p:txBody>
      </p:sp>
      <p:sp>
        <p:nvSpPr>
          <p:cNvPr id="27" name="ClipArt Placeholder 13"/>
          <p:cNvSpPr>
            <a:spLocks noGrp="1"/>
          </p:cNvSpPr>
          <p:nvPr>
            <p:ph type="clipArt" sz="quarter" idx="28" hasCustomPrompt="1"/>
          </p:nvPr>
        </p:nvSpPr>
        <p:spPr>
          <a:xfrm>
            <a:off x="6497549" y="182344"/>
            <a:ext cx="4499157" cy="3149538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/>
              <a:t>Insert case study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8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 hasCustomPrompt="1"/>
          </p:nvPr>
        </p:nvSpPr>
        <p:spPr>
          <a:xfrm>
            <a:off x="595784" y="1528514"/>
            <a:ext cx="4242917" cy="10300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5782" y="2798999"/>
            <a:ext cx="4242919" cy="214492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ClipArt Placeholder 13"/>
          <p:cNvSpPr>
            <a:spLocks noGrp="1"/>
          </p:cNvSpPr>
          <p:nvPr>
            <p:ph type="clipArt" sz="quarter" idx="17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pic>
        <p:nvPicPr>
          <p:cNvPr id="16" name="Picture 8" descr="Screen Shot 2018-09-13 at 10.36.20 A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89762" y="-85725"/>
            <a:ext cx="5118101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32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/>
          </p:cNvPr>
          <p:cNvSpPr/>
          <p:nvPr userDrawn="1"/>
        </p:nvSpPr>
        <p:spPr>
          <a:xfrm>
            <a:off x="3608388" y="901700"/>
            <a:ext cx="4975225" cy="4975225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3608388" y="3005138"/>
            <a:ext cx="4975225" cy="8255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/>
                </a:solidFill>
                <a:latin typeface="Gill Sans MT"/>
                <a:cs typeface="Gill Sans MT"/>
              </a:rPr>
              <a:t>Thank you</a:t>
            </a:r>
          </a:p>
        </p:txBody>
      </p:sp>
      <p:sp>
        <p:nvSpPr>
          <p:cNvPr id="6" name="Oval 5">
            <a:extLst/>
          </p:cNvPr>
          <p:cNvSpPr/>
          <p:nvPr userDrawn="1"/>
        </p:nvSpPr>
        <p:spPr>
          <a:xfrm>
            <a:off x="2693988" y="304800"/>
            <a:ext cx="2152650" cy="21526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888" y="1081088"/>
            <a:ext cx="1631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/>
          </p:cNvPr>
          <p:cNvSpPr/>
          <p:nvPr userDrawn="1"/>
        </p:nvSpPr>
        <p:spPr>
          <a:xfrm>
            <a:off x="7259638" y="4376738"/>
            <a:ext cx="1863725" cy="1865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sp>
        <p:nvSpPr>
          <p:cNvPr id="8" name="ClipArt Placeholder 13"/>
          <p:cNvSpPr>
            <a:spLocks noGrp="1"/>
          </p:cNvSpPr>
          <p:nvPr>
            <p:ph type="clipArt" sz="quarter" idx="11" hasCustomPrompt="1"/>
          </p:nvPr>
        </p:nvSpPr>
        <p:spPr>
          <a:xfrm>
            <a:off x="7502813" y="4764730"/>
            <a:ext cx="1420896" cy="1111729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Client logo – Then go to “Format Picture” &gt; Recolor &gt; Choose White</a:t>
            </a:r>
          </a:p>
        </p:txBody>
      </p:sp>
    </p:spTree>
    <p:extLst>
      <p:ext uri="{BB962C8B-B14F-4D97-AF65-F5344CB8AC3E}">
        <p14:creationId xmlns:p14="http://schemas.microsoft.com/office/powerpoint/2010/main" val="791836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33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938" y="77788"/>
            <a:ext cx="2708275" cy="18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pic>
        <p:nvPicPr>
          <p:cNvPr id="7" name="Picture 14" descr="Screen Shot 2018-09-13 at 10.36.04 A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959226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/>
          </p:cNvPr>
          <p:cNvSpPr>
            <a:spLocks noGrp="1"/>
          </p:cNvSpPr>
          <p:nvPr>
            <p:ph type="ctrTitle" hasCustomPrompt="1"/>
          </p:nvPr>
        </p:nvSpPr>
        <p:spPr>
          <a:xfrm>
            <a:off x="4710225" y="2662025"/>
            <a:ext cx="7176977" cy="148775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16" name="Subtitle 2">
            <a:extLst/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0223" y="4285684"/>
            <a:ext cx="7180255" cy="5911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710112" y="4977581"/>
            <a:ext cx="7180365" cy="2102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125779" y="6189496"/>
            <a:ext cx="1818236" cy="668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938" y="77788"/>
            <a:ext cx="2708275" cy="18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/>
            </a:endParaRPr>
          </a:p>
        </p:txBody>
      </p:sp>
      <p:pic>
        <p:nvPicPr>
          <p:cNvPr id="7" name="Picture 9" descr="Screen Shot 2018-09-13 at 10.36.20 A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77788"/>
            <a:ext cx="410686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/>
          </p:cNvPr>
          <p:cNvSpPr>
            <a:spLocks noGrp="1"/>
          </p:cNvSpPr>
          <p:nvPr>
            <p:ph type="ctrTitle" hasCustomPrompt="1"/>
          </p:nvPr>
        </p:nvSpPr>
        <p:spPr>
          <a:xfrm>
            <a:off x="4710225" y="2662025"/>
            <a:ext cx="7176977" cy="148775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23" name="Subtitle 2">
            <a:extLst/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0223" y="4285684"/>
            <a:ext cx="7180255" cy="5911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710112" y="4977581"/>
            <a:ext cx="7180365" cy="2102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125779" y="6189496"/>
            <a:ext cx="1818236" cy="668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6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/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99646" y="681363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r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8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7026" y="733805"/>
            <a:ext cx="5153341" cy="392626"/>
          </a:xfrm>
        </p:spPr>
        <p:txBody>
          <a:bodyPr lIns="91440" r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600">
                <a:solidFill>
                  <a:srgbClr val="004B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7">
            <a:extLst/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99646" y="1335606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r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7">
            <a:extLst/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9646" y="1989849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r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7">
            <a:extLst/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9646" y="2644092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r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0" name="Text Placeholder 7">
            <a:extLst/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99646" y="3298335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r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1" name="Text Placeholder 7">
            <a:extLst/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99646" y="3952578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r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5" name="Text Placeholder 8">
            <a:extLst/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7026" y="1388048"/>
            <a:ext cx="5153341" cy="392626"/>
          </a:xfrm>
        </p:spPr>
        <p:txBody>
          <a:bodyPr lIns="91440" r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600">
                <a:solidFill>
                  <a:srgbClr val="004B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8">
            <a:extLst/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77026" y="2042291"/>
            <a:ext cx="5153341" cy="392626"/>
          </a:xfrm>
        </p:spPr>
        <p:txBody>
          <a:bodyPr lIns="91440" r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600">
                <a:solidFill>
                  <a:srgbClr val="004B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8">
            <a:extLst/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77026" y="2696534"/>
            <a:ext cx="5153341" cy="392626"/>
          </a:xfrm>
        </p:spPr>
        <p:txBody>
          <a:bodyPr lIns="91440" r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600">
                <a:solidFill>
                  <a:srgbClr val="004B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8">
            <a:extLst/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77026" y="3359745"/>
            <a:ext cx="5153341" cy="392626"/>
          </a:xfrm>
        </p:spPr>
        <p:txBody>
          <a:bodyPr lIns="91440" r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600">
                <a:solidFill>
                  <a:srgbClr val="004B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8">
            <a:extLst/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77025" y="4005020"/>
            <a:ext cx="5153343" cy="392626"/>
          </a:xfrm>
        </p:spPr>
        <p:txBody>
          <a:bodyPr lIns="91440" r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600">
                <a:solidFill>
                  <a:srgbClr val="004B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>
            <a:extLst/>
          </p:cNvPr>
          <p:cNvSpPr>
            <a:spLocks noGrp="1"/>
          </p:cNvSpPr>
          <p:nvPr>
            <p:ph type="title" hasCustomPrompt="1"/>
          </p:nvPr>
        </p:nvSpPr>
        <p:spPr>
          <a:xfrm>
            <a:off x="1867790" y="2501900"/>
            <a:ext cx="4121455" cy="825499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Title:</a:t>
            </a:r>
          </a:p>
        </p:txBody>
      </p:sp>
      <p:sp>
        <p:nvSpPr>
          <p:cNvPr id="25" name="Text Placeholder 7">
            <a:extLst/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89245" y="4556717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r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7">
            <a:extLst/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9245" y="5210960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r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8">
            <a:extLst/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66625" y="4618127"/>
            <a:ext cx="5153341" cy="392626"/>
          </a:xfrm>
        </p:spPr>
        <p:txBody>
          <a:bodyPr lIns="91440" r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600">
                <a:solidFill>
                  <a:srgbClr val="004B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8">
            <a:extLst/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66624" y="5263402"/>
            <a:ext cx="5153343" cy="392626"/>
          </a:xfrm>
        </p:spPr>
        <p:txBody>
          <a:bodyPr lIns="91440" r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600">
                <a:solidFill>
                  <a:srgbClr val="004B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2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/>
          </p:cNvPr>
          <p:cNvSpPr>
            <a:spLocks noGrp="1"/>
          </p:cNvSpPr>
          <p:nvPr>
            <p:ph idx="1" hasCustomPrompt="1"/>
          </p:nvPr>
        </p:nvSpPr>
        <p:spPr>
          <a:xfrm>
            <a:off x="592152" y="2041220"/>
            <a:ext cx="10939596" cy="38760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92153" y="1710668"/>
            <a:ext cx="10939596" cy="323598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style.</a:t>
            </a:r>
          </a:p>
        </p:txBody>
      </p:sp>
      <p:sp>
        <p:nvSpPr>
          <p:cNvPr id="9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95314" y="1724660"/>
            <a:ext cx="5543374" cy="4151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6381751" y="1736408"/>
            <a:ext cx="5149849" cy="4151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style.</a:t>
            </a:r>
          </a:p>
        </p:txBody>
      </p:sp>
      <p:sp>
        <p:nvSpPr>
          <p:cNvPr id="9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6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83628" y="952500"/>
            <a:ext cx="0" cy="4964113"/>
          </a:xfrm>
          <a:prstGeom prst="line">
            <a:avLst/>
          </a:prstGeom>
          <a:ln w="28575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786" y="347136"/>
            <a:ext cx="2391968" cy="5570087"/>
          </a:xfrm>
        </p:spPr>
        <p:txBody>
          <a:bodyPr/>
          <a:lstStyle/>
          <a:p>
            <a:r>
              <a:rPr lang="en-US" dirty="0"/>
              <a:t>Click to edit Master title style.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88765" y="952371"/>
            <a:ext cx="8342836" cy="49642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3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style.</a:t>
            </a:r>
          </a:p>
        </p:txBody>
      </p:sp>
      <p:sp>
        <p:nvSpPr>
          <p:cNvPr id="8" name="ClipArt Placeholder 13"/>
          <p:cNvSpPr>
            <a:spLocks noGrp="1"/>
          </p:cNvSpPr>
          <p:nvPr>
            <p:ph type="clipArt" sz="quarter" idx="14" hasCustomPrompt="1"/>
          </p:nvPr>
        </p:nvSpPr>
        <p:spPr>
          <a:xfrm>
            <a:off x="10647164" y="6189496"/>
            <a:ext cx="1277960" cy="5142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9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5313" y="2111375"/>
            <a:ext cx="109362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5" name="Title Placeholder 15"/>
          <p:cNvSpPr>
            <a:spLocks noGrp="1"/>
          </p:cNvSpPr>
          <p:nvPr>
            <p:ph type="title"/>
          </p:nvPr>
        </p:nvSpPr>
        <p:spPr bwMode="auto">
          <a:xfrm>
            <a:off x="595313" y="428625"/>
            <a:ext cx="10936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title.</a:t>
            </a:r>
          </a:p>
        </p:txBody>
      </p:sp>
      <p:sp>
        <p:nvSpPr>
          <p:cNvPr id="19" name="Footer Placeholder 18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595313" y="5916613"/>
            <a:ext cx="1093628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127" name="Picture 4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11811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2093913" y="3551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endParaRPr lang="en-US" dirty="0"/>
          </a:p>
        </p:txBody>
      </p:sp>
      <p:sp>
        <p:nvSpPr>
          <p:cNvPr id="9" name="Footer Placeholder 9"/>
          <p:cNvSpPr txBox="1">
            <a:spLocks/>
          </p:cNvSpPr>
          <p:nvPr/>
        </p:nvSpPr>
        <p:spPr>
          <a:xfrm>
            <a:off x="4228952" y="6577012"/>
            <a:ext cx="3673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cap="none" dirty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Proprietary</a:t>
            </a:r>
            <a:r>
              <a:rPr lang="en-US" sz="800" cap="none" baseline="0" dirty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 and Confidential</a:t>
            </a:r>
            <a:endParaRPr lang="en-US" sz="800" cap="none" dirty="0">
              <a:solidFill>
                <a:schemeClr val="bg1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5189738" y="6232065"/>
            <a:ext cx="1845646" cy="36512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BE1AA0D-7925-704E-A440-F564BACF8C17}" type="slidenum">
              <a:rPr lang="en-US" sz="90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35" r:id="rId5"/>
    <p:sldLayoutId id="2147483736" r:id="rId6"/>
    <p:sldLayoutId id="2147483737" r:id="rId7"/>
    <p:sldLayoutId id="2147483749" r:id="rId8"/>
    <p:sldLayoutId id="2147483738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39" r:id="rId15"/>
    <p:sldLayoutId id="2147483740" r:id="rId16"/>
    <p:sldLayoutId id="2147483755" r:id="rId17"/>
    <p:sldLayoutId id="2147483741" r:id="rId18"/>
    <p:sldLayoutId id="2147483742" r:id="rId19"/>
    <p:sldLayoutId id="2147483743" r:id="rId20"/>
    <p:sldLayoutId id="2147483744" r:id="rId21"/>
    <p:sldLayoutId id="2147483756" r:id="rId22"/>
    <p:sldLayoutId id="2147483757" r:id="rId23"/>
    <p:sldLayoutId id="2147483758" r:id="rId24"/>
    <p:sldLayoutId id="2147483759" r:id="rId25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Gill Sans MT"/>
          <a:ea typeface="ヒラギノ角ゴ Pro W3" charset="0"/>
          <a:cs typeface="Gill Sans MT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sap" charset="0"/>
          <a:ea typeface="ヒラギノ角ゴ Pro W3" charset="0"/>
          <a:cs typeface="Asap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sap" charset="0"/>
          <a:ea typeface="ヒラギノ角ゴ Pro W3" charset="0"/>
          <a:cs typeface="Asap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sap" charset="0"/>
          <a:ea typeface="ヒラギノ角ゴ Pro W3" charset="0"/>
          <a:cs typeface="Asap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sap" charset="0"/>
          <a:ea typeface="ヒラギノ角ゴ Pro W3" charset="0"/>
          <a:cs typeface="Asap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sap" charset="0"/>
          <a:ea typeface="ヒラギノ角ゴ Pro W3" charset="0"/>
          <a:cs typeface="Asap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sap" charset="0"/>
          <a:ea typeface="ヒラギノ角ゴ Pro W3" charset="0"/>
          <a:cs typeface="Asap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sap" charset="0"/>
          <a:ea typeface="ヒラギノ角ゴ Pro W3" charset="0"/>
          <a:cs typeface="Asap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sap" charset="0"/>
          <a:ea typeface="ヒラギノ角ゴ Pro W3" charset="0"/>
          <a:cs typeface="Asap" charset="0"/>
        </a:defRPr>
      </a:lvl9pPr>
    </p:titleStyle>
    <p:bodyStyle>
      <a:lvl1pPr marL="256032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E31C79"/>
        </a:buClr>
        <a:buFont typeface="Arial" charset="0"/>
        <a:buChar char="•"/>
        <a:defRPr kern="1200">
          <a:solidFill>
            <a:schemeClr val="tx1"/>
          </a:solidFill>
          <a:latin typeface="Gill Sans MT"/>
          <a:ea typeface="ヒラギノ角ゴ Pro W3" charset="0"/>
          <a:cs typeface="Gill Sans MT"/>
        </a:defRPr>
      </a:lvl1pPr>
      <a:lvl2pPr marL="484632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E31C79"/>
        </a:buClr>
        <a:buSzPct val="66000"/>
        <a:buFont typeface="Courier New" charset="0"/>
        <a:buChar char="o"/>
        <a:defRPr kern="1200">
          <a:solidFill>
            <a:schemeClr val="tx1"/>
          </a:solidFill>
          <a:latin typeface="Gill Sans MT"/>
          <a:ea typeface="Gill Sans MT"/>
          <a:cs typeface="Gill Sans MT"/>
        </a:defRPr>
      </a:lvl2pPr>
      <a:lvl3pPr marL="713232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E31C79"/>
        </a:buClr>
        <a:buFont typeface="Arial" charset="0"/>
        <a:buChar char="•"/>
        <a:defRPr sz="1600" kern="1200">
          <a:solidFill>
            <a:schemeClr val="tx1"/>
          </a:solidFill>
          <a:latin typeface="Gill Sans MT"/>
          <a:ea typeface="Gill Sans MT"/>
          <a:cs typeface="Gill Sans MT"/>
        </a:defRPr>
      </a:lvl3pPr>
      <a:lvl4pPr marL="941832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E31C79"/>
        </a:buClr>
        <a:buSzPct val="80000"/>
        <a:buFont typeface="Courier New" charset="0"/>
        <a:buChar char="o"/>
        <a:defRPr sz="1600" kern="1200">
          <a:solidFill>
            <a:schemeClr val="tx1"/>
          </a:solidFill>
          <a:latin typeface="Gill Sans MT"/>
          <a:ea typeface="Gill Sans MT"/>
          <a:cs typeface="Gill Sans MT"/>
        </a:defRPr>
      </a:lvl4pPr>
      <a:lvl5pPr marL="1179576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E31C79"/>
        </a:buClr>
        <a:buFont typeface="Arial" charset="0"/>
        <a:buChar char="•"/>
        <a:defRPr sz="1400" kern="1200">
          <a:solidFill>
            <a:schemeClr val="tx1"/>
          </a:solidFill>
          <a:latin typeface="Gill Sans MT"/>
          <a:ea typeface="Gill Sans MT"/>
          <a:cs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tif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Primary Care Recommendations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14413" y="4283726"/>
            <a:ext cx="4682854" cy="384790"/>
          </a:xfrm>
        </p:spPr>
        <p:txBody>
          <a:bodyPr/>
          <a:lstStyle/>
          <a:p>
            <a:r>
              <a:rPr lang="en-US" dirty="0"/>
              <a:t>August 5, 2019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0CA5BA-B0D7-6040-A9C8-4265A61077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06837" y="4802461"/>
            <a:ext cx="7180365" cy="210242"/>
          </a:xfrm>
        </p:spPr>
        <p:txBody>
          <a:bodyPr/>
          <a:lstStyle/>
          <a:p>
            <a:r>
              <a:rPr lang="en-US" dirty="0"/>
              <a:t>Readback from Workshop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1EAEF-8E1E-E644-B430-FCF66957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3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776D-9D8E-5743-86AC-B8E3DE02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themes identified during the 2</a:t>
            </a:r>
            <a:r>
              <a:rPr lang="en-US" baseline="30000" dirty="0"/>
              <a:t>nd</a:t>
            </a:r>
            <a:r>
              <a:rPr lang="en-US" dirty="0"/>
              <a:t> workshop.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9161CE9-1995-9847-949E-D3EB5B75F92E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DC21D-718D-5544-AA44-672ABE2AB1F2}"/>
              </a:ext>
            </a:extLst>
          </p:cNvPr>
          <p:cNvSpPr/>
          <p:nvPr/>
        </p:nvSpPr>
        <p:spPr>
          <a:xfrm>
            <a:off x="6273631" y="1564489"/>
            <a:ext cx="5014844" cy="384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Patient Experience </a:t>
            </a:r>
            <a:endParaRPr lang="en-US" sz="2400" dirty="0">
              <a:solidFill>
                <a:prstClr val="white"/>
              </a:solidFill>
              <a:latin typeface="Gill Sans MT" panose="020B050202010402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E54E2-8BAE-0F4D-8850-B832AE0EBB15}"/>
              </a:ext>
            </a:extLst>
          </p:cNvPr>
          <p:cNvSpPr/>
          <p:nvPr/>
        </p:nvSpPr>
        <p:spPr>
          <a:xfrm>
            <a:off x="595313" y="1578778"/>
            <a:ext cx="5171565" cy="384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Messages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12E59-5918-D649-8F0A-4A1FA7647488}"/>
              </a:ext>
            </a:extLst>
          </p:cNvPr>
          <p:cNvSpPr/>
          <p:nvPr/>
        </p:nvSpPr>
        <p:spPr>
          <a:xfrm>
            <a:off x="907087" y="1669459"/>
            <a:ext cx="5014844" cy="1040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36A6D-E269-6A47-BBEE-F376E284BEAA}"/>
              </a:ext>
            </a:extLst>
          </p:cNvPr>
          <p:cNvSpPr/>
          <p:nvPr/>
        </p:nvSpPr>
        <p:spPr>
          <a:xfrm>
            <a:off x="6118578" y="1580933"/>
            <a:ext cx="5175971" cy="1129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B5524-BFEB-3945-8C0F-ADBCF85BE4A8}"/>
              </a:ext>
            </a:extLst>
          </p:cNvPr>
          <p:cNvSpPr txBox="1"/>
          <p:nvPr/>
        </p:nvSpPr>
        <p:spPr>
          <a:xfrm>
            <a:off x="6317032" y="2079397"/>
            <a:ext cx="49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77"/>
              </a:rPr>
              <a:t>Improve the patient experience for access to care. </a:t>
            </a:r>
          </a:p>
          <a:p>
            <a:r>
              <a:rPr lang="en-US" sz="1600" b="1" i="1" dirty="0">
                <a:solidFill>
                  <a:schemeClr val="accent1"/>
                </a:solidFill>
                <a:latin typeface="Gill Sans MT" panose="020B0502020104020203" pitchFamily="34" charset="77"/>
              </a:rPr>
              <a:t>It is a team approach. 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F9AB0-A14E-C54A-B09A-47514AD74AB2}"/>
              </a:ext>
            </a:extLst>
          </p:cNvPr>
          <p:cNvSpPr txBox="1"/>
          <p:nvPr/>
        </p:nvSpPr>
        <p:spPr>
          <a:xfrm>
            <a:off x="647532" y="2110579"/>
            <a:ext cx="517031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77"/>
              </a:rPr>
              <a:t>Clarify message and brand strategy to engage prospects in the HRMC value. </a:t>
            </a:r>
            <a:r>
              <a:rPr lang="en-US" sz="1600" b="1" i="1" dirty="0">
                <a:solidFill>
                  <a:schemeClr val="accent1"/>
                </a:solidFill>
                <a:latin typeface="Gill Sans MT" panose="020B0502020104020203" pitchFamily="34" charset="77"/>
              </a:rPr>
              <a:t>Experienced and exceptional care in your own backyard.</a:t>
            </a:r>
          </a:p>
          <a:p>
            <a:endParaRPr lang="en-US" sz="1600" b="1" dirty="0">
              <a:latin typeface="Gill Sans MT" panose="020B050202010402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7C25B-B132-0C40-93A9-A61899E9C51F}"/>
              </a:ext>
            </a:extLst>
          </p:cNvPr>
          <p:cNvSpPr txBox="1"/>
          <p:nvPr/>
        </p:nvSpPr>
        <p:spPr>
          <a:xfrm>
            <a:off x="6295359" y="2959569"/>
            <a:ext cx="50148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New Patient welcome forms/kits: </a:t>
            </a:r>
          </a:p>
          <a:p>
            <a:pPr marL="548640" lvl="1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Gill Sans MT" panose="020B0502020104020203" pitchFamily="34" charset="77"/>
              </a:rPr>
              <a:t>Link to the online forms. </a:t>
            </a:r>
          </a:p>
          <a:p>
            <a:pPr marL="548640" lvl="1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Gill Sans MT" panose="020B0502020104020203" pitchFamily="34" charset="77"/>
              </a:rPr>
              <a:t>Request email address &amp; permission to email or text.</a:t>
            </a:r>
          </a:p>
          <a:p>
            <a:pPr marL="548640" lvl="1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Gill Sans MT" panose="020B0502020104020203" pitchFamily="34" charset="77"/>
              </a:rPr>
              <a:t>Include the care team profile.</a:t>
            </a:r>
          </a:p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Gill Sans MT" panose="020B0502020104020203" pitchFamily="34" charset="77"/>
            </a:endParaRPr>
          </a:p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Promote the Health Library, Health Navigator and other online content.</a:t>
            </a:r>
          </a:p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Gill Sans MT" panose="020B0502020104020203" pitchFamily="34" charset="77"/>
            </a:endParaRPr>
          </a:p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Encourage patients to sign up for service line nurturing campaigns (future – after marketing creates them).</a:t>
            </a:r>
          </a:p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Gill Sans MT" panose="020B0502020104020203" pitchFamily="34" charset="77"/>
            </a:endParaRPr>
          </a:p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Provide information on options </a:t>
            </a:r>
            <a:r>
              <a:rPr lang="en-US" sz="1600">
                <a:latin typeface="Gill Sans MT" panose="020B0502020104020203" pitchFamily="34" charset="77"/>
              </a:rPr>
              <a:t>for after-hours </a:t>
            </a:r>
            <a:r>
              <a:rPr lang="en-US" sz="1600" dirty="0">
                <a:latin typeface="Gill Sans MT" panose="020B0502020104020203" pitchFamily="34" charset="77"/>
              </a:rPr>
              <a:t>care.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4125B-0E5D-1B42-BAE2-3F5DD3718710}"/>
              </a:ext>
            </a:extLst>
          </p:cNvPr>
          <p:cNvSpPr txBox="1"/>
          <p:nvPr/>
        </p:nvSpPr>
        <p:spPr>
          <a:xfrm>
            <a:off x="699124" y="3016785"/>
            <a:ext cx="5067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Build on the HRMC brand message and value proposition to care based on the entire team – the doctors are a part of that team not the entire team.  </a:t>
            </a:r>
          </a:p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Gill Sans MT" panose="020B0502020104020203" pitchFamily="34" charset="77"/>
            </a:endParaRPr>
          </a:p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Provide messaging and profiles for a team approach and specific new doctors.</a:t>
            </a:r>
          </a:p>
          <a:p>
            <a:pPr>
              <a:buClr>
                <a:schemeClr val="accent4"/>
              </a:buClr>
            </a:pPr>
            <a:endParaRPr lang="en-US" sz="1600" dirty="0">
              <a:latin typeface="Gill Sans MT" panose="020B0502020104020203" pitchFamily="34" charset="77"/>
            </a:endParaRPr>
          </a:p>
          <a:p>
            <a:pPr marL="180975" indent="-1809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Know me </a:t>
            </a:r>
          </a:p>
          <a:p>
            <a:pPr marL="742950" lvl="1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Gill Sans MT" panose="020B0502020104020203" pitchFamily="34" charset="77"/>
              </a:rPr>
              <a:t>Birthday cards, reminders and information on wellness visits matter.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2B4DA-CDCF-1E40-9345-179D3567B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3011" y="1692310"/>
            <a:ext cx="2874578" cy="4502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Calibri"/>
              </a:rPr>
              <a:t>Brand Campaign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6712" y="1717113"/>
            <a:ext cx="2874578" cy="43502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CEA560E-A791-4B43-B05F-E836A401643B}"/>
              </a:ext>
            </a:extLst>
          </p:cNvPr>
          <p:cNvSpPr txBox="1">
            <a:spLocks/>
          </p:cNvSpPr>
          <p:nvPr/>
        </p:nvSpPr>
        <p:spPr>
          <a:xfrm>
            <a:off x="738188" y="505280"/>
            <a:ext cx="10936287" cy="93888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Gill Sans MT"/>
                <a:ea typeface="ヒラギノ角ゴ Pro W3" charset="0"/>
                <a:cs typeface="Gill Sans M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9pPr>
          </a:lstStyle>
          <a:p>
            <a:r>
              <a:rPr lang="en-US" dirty="0"/>
              <a:t>Strategic Recommendations </a:t>
            </a:r>
          </a:p>
          <a:p>
            <a:r>
              <a:rPr lang="en-US" sz="2400" dirty="0"/>
              <a:t>Immediate/Mid-Term &amp; Physician Transition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360A3D-662F-C84E-BC1D-291DF6D79679}"/>
              </a:ext>
            </a:extLst>
          </p:cNvPr>
          <p:cNvSpPr/>
          <p:nvPr/>
        </p:nvSpPr>
        <p:spPr>
          <a:xfrm>
            <a:off x="4458971" y="1711818"/>
            <a:ext cx="2874578" cy="433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Service Lines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E35A33-B6D0-D347-96CD-0C5C0EBB4FC5}"/>
              </a:ext>
            </a:extLst>
          </p:cNvPr>
          <p:cNvSpPr/>
          <p:nvPr/>
        </p:nvSpPr>
        <p:spPr>
          <a:xfrm>
            <a:off x="4458971" y="1714091"/>
            <a:ext cx="2874578" cy="43532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298ACB-69EE-9E48-8364-3CB12D74B2A7}"/>
              </a:ext>
            </a:extLst>
          </p:cNvPr>
          <p:cNvSpPr txBox="1"/>
          <p:nvPr/>
        </p:nvSpPr>
        <p:spPr>
          <a:xfrm>
            <a:off x="4549282" y="2222070"/>
            <a:ext cx="27842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Establish </a:t>
            </a:r>
            <a:r>
              <a:rPr lang="en-US" sz="1400" b="1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trust and confidence </a:t>
            </a: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by prioritizing efforts that transform a patient </a:t>
            </a: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</a:rPr>
              <a:t>from “worried and insecure” to  “confident.”</a:t>
            </a: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</a:rPr>
              <a:t>Roll out by service line based on enterprise goals (Primary Care and Orthopedics).</a:t>
            </a: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</a:rPr>
              <a:t>Tactics:</a:t>
            </a:r>
          </a:p>
          <a:p>
            <a:pPr marL="115888" indent="-115888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cs typeface="+mn-cs"/>
              </a:rPr>
              <a:t>Digital Marketing with educational content </a:t>
            </a: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on a custom landing page and nurturing emails.</a:t>
            </a:r>
          </a:p>
          <a:p>
            <a:pPr marL="115888" indent="-115888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What to expect: pre-, during and post-care communications and support.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545D4E-2A26-654C-9E72-3DC022B5C56C}"/>
              </a:ext>
            </a:extLst>
          </p:cNvPr>
          <p:cNvSpPr/>
          <p:nvPr/>
        </p:nvSpPr>
        <p:spPr>
          <a:xfrm>
            <a:off x="7875798" y="1725265"/>
            <a:ext cx="2993110" cy="433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Patient Experience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B20FEF-BEA8-CF40-A31C-6E23CDE3D2FE}"/>
              </a:ext>
            </a:extLst>
          </p:cNvPr>
          <p:cNvSpPr/>
          <p:nvPr/>
        </p:nvSpPr>
        <p:spPr>
          <a:xfrm>
            <a:off x="7875797" y="1875455"/>
            <a:ext cx="2993111" cy="41649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B91AEA-3266-284E-A566-DF30B0BC8884}"/>
              </a:ext>
            </a:extLst>
          </p:cNvPr>
          <p:cNvSpPr txBox="1"/>
          <p:nvPr/>
        </p:nvSpPr>
        <p:spPr>
          <a:xfrm>
            <a:off x="7898374" y="2206826"/>
            <a:ext cx="2970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Remove unnecessary anxiety </a:t>
            </a: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in every patient interaction.  They are guests in your home. </a:t>
            </a: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1"/>
              </a:solidFill>
              <a:latin typeface="Gill Sans MT" panose="020B0502020104020203" pitchFamily="34" charset="77"/>
              <a:ea typeface="+mn-ea"/>
              <a:cs typeface="+mn-cs"/>
            </a:endParaRP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1"/>
              </a:solidFill>
              <a:latin typeface="Gill Sans MT" panose="020B0502020104020203" pitchFamily="34" charset="77"/>
              <a:ea typeface="+mn-ea"/>
              <a:cs typeface="+mn-cs"/>
            </a:endParaRP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Tactics: </a:t>
            </a:r>
            <a:endParaRPr lang="en-US" sz="1100" dirty="0">
              <a:solidFill>
                <a:schemeClr val="accent1"/>
              </a:solidFill>
              <a:latin typeface="Gill Sans MT" panose="020B0502020104020203" pitchFamily="34" charset="77"/>
              <a:ea typeface="+mn-ea"/>
              <a:cs typeface="+mn-cs"/>
            </a:endParaRP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Script the top FAQs (e.g., What do I do for after-hours care?).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Update New Patient kits and Appointment Reminders.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  <a:ea typeface="+mn-ea"/>
                <a:cs typeface="+mn-cs"/>
              </a:rPr>
              <a:t>Create bios for the care teams that focus on experience and the “personal side.”  </a:t>
            </a: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1"/>
              </a:solidFill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91AB9BE-E91D-6945-BD9C-1F36AF34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DE1AE8-3A66-B24B-B11E-7EB25304A58D}"/>
              </a:ext>
            </a:extLst>
          </p:cNvPr>
          <p:cNvSpPr txBox="1"/>
          <p:nvPr/>
        </p:nvSpPr>
        <p:spPr>
          <a:xfrm>
            <a:off x="999145" y="2125853"/>
            <a:ext cx="27318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</a:rPr>
              <a:t>Shift the weight of the message to </a:t>
            </a:r>
            <a:r>
              <a:rPr lang="en-US" sz="14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include more of a total team approach</a:t>
            </a: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</a:rPr>
              <a:t>.  </a:t>
            </a:r>
          </a:p>
          <a:p>
            <a:endParaRPr lang="en-US" sz="1000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r>
              <a:rPr lang="en-US" sz="1400" b="1" i="1" dirty="0">
                <a:solidFill>
                  <a:schemeClr val="accent1"/>
                </a:solidFill>
                <a:latin typeface="Gill Sans MT" panose="020B0502020104020203" pitchFamily="34" charset="77"/>
              </a:rPr>
              <a:t>You have a team behind your health care. </a:t>
            </a:r>
          </a:p>
          <a:p>
            <a:endParaRPr lang="en-US" sz="1400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</a:rPr>
              <a:t>Tactics:</a:t>
            </a:r>
          </a:p>
          <a:p>
            <a:pPr marL="115888" indent="-115888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</a:rPr>
              <a:t>October Chamber Meeting: in addition to docs/tour, celebrate employees’10-, 15-, 20-year anniversaries.</a:t>
            </a:r>
          </a:p>
          <a:p>
            <a:pPr marL="115888" indent="-115888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</a:rPr>
              <a:t>Spotlight employees on social media and during community events.</a:t>
            </a:r>
          </a:p>
          <a:p>
            <a:pPr marL="115888" indent="-115888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Gill Sans MT" panose="020B0502020104020203" pitchFamily="34" charset="77"/>
              </a:rPr>
              <a:t>Provide Team bios with the doctor bio</a:t>
            </a:r>
            <a:r>
              <a:rPr lang="en-US" sz="1200" dirty="0">
                <a:solidFill>
                  <a:schemeClr val="accent1"/>
                </a:solidFill>
                <a:latin typeface="Gill Sans MT" panose="020B050202010402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6735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59FE-176F-C54E-98FE-765573ED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3E68126-DBCA-5446-8019-A9CEFF3EFFAD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652CD8-0F83-364F-82E9-D03E90117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83303"/>
              </p:ext>
            </p:extLst>
          </p:nvPr>
        </p:nvGraphicFramePr>
        <p:xfrm>
          <a:off x="595313" y="1787523"/>
          <a:ext cx="10051852" cy="3413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19482">
                  <a:extLst>
                    <a:ext uri="{9D8B030D-6E8A-4147-A177-3AD203B41FA5}">
                      <a16:colId xmlns:a16="http://schemas.microsoft.com/office/drawing/2014/main" val="1910831370"/>
                    </a:ext>
                  </a:extLst>
                </a:gridCol>
                <a:gridCol w="5606250">
                  <a:extLst>
                    <a:ext uri="{9D8B030D-6E8A-4147-A177-3AD203B41FA5}">
                      <a16:colId xmlns:a16="http://schemas.microsoft.com/office/drawing/2014/main" val="4133723538"/>
                    </a:ext>
                  </a:extLst>
                </a:gridCol>
                <a:gridCol w="2326120">
                  <a:extLst>
                    <a:ext uri="{9D8B030D-6E8A-4147-A177-3AD203B41FA5}">
                      <a16:colId xmlns:a16="http://schemas.microsoft.com/office/drawing/2014/main" val="1809828521"/>
                    </a:ext>
                  </a:extLst>
                </a:gridCol>
              </a:tblGrid>
              <a:tr h="34069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MT" panose="020B0502020104020203" pitchFamily="34" charset="77"/>
                        </a:rPr>
                        <a:t>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MT" panose="020B0502020104020203" pitchFamily="34" charset="77"/>
                        </a:rPr>
                        <a:t>Tactic</a:t>
                      </a:r>
                      <a:r>
                        <a:rPr lang="en-US" sz="1600" b="0" dirty="0">
                          <a:latin typeface="Gill Sans MT" panose="020B0502020104020203" pitchFamily="34" charset="77"/>
                        </a:rPr>
                        <a:t>(s)</a:t>
                      </a:r>
                      <a:endParaRPr lang="en-US" b="0" dirty="0">
                        <a:latin typeface="Gill Sans MT" panose="020B050202010402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MT" panose="020B0502020104020203" pitchFamily="34" charset="77"/>
                        </a:rPr>
                        <a:t>Resources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060830"/>
                  </a:ext>
                </a:extLst>
              </a:tr>
              <a:tr h="66934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Brand</a:t>
                      </a:r>
                    </a:p>
                    <a:p>
                      <a:r>
                        <a:rPr lang="en-US" sz="1400" b="1" i="1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Your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Chamber Meeting: in addition to docs/tour, celebrate employees’10-, 15-, 20-year anniversaries.</a:t>
                      </a:r>
                    </a:p>
                    <a:p>
                      <a:pPr marL="115888" indent="-115888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Spotlight employees on social media and during community events.</a:t>
                      </a:r>
                    </a:p>
                    <a:p>
                      <a:pPr marL="115888" indent="-115888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Real People – Real team bios – on website, FB and as handouts.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Digital Campaigns – Display Social and GDN.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Content/Writers</a:t>
                      </a:r>
                    </a:p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Interview Employees</a:t>
                      </a:r>
                    </a:p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Videos/Photos</a:t>
                      </a:r>
                    </a:p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Digital Marketing</a:t>
                      </a:r>
                    </a:p>
                    <a:p>
                      <a:endParaRPr lang="en-US" sz="1400" dirty="0">
                        <a:solidFill>
                          <a:schemeClr val="accent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71784"/>
                  </a:ext>
                </a:extLst>
              </a:tr>
              <a:tr h="66934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Service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 defTabSz="91361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i="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Add Evergreen Paid Search campaigns, starting with PCP then Orthopedic based on capacity and growth.</a:t>
                      </a:r>
                    </a:p>
                    <a:p>
                      <a:pPr marL="115888" indent="-115888" defTabSz="91361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i="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Test PCP and Ortho campaigns – Google Display Network to custom landing page and call tracking.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Digital Marketing</a:t>
                      </a:r>
                    </a:p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Ad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532518"/>
                  </a:ext>
                </a:extLst>
              </a:tr>
              <a:tr h="66934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Patient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 defTabSz="91361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Create FAQs.</a:t>
                      </a:r>
                    </a:p>
                    <a:p>
                      <a:pPr marL="114300" indent="-114300" defTabSz="91361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Update New Patient kits &amp; Appt. Reminders.</a:t>
                      </a:r>
                    </a:p>
                    <a:p>
                      <a:pPr marL="114300" indent="-114300" defTabSz="91361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Update Team bios.</a:t>
                      </a:r>
                    </a:p>
                    <a:p>
                      <a:pPr marL="114300" indent="-114300" defTabSz="91361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Provide link to educational content.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Gill Sans MT" panose="020B0502020104020203" pitchFamily="34" charset="77"/>
                        </a:rPr>
                        <a:t>Marketing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1065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EB9D301-84C8-B740-984E-48A6070C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034E-4098-9341-849D-FF5967B3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11059"/>
              </p:ext>
            </p:extLst>
          </p:nvPr>
        </p:nvGraphicFramePr>
        <p:xfrm>
          <a:off x="760633" y="1358746"/>
          <a:ext cx="9328939" cy="4635654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49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180">
                  <a:extLst>
                    <a:ext uri="{9D8B030D-6E8A-4147-A177-3AD203B41FA5}">
                      <a16:colId xmlns:a16="http://schemas.microsoft.com/office/drawing/2014/main" val="351030341"/>
                    </a:ext>
                  </a:extLst>
                </a:gridCol>
              </a:tblGrid>
              <a:tr h="363053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Q1 20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21920" marR="12192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Q2 20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21920" marR="12192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Q3 20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21920" marR="12192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Q4 20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21920" marR="12192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01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4D4D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4D4D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18506AB-0D7D-0048-8D8C-121393CE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52440BE4-86E2-D340-A5A9-9AF7D1017BF3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4582A4F-7DC3-4445-949D-B8DCBC2315D9}"/>
              </a:ext>
            </a:extLst>
          </p:cNvPr>
          <p:cNvSpPr/>
          <p:nvPr/>
        </p:nvSpPr>
        <p:spPr>
          <a:xfrm>
            <a:off x="790517" y="1775173"/>
            <a:ext cx="9273419" cy="329236"/>
          </a:xfrm>
          <a:prstGeom prst="homePlate">
            <a:avLst>
              <a:gd name="adj" fmla="val 29036"/>
            </a:avLst>
          </a:prstGeom>
          <a:solidFill>
            <a:schemeClr val="accent4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prstClr val="white"/>
                </a:solidFill>
                <a:latin typeface="Gill Sans MT" panose="020B0502020104020203" pitchFamily="34" charset="77"/>
              </a:rPr>
              <a:t>BRAND CAMPAIGN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663451D-D233-C14B-A582-4EB80156F803}"/>
              </a:ext>
            </a:extLst>
          </p:cNvPr>
          <p:cNvSpPr/>
          <p:nvPr/>
        </p:nvSpPr>
        <p:spPr>
          <a:xfrm>
            <a:off x="790518" y="3093833"/>
            <a:ext cx="9299054" cy="351446"/>
          </a:xfrm>
          <a:prstGeom prst="homePlate">
            <a:avLst>
              <a:gd name="adj" fmla="val 2903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Gill Sans MT" panose="020B0502020104020203" pitchFamily="34" charset="77"/>
              </a:rPr>
              <a:t>SERVICE LINE CAMPAIGNS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BCE21EDC-C627-1344-B96B-66411494E5DC}"/>
              </a:ext>
            </a:extLst>
          </p:cNvPr>
          <p:cNvSpPr/>
          <p:nvPr/>
        </p:nvSpPr>
        <p:spPr>
          <a:xfrm>
            <a:off x="811434" y="4708615"/>
            <a:ext cx="9290837" cy="348719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Gill Sans MT" panose="020B0502020104020203" pitchFamily="34" charset="77"/>
              </a:rPr>
              <a:t>PATIENT EXPERIENCE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385F8F-D55A-1349-914C-8EF26816D4DC}"/>
              </a:ext>
            </a:extLst>
          </p:cNvPr>
          <p:cNvSpPr txBox="1"/>
          <p:nvPr/>
        </p:nvSpPr>
        <p:spPr>
          <a:xfrm>
            <a:off x="798734" y="2163469"/>
            <a:ext cx="9290837" cy="2769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Gill Sans MT" panose="020B0502020104020203" pitchFamily="34" charset="77"/>
              </a:rPr>
              <a:t>FB &amp; Website Update:  Monthly Employee Spotlights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62BAC8-5586-C746-8E66-6D07B72F9BE4}"/>
              </a:ext>
            </a:extLst>
          </p:cNvPr>
          <p:cNvSpPr txBox="1"/>
          <p:nvPr/>
        </p:nvSpPr>
        <p:spPr>
          <a:xfrm>
            <a:off x="1036554" y="2555426"/>
            <a:ext cx="1474203" cy="2769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Gill Sans MT" panose="020B0502020104020203" pitchFamily="34" charset="77"/>
              </a:rPr>
              <a:t>Location Posters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298911-53AF-C94C-A60A-C13331F371DD}"/>
              </a:ext>
            </a:extLst>
          </p:cNvPr>
          <p:cNvSpPr txBox="1"/>
          <p:nvPr/>
        </p:nvSpPr>
        <p:spPr>
          <a:xfrm>
            <a:off x="1224277" y="3845671"/>
            <a:ext cx="1987623" cy="4924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Gill Sans MT" panose="020B0502020104020203" pitchFamily="34" charset="77"/>
              </a:rPr>
              <a:t>Primary Care:</a:t>
            </a:r>
            <a:r>
              <a:rPr lang="en-US" sz="1200" dirty="0">
                <a:solidFill>
                  <a:schemeClr val="tx2"/>
                </a:solidFill>
                <a:latin typeface="Gill Sans MT" panose="020B0502020104020203" pitchFamily="34" charset="77"/>
              </a:rPr>
              <a:t> GDN Landing Page &amp; Remarketing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064B17-C073-7F4C-9B97-F3C3C6102351}"/>
              </a:ext>
            </a:extLst>
          </p:cNvPr>
          <p:cNvSpPr txBox="1"/>
          <p:nvPr/>
        </p:nvSpPr>
        <p:spPr>
          <a:xfrm>
            <a:off x="811434" y="5138270"/>
            <a:ext cx="2413166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Gill Sans MT" panose="020B0502020104020203" pitchFamily="34" charset="77"/>
              </a:rPr>
              <a:t>Develop FAQs</a:t>
            </a:r>
            <a:endParaRPr lang="en-US" sz="1100" dirty="0">
              <a:solidFill>
                <a:schemeClr val="tx2"/>
              </a:solidFill>
              <a:latin typeface="Gill Sans MT" panose="020B0502020104020203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D8312-8367-3C4E-807E-A6CC46F90CC0}"/>
              </a:ext>
            </a:extLst>
          </p:cNvPr>
          <p:cNvSpPr txBox="1"/>
          <p:nvPr/>
        </p:nvSpPr>
        <p:spPr>
          <a:xfrm>
            <a:off x="3294560" y="3851657"/>
            <a:ext cx="6795011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Gill Sans MT" panose="020B0502020104020203" pitchFamily="34" charset="77"/>
              </a:rPr>
              <a:t>Orthopedics: Digital Marketing - Paid Search Campaign Evergreen</a:t>
            </a:r>
            <a:endParaRPr lang="en-US" sz="1100" dirty="0">
              <a:solidFill>
                <a:schemeClr val="tx2"/>
              </a:solidFill>
              <a:latin typeface="Gill Sans MT" panose="020B0502020104020203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2E7F1D-15C2-0F4E-8E3E-74EC08AB0515}"/>
              </a:ext>
            </a:extLst>
          </p:cNvPr>
          <p:cNvSpPr txBox="1"/>
          <p:nvPr/>
        </p:nvSpPr>
        <p:spPr>
          <a:xfrm>
            <a:off x="3294561" y="4204150"/>
            <a:ext cx="2135026" cy="4462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Gill Sans MT" panose="020B0502020104020203" pitchFamily="34" charset="77"/>
              </a:rPr>
              <a:t>Orthopedic Campaign </a:t>
            </a:r>
            <a:r>
              <a:rPr lang="en-US" sz="900" dirty="0">
                <a:solidFill>
                  <a:schemeClr val="tx2"/>
                </a:solidFill>
                <a:latin typeface="Gill Sans MT" panose="020B0502020104020203" pitchFamily="34" charset="77"/>
              </a:rPr>
              <a:t>Display, Landing Page and Remarketing</a:t>
            </a:r>
            <a:endParaRPr lang="en-US" sz="1100" dirty="0">
              <a:solidFill>
                <a:schemeClr val="tx2"/>
              </a:solidFill>
              <a:latin typeface="Gill Sans MT" panose="020B0502020104020203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511EF-1D67-B647-B741-5B9BE63C78B4}"/>
              </a:ext>
            </a:extLst>
          </p:cNvPr>
          <p:cNvSpPr txBox="1"/>
          <p:nvPr/>
        </p:nvSpPr>
        <p:spPr>
          <a:xfrm>
            <a:off x="3307260" y="5129488"/>
            <a:ext cx="4176382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Gill Sans MT" panose="020B0502020104020203" pitchFamily="34" charset="77"/>
              </a:rPr>
              <a:t>Update New Patient kits and Appointment Reminders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76FB6-1F31-F84F-94B2-CD93429D2A14}"/>
              </a:ext>
            </a:extLst>
          </p:cNvPr>
          <p:cNvSpPr txBox="1"/>
          <p:nvPr/>
        </p:nvSpPr>
        <p:spPr>
          <a:xfrm>
            <a:off x="2612467" y="2514372"/>
            <a:ext cx="1705404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Gill Sans MT" panose="020B0502020104020203" pitchFamily="34" charset="77"/>
              </a:rPr>
              <a:t>October Chamber Employee Recognition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1FBCE-9016-2E45-836F-01B492F3D8A6}"/>
              </a:ext>
            </a:extLst>
          </p:cNvPr>
          <p:cNvSpPr txBox="1"/>
          <p:nvPr/>
        </p:nvSpPr>
        <p:spPr>
          <a:xfrm>
            <a:off x="4639984" y="2541821"/>
            <a:ext cx="3221316" cy="2769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Gill Sans MT" panose="020B0502020104020203" pitchFamily="34" charset="77"/>
              </a:rPr>
              <a:t>Traditional Media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D27CA6-684C-6D45-AAF1-BE1119692EB6}"/>
              </a:ext>
            </a:extLst>
          </p:cNvPr>
          <p:cNvSpPr txBox="1"/>
          <p:nvPr/>
        </p:nvSpPr>
        <p:spPr>
          <a:xfrm>
            <a:off x="816152" y="5552100"/>
            <a:ext cx="4882579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Gill Sans MT" panose="020B0502020104020203" pitchFamily="34" charset="77"/>
              </a:rPr>
              <a:t>Write Team bios &amp; update website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A70B8-41B2-1D49-8600-9B1155AFA8C0}"/>
              </a:ext>
            </a:extLst>
          </p:cNvPr>
          <p:cNvSpPr txBox="1"/>
          <p:nvPr/>
        </p:nvSpPr>
        <p:spPr>
          <a:xfrm>
            <a:off x="790517" y="3499164"/>
            <a:ext cx="9299054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Gill Sans MT" panose="020B0502020104020203" pitchFamily="34" charset="77"/>
              </a:rPr>
              <a:t>Primary Care: Digital Marketing - Paid Search Campaign Evergreen</a:t>
            </a:r>
            <a:endParaRPr lang="en-US" sz="1100" dirty="0">
              <a:solidFill>
                <a:schemeClr val="tx2"/>
              </a:solidFill>
              <a:latin typeface="Gill Sans MT" panose="020B0502020104020203" pitchFamily="34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634CFB-2D02-814C-89D6-D24CD75842DB}"/>
              </a:ext>
            </a:extLst>
          </p:cNvPr>
          <p:cNvCxnSpPr/>
          <p:nvPr/>
        </p:nvCxnSpPr>
        <p:spPr>
          <a:xfrm>
            <a:off x="3035300" y="1358746"/>
            <a:ext cx="0" cy="41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0447D9-3AD3-FD43-B468-E60B52028B7B}"/>
              </a:ext>
            </a:extLst>
          </p:cNvPr>
          <p:cNvCxnSpPr/>
          <p:nvPr/>
        </p:nvCxnSpPr>
        <p:spPr>
          <a:xfrm>
            <a:off x="5467687" y="1328486"/>
            <a:ext cx="0" cy="41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C4C1B0-A4A1-A64A-ADD7-6F123E6D9B22}"/>
              </a:ext>
            </a:extLst>
          </p:cNvPr>
          <p:cNvCxnSpPr/>
          <p:nvPr/>
        </p:nvCxnSpPr>
        <p:spPr>
          <a:xfrm>
            <a:off x="7874000" y="1328486"/>
            <a:ext cx="0" cy="41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A399CD4-C4CE-C54D-88F5-17662CB7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ACC3E-471C-2446-BFBD-25E3BD94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43" y="5052672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1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EFE792-26D1-504D-9143-EFD37C29E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D6536-4426-6C47-97FA-73DA86476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175FE0-4010-0743-B2D0-CC332997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80430EC8-8BCE-0741-87B9-183CD8FDE93B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F0946-ADCF-154E-8538-D0DB7D08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1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CA57-EA19-C146-B2CF-D563EDBC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Immunizations – Bidding on keywords?</a:t>
            </a:r>
          </a:p>
        </p:txBody>
      </p:sp>
      <p:pic>
        <p:nvPicPr>
          <p:cNvPr id="5" name="Online Image Placeholder 4">
            <a:extLst>
              <a:ext uri="{FF2B5EF4-FFF2-40B4-BE49-F238E27FC236}">
                <a16:creationId xmlns:a16="http://schemas.microsoft.com/office/drawing/2014/main" id="{2F99128F-1615-6D45-91F5-44D77013D21F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595313" y="1790512"/>
            <a:ext cx="2502246" cy="3312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B6710-FE99-D843-8425-1FF0DF64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424" y="1823331"/>
            <a:ext cx="2488092" cy="327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5C86F-D1BC-2F4C-A462-4306B1176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330" y="1536700"/>
            <a:ext cx="3743185" cy="41750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6B6866-6833-474F-B78C-5F4FDF85F7C1}"/>
              </a:ext>
            </a:extLst>
          </p:cNvPr>
          <p:cNvSpPr txBox="1"/>
          <p:nvPr/>
        </p:nvSpPr>
        <p:spPr>
          <a:xfrm>
            <a:off x="7168789" y="3208746"/>
            <a:ext cx="237103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Gill Sans MT" panose="020B0502020104020203" pitchFamily="34" charset="77"/>
              </a:rPr>
              <a:t>Huron Clinic</a:t>
            </a:r>
          </a:p>
          <a:p>
            <a:r>
              <a:rPr lang="en-US" sz="2400" dirty="0">
                <a:solidFill>
                  <a:schemeClr val="accent1"/>
                </a:solidFill>
                <a:latin typeface="Gill Sans MT" panose="020B0502020104020203" pitchFamily="34" charset="77"/>
              </a:rPr>
              <a:t>Horizon Health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C17F24-7F74-644E-9D24-3E33D956D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3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A0D1E-0C1C-5A47-82B8-1CC7AC048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02" y="1905084"/>
            <a:ext cx="10939596" cy="4144842"/>
          </a:xfrm>
        </p:spPr>
        <p:txBody>
          <a:bodyPr/>
          <a:lstStyle/>
          <a:p>
            <a:r>
              <a:rPr lang="en-US" sz="1400" dirty="0"/>
              <a:t>Huron, SD population 12,600 – serves 7 counties; 37,000 population</a:t>
            </a:r>
          </a:p>
          <a:p>
            <a:r>
              <a:rPr lang="en-US" sz="1400" dirty="0"/>
              <a:t>10 Maternity suites</a:t>
            </a:r>
          </a:p>
          <a:p>
            <a:r>
              <a:rPr lang="en-US" sz="1400" dirty="0"/>
              <a:t>25-bed critical care access with 17 active board-certified physicians</a:t>
            </a:r>
          </a:p>
          <a:p>
            <a:r>
              <a:rPr lang="en-US" sz="1400" dirty="0"/>
              <a:t>HRMC Physicians Clinic</a:t>
            </a:r>
          </a:p>
          <a:p>
            <a:r>
              <a:rPr lang="en-US" sz="1400" dirty="0"/>
              <a:t>Same-day Surgery</a:t>
            </a:r>
          </a:p>
          <a:p>
            <a:r>
              <a:rPr lang="en-US" sz="1400" dirty="0"/>
              <a:t>Breast Cancer Services</a:t>
            </a:r>
          </a:p>
          <a:p>
            <a:r>
              <a:rPr lang="en-US" sz="1400" dirty="0"/>
              <a:t>1,326 patients admitted with an average length of stay of 3.6 days for an average of 13 patients per day</a:t>
            </a:r>
          </a:p>
          <a:p>
            <a:r>
              <a:rPr lang="en-US" sz="1400" dirty="0"/>
              <a:t>60,721 outpatients</a:t>
            </a:r>
          </a:p>
          <a:p>
            <a:r>
              <a:rPr lang="en-US" sz="1400" dirty="0"/>
              <a:t>279 births</a:t>
            </a:r>
          </a:p>
          <a:p>
            <a:r>
              <a:rPr lang="en-US" sz="1400" dirty="0"/>
              <a:t>6,013 ER visits</a:t>
            </a:r>
          </a:p>
          <a:p>
            <a:r>
              <a:rPr lang="en-US" sz="1400" dirty="0"/>
              <a:t>2,616 outpatient treatment room visits (includes chemotherapy)</a:t>
            </a:r>
          </a:p>
          <a:p>
            <a:r>
              <a:rPr lang="en-US" sz="1400" dirty="0"/>
              <a:t>8,636 HRMC Physicians Clinic visits</a:t>
            </a:r>
          </a:p>
          <a:p>
            <a:r>
              <a:rPr lang="en-US" sz="1400" dirty="0"/>
              <a:t>4,370 Women's Wellness Center visits</a:t>
            </a:r>
          </a:p>
          <a:p>
            <a:r>
              <a:rPr lang="en-US" sz="1400" dirty="0"/>
              <a:t>2,777 Specialty Clinic visits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FB3B8-6EB6-8842-849C-0F096EEC80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152" y="1581486"/>
            <a:ext cx="10939596" cy="323598"/>
          </a:xfrm>
        </p:spPr>
        <p:txBody>
          <a:bodyPr/>
          <a:lstStyle/>
          <a:p>
            <a:r>
              <a:rPr lang="en-US" dirty="0"/>
              <a:t>Key Facts &amp; Stats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95F64E-57E9-8844-9B30-9F5C81F1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Huron Regional Medical Center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002741BA-6749-734C-8FEF-E2B530F4FC92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2FDA7-81E5-C345-9C84-E188B6821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7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3011" y="1853674"/>
            <a:ext cx="2874578" cy="433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Motives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6712" y="1878477"/>
            <a:ext cx="2874578" cy="363050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0206" y="2373808"/>
            <a:ext cx="27107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The triggers to seeking a pediatrician generally fall into these categories:</a:t>
            </a: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Gill Sans MT" panose="020B0502020104020203" pitchFamily="34" charset="77"/>
                <a:ea typeface="+mn-ea"/>
                <a:cs typeface="+mn-cs"/>
              </a:rPr>
              <a:t>Experiencing a change:</a:t>
            </a:r>
          </a:p>
          <a:p>
            <a:pPr marL="122238" indent="-122238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New baby</a:t>
            </a:r>
          </a:p>
          <a:p>
            <a:pPr marL="122238" indent="-122238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New mover/location</a:t>
            </a:r>
          </a:p>
          <a:p>
            <a:pPr marL="122238" indent="-122238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Insurance</a:t>
            </a: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Gill Sans MT" panose="020B0502020104020203" pitchFamily="34" charset="77"/>
                <a:ea typeface="+mn-ea"/>
                <a:cs typeface="+mn-cs"/>
              </a:rPr>
              <a:t>Experiencing dissatisfaction:</a:t>
            </a:r>
          </a:p>
          <a:p>
            <a:pPr marL="122238" indent="-122238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Service (billing/convenience)</a:t>
            </a:r>
          </a:p>
          <a:p>
            <a:pPr marL="122238" indent="-122238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Access to care</a:t>
            </a:r>
          </a:p>
          <a:p>
            <a:pPr marL="122238" indent="-122238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Negative experience</a:t>
            </a:r>
            <a:endParaRPr lang="en-US" sz="1600" dirty="0">
              <a:solidFill>
                <a:srgbClr val="7F7F7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CEA560E-A791-4B43-B05F-E836A401643B}"/>
              </a:ext>
            </a:extLst>
          </p:cNvPr>
          <p:cNvSpPr txBox="1">
            <a:spLocks/>
          </p:cNvSpPr>
          <p:nvPr/>
        </p:nvSpPr>
        <p:spPr>
          <a:xfrm>
            <a:off x="595313" y="428626"/>
            <a:ext cx="10936287" cy="65510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Gill Sans MT"/>
                <a:ea typeface="ヒラギノ角ゴ Pro W3" charset="0"/>
                <a:cs typeface="Gill Sans M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sap" charset="0"/>
                <a:ea typeface="ヒラギノ角ゴ Pro W3" charset="0"/>
                <a:cs typeface="Asap" charset="0"/>
              </a:defRPr>
            </a:lvl9pPr>
          </a:lstStyle>
          <a:p>
            <a:r>
              <a:rPr lang="en-US" dirty="0"/>
              <a:t>Behavior Assessment Pillars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360A3D-662F-C84E-BC1D-291DF6D79679}"/>
              </a:ext>
            </a:extLst>
          </p:cNvPr>
          <p:cNvSpPr/>
          <p:nvPr/>
        </p:nvSpPr>
        <p:spPr>
          <a:xfrm>
            <a:off x="4344667" y="1900076"/>
            <a:ext cx="2874578" cy="433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Needs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E35A33-B6D0-D347-96CD-0C5C0EBB4FC5}"/>
              </a:ext>
            </a:extLst>
          </p:cNvPr>
          <p:cNvSpPr/>
          <p:nvPr/>
        </p:nvSpPr>
        <p:spPr>
          <a:xfrm>
            <a:off x="4344667" y="1902349"/>
            <a:ext cx="2874578" cy="36066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298ACB-69EE-9E48-8364-3CB12D74B2A7}"/>
              </a:ext>
            </a:extLst>
          </p:cNvPr>
          <p:cNvSpPr txBox="1"/>
          <p:nvPr/>
        </p:nvSpPr>
        <p:spPr>
          <a:xfrm>
            <a:off x="4491656" y="2481573"/>
            <a:ext cx="2580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Convenience.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Access to care.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Affordability.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Quality care.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Know me – I want a trusted relationship for my child’s health care provider.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Help me be confident in my ability to care for my child.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545D4E-2A26-654C-9E72-3DC022B5C56C}"/>
              </a:ext>
            </a:extLst>
          </p:cNvPr>
          <p:cNvSpPr/>
          <p:nvPr/>
        </p:nvSpPr>
        <p:spPr>
          <a:xfrm>
            <a:off x="7832934" y="1900076"/>
            <a:ext cx="2993110" cy="433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Pain Points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B20FEF-BEA8-CF40-A31C-6E23CDE3D2FE}"/>
              </a:ext>
            </a:extLst>
          </p:cNvPr>
          <p:cNvSpPr/>
          <p:nvPr/>
        </p:nvSpPr>
        <p:spPr>
          <a:xfrm>
            <a:off x="7832933" y="1902349"/>
            <a:ext cx="2993111" cy="36066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B91AEA-3266-284E-A566-DF30B0BC8884}"/>
              </a:ext>
            </a:extLst>
          </p:cNvPr>
          <p:cNvSpPr txBox="1"/>
          <p:nvPr/>
        </p:nvSpPr>
        <p:spPr>
          <a:xfrm>
            <a:off x="7832933" y="2497698"/>
            <a:ext cx="29705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Doctor is changing – anxious.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What do I do for after-hours care?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Help me experience how you will be my trusted  “resource.”   </a:t>
            </a:r>
          </a:p>
          <a:p>
            <a:pPr marL="548640" lvl="1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New baby classes. </a:t>
            </a:r>
          </a:p>
          <a:p>
            <a:pPr marL="548640" lvl="1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Online new-mom groups.</a:t>
            </a:r>
          </a:p>
          <a:p>
            <a:pPr marL="548640" lvl="1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Virtual tours.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Gill Sans MT" panose="020B0502020104020203" pitchFamily="34" charset="77"/>
              <a:ea typeface="+mn-ea"/>
              <a:cs typeface="+mn-cs"/>
            </a:endParaRP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ill Sans MT" panose="020B0502020104020203" pitchFamily="34" charset="77"/>
                <a:ea typeface="+mn-ea"/>
                <a:cs typeface="+mn-cs"/>
              </a:rPr>
              <a:t>How much will it cost? No surprises.</a:t>
            </a:r>
          </a:p>
          <a:p>
            <a:pPr marL="285750" indent="-285750" defTabSz="91361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CD61BA-F0BC-8247-993E-34B9D274F3B5}"/>
              </a:ext>
            </a:extLst>
          </p:cNvPr>
          <p:cNvSpPr/>
          <p:nvPr/>
        </p:nvSpPr>
        <p:spPr>
          <a:xfrm>
            <a:off x="696913" y="950898"/>
            <a:ext cx="10411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US" i="1" dirty="0">
                <a:solidFill>
                  <a:schemeClr val="accent1"/>
                </a:solidFill>
                <a:latin typeface="Gill Sans MT" panose="020B0502020104020203" pitchFamily="34" charset="77"/>
              </a:rPr>
              <a:t>I need a guide to help me transform from a “worried and insecure” mom to a “confident” mom. Be my partner and trusted resource for the care of my child’s health.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EB66D-4498-FB4E-99DD-FA858989078D}"/>
              </a:ext>
            </a:extLst>
          </p:cNvPr>
          <p:cNvSpPr txBox="1"/>
          <p:nvPr/>
        </p:nvSpPr>
        <p:spPr>
          <a:xfrm>
            <a:off x="835376" y="5656933"/>
            <a:ext cx="1082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77"/>
              </a:rPr>
              <a:t>Note:  The differences in the various journeys are related to confidence and experience of the parent(s).  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91AB9BE-E91D-6945-BD9C-1F36AF34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7171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776D-9D8E-5743-86AC-B8E3DE02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#1:  Action Items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9161CE9-1995-9847-949E-D3EB5B75F92E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DC21D-718D-5544-AA44-672ABE2AB1F2}"/>
              </a:ext>
            </a:extLst>
          </p:cNvPr>
          <p:cNvSpPr/>
          <p:nvPr/>
        </p:nvSpPr>
        <p:spPr>
          <a:xfrm>
            <a:off x="6273631" y="1494369"/>
            <a:ext cx="5014844" cy="384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Clinical/Operations</a:t>
            </a:r>
            <a:endParaRPr lang="en-US" sz="2400" dirty="0">
              <a:solidFill>
                <a:prstClr val="white"/>
              </a:solidFill>
              <a:latin typeface="Gill Sans MT" panose="020B050202010402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E54E2-8BAE-0F4D-8850-B832AE0EBB15}"/>
              </a:ext>
            </a:extLst>
          </p:cNvPr>
          <p:cNvSpPr/>
          <p:nvPr/>
        </p:nvSpPr>
        <p:spPr>
          <a:xfrm>
            <a:off x="595313" y="1494370"/>
            <a:ext cx="5171565" cy="3842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Marketing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12E59-5918-D649-8F0A-4A1FA7647488}"/>
              </a:ext>
            </a:extLst>
          </p:cNvPr>
          <p:cNvSpPr/>
          <p:nvPr/>
        </p:nvSpPr>
        <p:spPr>
          <a:xfrm>
            <a:off x="907087" y="1669459"/>
            <a:ext cx="5014844" cy="1040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36A6D-E269-6A47-BBEE-F376E284BEAA}"/>
              </a:ext>
            </a:extLst>
          </p:cNvPr>
          <p:cNvSpPr/>
          <p:nvPr/>
        </p:nvSpPr>
        <p:spPr>
          <a:xfrm>
            <a:off x="6118578" y="1580933"/>
            <a:ext cx="5175971" cy="1129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B5524-BFEB-3945-8C0F-ADBCF85BE4A8}"/>
              </a:ext>
            </a:extLst>
          </p:cNvPr>
          <p:cNvSpPr txBox="1"/>
          <p:nvPr/>
        </p:nvSpPr>
        <p:spPr>
          <a:xfrm>
            <a:off x="6317032" y="1994989"/>
            <a:ext cx="497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MT" panose="020B0502020104020203" pitchFamily="34" charset="77"/>
              </a:rPr>
              <a:t>Improve the patient experience for access to care.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F9AB0-A14E-C54A-B09A-47514AD74AB2}"/>
              </a:ext>
            </a:extLst>
          </p:cNvPr>
          <p:cNvSpPr txBox="1"/>
          <p:nvPr/>
        </p:nvSpPr>
        <p:spPr>
          <a:xfrm>
            <a:off x="595312" y="1969313"/>
            <a:ext cx="509492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MT" panose="020B0502020104020203" pitchFamily="34" charset="77"/>
              </a:rPr>
              <a:t>Clarify message strategy to engage prospects in the HRMC brand regardless of Pediatric or Family Practice model.</a:t>
            </a:r>
          </a:p>
          <a:p>
            <a:pPr algn="ctr"/>
            <a:endParaRPr lang="en-US" sz="1600" dirty="0">
              <a:latin typeface="Gill Sans MT" panose="020B0502020104020203" pitchFamily="34" charset="77"/>
            </a:endParaRPr>
          </a:p>
          <a:p>
            <a:pPr algn="ctr"/>
            <a:r>
              <a:rPr lang="en-US" sz="1600" dirty="0">
                <a:latin typeface="Gill Sans MT" panose="020B0502020104020203" pitchFamily="34" charset="77"/>
              </a:rPr>
              <a:t>Create a tighter synergy between OB/GYN practice, Birthing Center and Physician's Clinic.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7C25B-B132-0C40-93A9-A61899E9C51F}"/>
              </a:ext>
            </a:extLst>
          </p:cNvPr>
          <p:cNvSpPr txBox="1"/>
          <p:nvPr/>
        </p:nvSpPr>
        <p:spPr>
          <a:xfrm>
            <a:off x="6317032" y="2642016"/>
            <a:ext cx="510593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77"/>
              </a:rPr>
              <a:t>New Patient onboarding: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Provide online forms, get email address and permission to email or text.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77"/>
              </a:rPr>
              <a:t>Create a Pricing Transparency strategy: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Develop insurance and estimated pricing for key service lines with “no surprises.”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How will this change with a different provider model?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77"/>
              </a:rPr>
              <a:t>Optimize options for After-hours care.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77"/>
              </a:rPr>
              <a:t>Increase patient comfort while waiting for the doctor. Explore ideas such as: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Assigning an exam room at check-in to wait vs. waiting in the lobby. 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In-room amenities, such as Wi-Fi, bottled water, health information/events information on a TV.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4125B-0E5D-1B42-BAE2-3F5DD3718710}"/>
              </a:ext>
            </a:extLst>
          </p:cNvPr>
          <p:cNvSpPr txBox="1"/>
          <p:nvPr/>
        </p:nvSpPr>
        <p:spPr>
          <a:xfrm>
            <a:off x="623112" y="3349901"/>
            <a:ext cx="50671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77"/>
              </a:rPr>
              <a:t>Develop a </a:t>
            </a:r>
            <a:r>
              <a:rPr lang="en-US" sz="1600" i="1" dirty="0">
                <a:latin typeface="Gill Sans MT" panose="020B0502020104020203" pitchFamily="34" charset="77"/>
              </a:rPr>
              <a:t>New Moms </a:t>
            </a:r>
            <a:r>
              <a:rPr lang="en-US" sz="1600" dirty="0">
                <a:latin typeface="Gill Sans MT" panose="020B0502020104020203" pitchFamily="34" charset="77"/>
              </a:rPr>
              <a:t>program that starts with pregnancy (e.g., FB Group or expand the breastfeeding support group).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77"/>
              </a:rPr>
              <a:t>Develop content strategy for key pain points: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New Patient onboarding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After-hours coverage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Pricing transparency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77"/>
              </a:rPr>
              <a:t>Establish a broader </a:t>
            </a:r>
            <a:r>
              <a:rPr lang="en-US" sz="1600">
                <a:latin typeface="Gill Sans MT" panose="020B0502020104020203" pitchFamily="34" charset="77"/>
              </a:rPr>
              <a:t>digital presence: </a:t>
            </a:r>
            <a:endParaRPr lang="en-US" sz="1600" dirty="0">
              <a:latin typeface="Gill Sans MT" panose="020B0502020104020203" pitchFamily="34" charset="77"/>
            </a:endParaRP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Example: paid search, display ads on FB/IG – given the demographic. 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77"/>
              </a:rPr>
              <a:t>CRM: Secure opt in and send emails to nurture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2B4DA-CDCF-1E40-9345-179D3567B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12198" y="2522004"/>
            <a:ext cx="5153341" cy="392626"/>
          </a:xfrm>
        </p:spPr>
        <p:txBody>
          <a:bodyPr/>
          <a:lstStyle/>
          <a:p>
            <a:r>
              <a:rPr lang="en-US" dirty="0"/>
              <a:t>Objectives &amp; Goals	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6712197" y="3173555"/>
            <a:ext cx="5153341" cy="392626"/>
          </a:xfrm>
        </p:spPr>
        <p:txBody>
          <a:bodyPr/>
          <a:lstStyle/>
          <a:p>
            <a:r>
              <a:rPr lang="en-US" dirty="0"/>
              <a:t>2020 Update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228812" y="2519828"/>
            <a:ext cx="4121455" cy="825499"/>
          </a:xfrm>
        </p:spPr>
        <p:txBody>
          <a:bodyPr/>
          <a:lstStyle/>
          <a:p>
            <a:r>
              <a:rPr lang="en-US" dirty="0"/>
              <a:t> Contents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040EF34-EF05-634B-976C-31B9B613D532}"/>
              </a:ext>
            </a:extLst>
          </p:cNvPr>
          <p:cNvSpPr txBox="1">
            <a:spLocks/>
          </p:cNvSpPr>
          <p:nvPr/>
        </p:nvSpPr>
        <p:spPr bwMode="auto">
          <a:xfrm>
            <a:off x="6731437" y="3825107"/>
            <a:ext cx="5153341" cy="39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600" kern="1200">
                <a:solidFill>
                  <a:srgbClr val="004B87"/>
                </a:solidFill>
                <a:latin typeface="Gill Sans MT"/>
                <a:ea typeface="ヒラギノ角ゴ Pro W3" charset="0"/>
                <a:cs typeface="Gill Sans MT"/>
              </a:defRPr>
            </a:lvl1pPr>
            <a:lvl2pPr marL="484632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SzPct val="66000"/>
              <a:buFont typeface="Courier New" charset="0"/>
              <a:buChar char="o"/>
              <a:defRPr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2pPr>
            <a:lvl3pPr marL="713232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3pPr>
            <a:lvl4pPr marL="941832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SzPct val="80000"/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4pPr>
            <a:lvl5pPr marL="1179576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Recommendations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C17F24-7F74-644E-9D24-3E33D956D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32EEB-15FB-2846-B62D-4731A4BF0A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99646" y="2433600"/>
            <a:ext cx="497511" cy="49751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26AD7B3-A0DE-314F-B63E-E8F7B903281F}"/>
              </a:ext>
            </a:extLst>
          </p:cNvPr>
          <p:cNvSpPr txBox="1">
            <a:spLocks/>
          </p:cNvSpPr>
          <p:nvPr/>
        </p:nvSpPr>
        <p:spPr bwMode="auto">
          <a:xfrm>
            <a:off x="5999920" y="3094219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31C79"/>
              </a:buClr>
              <a:buFont typeface="Arial" charset="0"/>
              <a:buNone/>
              <a:defRPr sz="2000" kern="1200">
                <a:solidFill>
                  <a:schemeClr val="bg1"/>
                </a:solidFill>
                <a:latin typeface="Gill Sans MT"/>
                <a:ea typeface="ヒラギノ角ゴ Pro W3" charset="0"/>
                <a:cs typeface="Gill Sans MT"/>
              </a:defRPr>
            </a:lvl1pPr>
            <a:lvl2pPr marL="484632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SzPct val="66000"/>
              <a:buFont typeface="Courier New" charset="0"/>
              <a:buChar char="o"/>
              <a:defRPr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2pPr>
            <a:lvl3pPr marL="713232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3pPr>
            <a:lvl4pPr marL="941832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SzPct val="80000"/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4pPr>
            <a:lvl5pPr marL="1179576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1AA153-EAA2-D94E-A3A8-64FBCDD17B23}"/>
              </a:ext>
            </a:extLst>
          </p:cNvPr>
          <p:cNvSpPr txBox="1">
            <a:spLocks/>
          </p:cNvSpPr>
          <p:nvPr/>
        </p:nvSpPr>
        <p:spPr bwMode="auto">
          <a:xfrm>
            <a:off x="5999645" y="3790579"/>
            <a:ext cx="497511" cy="497510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31C79"/>
              </a:buClr>
              <a:buFont typeface="Arial" charset="0"/>
              <a:buNone/>
              <a:defRPr sz="2000" kern="1200">
                <a:solidFill>
                  <a:schemeClr val="bg1"/>
                </a:solidFill>
                <a:latin typeface="Gill Sans MT"/>
                <a:ea typeface="ヒラギノ角ゴ Pro W3" charset="0"/>
                <a:cs typeface="Gill Sans MT"/>
              </a:defRPr>
            </a:lvl1pPr>
            <a:lvl2pPr marL="484632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SzPct val="66000"/>
              <a:buFont typeface="Courier New" charset="0"/>
              <a:buChar char="o"/>
              <a:defRPr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2pPr>
            <a:lvl3pPr marL="713232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3pPr>
            <a:lvl4pPr marL="941832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SzPct val="80000"/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4pPr>
            <a:lvl5pPr marL="1179576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1C79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Gill Sans MT"/>
                <a:ea typeface="Gill Sans MT"/>
                <a:cs typeface="Gill Sans M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256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ED5D-4A18-7448-A540-B2F0C787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pic>
        <p:nvPicPr>
          <p:cNvPr id="7" name="Online Image Placeholder 6">
            <a:extLst>
              <a:ext uri="{FF2B5EF4-FFF2-40B4-BE49-F238E27FC236}">
                <a16:creationId xmlns:a16="http://schemas.microsoft.com/office/drawing/2014/main" id="{2D37BF5F-33CF-4D47-AD18-A4A8197C11C6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367" y="1612661"/>
            <a:ext cx="6492055" cy="3591352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C17F24-7F74-644E-9D24-3E33D956D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AD47-6699-C747-99EB-CCEE810F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Workshop Objectives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94012CE1-AA59-A84E-BF84-8870FCB87BBF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941C3-09BD-9A49-BC7F-F7C811EC7395}"/>
              </a:ext>
            </a:extLst>
          </p:cNvPr>
          <p:cNvSpPr/>
          <p:nvPr/>
        </p:nvSpPr>
        <p:spPr>
          <a:xfrm>
            <a:off x="595313" y="1349711"/>
            <a:ext cx="1078332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77"/>
              </a:rPr>
              <a:t>Strategic Objectives &amp; Goals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77"/>
              </a:rPr>
              <a:t>Our FY-19 goal is a 5% increase in Physician Clinic visits. FY-18 total clinic visits: 8, 636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Grow total Clinic visits from 8,636 to 9,068=432 more visits.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Grow Pediatric visits from 2,879 to 3,023=144 more visits.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Grow Surgery visits from 689 to 723=34 more visits.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Grow Internal Medicine visits from 2,138 to 2,245=107 more visits.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Grow Urology visits from 698 to 733=35 more visits.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endParaRPr lang="en-US" sz="1600" dirty="0">
              <a:solidFill>
                <a:srgbClr val="000000"/>
              </a:solidFill>
              <a:latin typeface="Gill Sans MT" panose="020B0502020104020203" pitchFamily="34" charset="7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77"/>
              </a:rPr>
              <a:t>Journey Use Cases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77"/>
              </a:rPr>
              <a:t>Understand current patient journey for pediatric patients in order to: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Improve any processes that may need clarification or change.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Identify like prospects to increase pediatric patient visits.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Develop marketing and online strategies and tactics to target and manage prospects to meet growth goals.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Understand how the current journey might be affected by changing from pediatricians to family medicine physicians.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Utilize the process to map journeys of internal medicine, urology and general surgery patients for Physicians Clinic, as well as OB/GYN patients for the Women’s Wellness Center.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77"/>
              </a:rPr>
              <a:t>Utilize the process to map journeys of other targeted growth service lines at the hospital.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FBAA0-9E05-1345-AC89-261B3442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62AA6A-D2A0-D849-852C-28D065772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57957-BEAC-F34F-B9A5-1E09DAE0C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FB14B-9252-E749-A869-13F94B18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Objectives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4FA0635C-7617-D24D-BBEE-6349777F1019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5F20F-2D91-7443-824F-D64EDB09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AD47-6699-C747-99EB-CCEE810F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&amp; Goals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94012CE1-AA59-A84E-BF84-8870FCB87BBF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941C3-09BD-9A49-BC7F-F7C811EC7395}"/>
              </a:ext>
            </a:extLst>
          </p:cNvPr>
          <p:cNvSpPr/>
          <p:nvPr/>
        </p:nvSpPr>
        <p:spPr>
          <a:xfrm>
            <a:off x="595313" y="1536700"/>
            <a:ext cx="973454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Strategic Objectives: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Gill Sans MT" panose="020B0502020104020203" pitchFamily="34" charset="77"/>
              </a:rPr>
              <a:t>Grow the patient base while optimizing staffing utilization and capital investment.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Goals: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Gill Sans MT" panose="020B0502020104020203" pitchFamily="34" charset="77"/>
              </a:rPr>
              <a:t>FY2020 goal is a 15% increase in patient visits </a:t>
            </a: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77"/>
              </a:rPr>
              <a:t>(984 total visits with a focus on Ortho visits)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Gill Sans MT" panose="020B0502020104020203" pitchFamily="34" charset="77"/>
              </a:rPr>
              <a:t>Surgical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Gill Sans MT" panose="020B0502020104020203" pitchFamily="34" charset="77"/>
              </a:rPr>
              <a:t>Pediatrics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Gill Sans MT" panose="020B0502020104020203" pitchFamily="34" charset="77"/>
              </a:rPr>
              <a:t>IM/FM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Gill Sans MT" panose="020B0502020104020203" pitchFamily="34" charset="77"/>
              </a:rPr>
              <a:t>Urology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Gill Sans MT" panose="020B0502020104020203" pitchFamily="34" charset="77"/>
              </a:rPr>
              <a:t>Note: FY2019: growth was 2.4%</a:t>
            </a:r>
            <a:endParaRPr lang="en-US" dirty="0">
              <a:solidFill>
                <a:srgbClr val="000000"/>
              </a:solidFill>
              <a:latin typeface="Gill Sans MT" panose="020B050202010402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FBAA0-9E05-1345-AC89-261B3442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AFFE-3BB5-CF4F-82BC-77C3C3C8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from HRMC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EA829-5BED-B646-8726-C2B7E387BC59}"/>
              </a:ext>
            </a:extLst>
          </p:cNvPr>
          <p:cNvSpPr txBox="1"/>
          <p:nvPr/>
        </p:nvSpPr>
        <p:spPr>
          <a:xfrm>
            <a:off x="766483" y="1536700"/>
            <a:ext cx="861956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77"/>
              </a:rPr>
              <a:t>New Providers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Family Medicine physician – 6/24/2019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Orthopedic Surgeon – 7/8/2019</a:t>
            </a:r>
          </a:p>
          <a:p>
            <a:endParaRPr lang="en-US" sz="2400" dirty="0">
              <a:latin typeface="Gill Sans MT" panose="020B0502020104020203" pitchFamily="34" charset="77"/>
            </a:endParaRPr>
          </a:p>
          <a:p>
            <a:r>
              <a:rPr lang="en-US" sz="2000" dirty="0">
                <a:latin typeface="Gill Sans MT" panose="020B0502020104020203" pitchFamily="34" charset="77"/>
              </a:rPr>
              <a:t>Projected physicians: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Dr. Belyea, full-time Family Medicine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Kristin Pratt, full-time FNP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Dr.  Todd Anderson, half-time Orthopedics, permanent (recruited resident arriving July 2023)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Dr.  James Laferriere, temporary Pediatrician through September?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Dr.  Anita Inveiss, temporary Family Medicine. Begins August 19, 2019, hoping to become full-time permanent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Locum surgeons through July 2020, then permanent new surgeon arrives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77"/>
            </a:endParaRPr>
          </a:p>
          <a:p>
            <a:endParaRPr lang="en-US" sz="2000" dirty="0">
              <a:latin typeface="Gill Sans MT" panose="020B050202010402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17F24-7F74-644E-9D24-3E33D956D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2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Understanding</a:t>
            </a:r>
          </a:p>
        </p:txBody>
      </p:sp>
      <p:sp>
        <p:nvSpPr>
          <p:cNvPr id="5" name="Oval 4"/>
          <p:cNvSpPr/>
          <p:nvPr/>
        </p:nvSpPr>
        <p:spPr>
          <a:xfrm>
            <a:off x="998864" y="4032056"/>
            <a:ext cx="1867645" cy="185390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 MT" panose="020B0502020104020203" pitchFamily="34" charset="77"/>
              </a:rPr>
              <a:t>Major Objective</a:t>
            </a:r>
          </a:p>
        </p:txBody>
      </p:sp>
      <p:sp>
        <p:nvSpPr>
          <p:cNvPr id="6" name="Oval 5"/>
          <p:cNvSpPr/>
          <p:nvPr/>
        </p:nvSpPr>
        <p:spPr>
          <a:xfrm>
            <a:off x="3137627" y="2807489"/>
            <a:ext cx="1867645" cy="185390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 MT" panose="020B0502020104020203" pitchFamily="34" charset="77"/>
              </a:rPr>
              <a:t>Key Challenge</a:t>
            </a:r>
          </a:p>
        </p:txBody>
      </p:sp>
      <p:sp>
        <p:nvSpPr>
          <p:cNvPr id="7" name="Oval 6"/>
          <p:cNvSpPr/>
          <p:nvPr/>
        </p:nvSpPr>
        <p:spPr>
          <a:xfrm>
            <a:off x="5098421" y="1429787"/>
            <a:ext cx="1867645" cy="185390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 MT" panose="020B0502020104020203" pitchFamily="34" charset="77"/>
              </a:rPr>
              <a:t>Desired Outcomes</a:t>
            </a:r>
          </a:p>
        </p:txBody>
      </p:sp>
      <p:sp>
        <p:nvSpPr>
          <p:cNvPr id="4" name="Rounded Rectangle 3"/>
          <p:cNvSpPr/>
          <p:nvPr/>
        </p:nvSpPr>
        <p:spPr>
          <a:xfrm rot="19606522">
            <a:off x="2296097" y="4089130"/>
            <a:ext cx="1339281" cy="386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9606522">
            <a:off x="4383743" y="2799986"/>
            <a:ext cx="1339281" cy="386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4A3F0-21F0-9845-B781-F0E3FFDAEB60}"/>
              </a:ext>
            </a:extLst>
          </p:cNvPr>
          <p:cNvSpPr txBox="1"/>
          <p:nvPr/>
        </p:nvSpPr>
        <p:spPr>
          <a:xfrm>
            <a:off x="2789374" y="5343837"/>
            <a:ext cx="816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77"/>
              </a:rPr>
              <a:t>Attract and retain patients in the HRMC health system.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9A5DAD-066A-9746-8960-871E731CC86C}"/>
              </a:ext>
            </a:extLst>
          </p:cNvPr>
          <p:cNvSpPr txBox="1"/>
          <p:nvPr/>
        </p:nvSpPr>
        <p:spPr>
          <a:xfrm>
            <a:off x="5053383" y="3949250"/>
            <a:ext cx="670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77"/>
              </a:rPr>
              <a:t>This project was focused on Primary Care and the transition from specialists (Pediatrics) to generalists (Family Medicine).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7800A-DF6D-4843-BCC6-BC6B7493A66B}"/>
              </a:ext>
            </a:extLst>
          </p:cNvPr>
          <p:cNvSpPr txBox="1"/>
          <p:nvPr/>
        </p:nvSpPr>
        <p:spPr>
          <a:xfrm>
            <a:off x="7027660" y="1915624"/>
            <a:ext cx="4679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77"/>
              </a:rPr>
              <a:t>Clarify message and brand strategy to retain and acquire patients in Primary Care (Family Medicine/Pediatrics).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17F24-7F74-644E-9D24-3E33D956D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0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432219-7FC5-424B-8933-C1FC4FC36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78F19-DA91-FD49-B76C-59EAECF805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EC30A6-7AAB-2F4D-AEE2-72FD93CB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17F24-7F74-644E-9D24-3E33D956D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164" y="6202204"/>
            <a:ext cx="1176342" cy="4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15222"/>
      </p:ext>
    </p:extLst>
  </p:cSld>
  <p:clrMapOvr>
    <a:masterClrMapping/>
  </p:clrMapOvr>
</p:sld>
</file>

<file path=ppt/theme/theme1.xml><?xml version="1.0" encoding="utf-8"?>
<a:theme xmlns:a="http://schemas.openxmlformats.org/drawingml/2006/main" name="V1_BluespireTemplate_External">
  <a:themeElements>
    <a:clrScheme name="BLUESPIRE">
      <a:dk1>
        <a:srgbClr val="000000"/>
      </a:dk1>
      <a:lt1>
        <a:srgbClr val="FFFFFF"/>
      </a:lt1>
      <a:dk2>
        <a:srgbClr val="00266A"/>
      </a:dk2>
      <a:lt2>
        <a:srgbClr val="E7E6E6"/>
      </a:lt2>
      <a:accent1>
        <a:srgbClr val="004B87"/>
      </a:accent1>
      <a:accent2>
        <a:srgbClr val="CEDC30"/>
      </a:accent2>
      <a:accent3>
        <a:srgbClr val="6399AE"/>
      </a:accent3>
      <a:accent4>
        <a:srgbClr val="E31C79"/>
      </a:accent4>
      <a:accent5>
        <a:srgbClr val="B883CB"/>
      </a:accent5>
      <a:accent6>
        <a:srgbClr val="6E6159"/>
      </a:accent6>
      <a:hlink>
        <a:srgbClr val="004B86"/>
      </a:hlink>
      <a:folHlink>
        <a:srgbClr val="E31B7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lletteLL11119vk" id="{CC26A684-611C-9D4B-A042-E1F707CAB1DE}" vid="{B9749BE9-8C64-4C49-884F-886A6085A8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GilletteLL11119vk</Template>
  <TotalTime>16440</TotalTime>
  <Words>1314</Words>
  <Application>Microsoft Office PowerPoint</Application>
  <PresentationFormat>Widescreen</PresentationFormat>
  <Paragraphs>265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Asap</vt:lpstr>
      <vt:lpstr>Calibri</vt:lpstr>
      <vt:lpstr>Courier New</vt:lpstr>
      <vt:lpstr>Gill Sans MT</vt:lpstr>
      <vt:lpstr>V1_BluespireTemplate_External</vt:lpstr>
      <vt:lpstr>Primary Care Recommendations</vt:lpstr>
      <vt:lpstr> Contents</vt:lpstr>
      <vt:lpstr>Scope of Work</vt:lpstr>
      <vt:lpstr>Journey Workshop Objectives</vt:lpstr>
      <vt:lpstr>Journey Objectives</vt:lpstr>
      <vt:lpstr>Objectives &amp; Goals</vt:lpstr>
      <vt:lpstr>Update from HRMC</vt:lpstr>
      <vt:lpstr>Our Understanding</vt:lpstr>
      <vt:lpstr>Recommendations</vt:lpstr>
      <vt:lpstr>Key themes identified during the 2nd workshop.</vt:lpstr>
      <vt:lpstr>PowerPoint Presentation</vt:lpstr>
      <vt:lpstr>Action Plan</vt:lpstr>
      <vt:lpstr>ROAD MAP</vt:lpstr>
      <vt:lpstr>PowerPoint Presentation</vt:lpstr>
      <vt:lpstr>APPENDIX</vt:lpstr>
      <vt:lpstr>Immunizations – Bidding on keywords?</vt:lpstr>
      <vt:lpstr>Huron Regional Medical Center</vt:lpstr>
      <vt:lpstr>PowerPoint Presentation</vt:lpstr>
      <vt:lpstr>Workshop #1:  Action Items</vt:lpstr>
    </vt:vector>
  </TitlesOfParts>
  <Company>Wsits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and Learn</dc:title>
  <dc:creator>Karen Woldman</dc:creator>
  <cp:lastModifiedBy>RIEGER KIMBERLY S</cp:lastModifiedBy>
  <cp:revision>610</cp:revision>
  <cp:lastPrinted>2019-08-06T13:59:55Z</cp:lastPrinted>
  <dcterms:created xsi:type="dcterms:W3CDTF">2019-01-04T21:33:07Z</dcterms:created>
  <dcterms:modified xsi:type="dcterms:W3CDTF">2019-08-06T13:59:58Z</dcterms:modified>
</cp:coreProperties>
</file>