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9" r:id="rId1"/>
  </p:sldMasterIdLst>
  <p:notesMasterIdLst>
    <p:notesMasterId r:id="rId73"/>
  </p:notesMasterIdLst>
  <p:sldIdLst>
    <p:sldId id="760" r:id="rId2"/>
    <p:sldId id="805" r:id="rId3"/>
    <p:sldId id="831" r:id="rId4"/>
    <p:sldId id="828" r:id="rId5"/>
    <p:sldId id="462" r:id="rId6"/>
    <p:sldId id="445" r:id="rId7"/>
    <p:sldId id="802" r:id="rId8"/>
    <p:sldId id="767" r:id="rId9"/>
    <p:sldId id="784" r:id="rId10"/>
    <p:sldId id="783" r:id="rId11"/>
    <p:sldId id="776" r:id="rId12"/>
    <p:sldId id="829" r:id="rId13"/>
    <p:sldId id="788" r:id="rId14"/>
    <p:sldId id="787" r:id="rId15"/>
    <p:sldId id="797" r:id="rId16"/>
    <p:sldId id="804" r:id="rId17"/>
    <p:sldId id="786" r:id="rId18"/>
    <p:sldId id="785" r:id="rId19"/>
    <p:sldId id="799" r:id="rId20"/>
    <p:sldId id="789" r:id="rId21"/>
    <p:sldId id="769" r:id="rId22"/>
    <p:sldId id="801" r:id="rId23"/>
    <p:sldId id="843" r:id="rId24"/>
    <p:sldId id="844" r:id="rId25"/>
    <p:sldId id="790" r:id="rId26"/>
    <p:sldId id="811" r:id="rId27"/>
    <p:sldId id="845" r:id="rId28"/>
    <p:sldId id="770" r:id="rId29"/>
    <p:sldId id="763" r:id="rId30"/>
    <p:sldId id="779" r:id="rId31"/>
    <p:sldId id="487" r:id="rId32"/>
    <p:sldId id="809" r:id="rId33"/>
    <p:sldId id="810" r:id="rId34"/>
    <p:sldId id="782" r:id="rId35"/>
    <p:sldId id="813" r:id="rId36"/>
    <p:sldId id="846" r:id="rId37"/>
    <p:sldId id="848" r:id="rId38"/>
    <p:sldId id="761" r:id="rId39"/>
    <p:sldId id="847" r:id="rId40"/>
    <p:sldId id="781" r:id="rId41"/>
    <p:sldId id="816" r:id="rId42"/>
    <p:sldId id="817" r:id="rId43"/>
    <p:sldId id="819" r:id="rId44"/>
    <p:sldId id="803" r:id="rId45"/>
    <p:sldId id="827" r:id="rId46"/>
    <p:sldId id="849" r:id="rId47"/>
    <p:sldId id="850" r:id="rId48"/>
    <p:sldId id="822" r:id="rId49"/>
    <p:sldId id="823" r:id="rId50"/>
    <p:sldId id="824" r:id="rId51"/>
    <p:sldId id="825" r:id="rId52"/>
    <p:sldId id="826" r:id="rId53"/>
    <p:sldId id="820" r:id="rId54"/>
    <p:sldId id="841" r:id="rId55"/>
    <p:sldId id="764" r:id="rId56"/>
    <p:sldId id="775" r:id="rId57"/>
    <p:sldId id="777" r:id="rId58"/>
    <p:sldId id="793" r:id="rId59"/>
    <p:sldId id="794" r:id="rId60"/>
    <p:sldId id="795" r:id="rId61"/>
    <p:sldId id="796" r:id="rId62"/>
    <p:sldId id="768" r:id="rId63"/>
    <p:sldId id="257" r:id="rId64"/>
    <p:sldId id="832" r:id="rId65"/>
    <p:sldId id="834" r:id="rId66"/>
    <p:sldId id="837" r:id="rId67"/>
    <p:sldId id="836" r:id="rId68"/>
    <p:sldId id="835" r:id="rId69"/>
    <p:sldId id="838" r:id="rId70"/>
    <p:sldId id="839" r:id="rId71"/>
    <p:sldId id="840" r:id="rId72"/>
  </p:sldIdLst>
  <p:sldSz cx="9144000" cy="5143500" type="screen16x9"/>
  <p:notesSz cx="6858000" cy="9144000"/>
  <p:embeddedFontLst>
    <p:embeddedFont>
      <p:font typeface="Economica" panose="020F0502020204030204" pitchFamily="34" charset="0"/>
      <p:regular r:id="rId74"/>
      <p:bold r:id="rId75"/>
      <p:italic r:id="rId76"/>
      <p:boldItalic r:id="rId77"/>
    </p:embeddedFont>
    <p:embeddedFont>
      <p:font typeface="Source Sans Pro" panose="020B0503030403020204" pitchFamily="34" charset="0"/>
      <p:regular r:id="rId78"/>
      <p:bold r:id="rId78"/>
      <p:italic r:id="rId78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0C0"/>
    <a:srgbClr val="1D2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 autoAdjust="0"/>
    <p:restoredTop sz="91864" autoAdjust="0"/>
  </p:normalViewPr>
  <p:slideViewPr>
    <p:cSldViewPr snapToGrid="0" snapToObjects="1">
      <p:cViewPr varScale="1">
        <p:scale>
          <a:sx n="143" d="100"/>
          <a:sy n="143" d="100"/>
        </p:scale>
        <p:origin x="63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0" d="100"/>
        <a:sy n="4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NUL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2912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i-elkgrove.com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sdalederm.com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lakeviewderm@gmail.com" TargetMode="External"/><Relationship Id="rId3" Type="http://schemas.openxmlformats.org/officeDocument/2006/relationships/hyperlink" Target="mailto:drodonoghue@yahoo.com" TargetMode="External"/><Relationship Id="rId7" Type="http://schemas.openxmlformats.org/officeDocument/2006/relationships/hyperlink" Target="mailto:dlorber@illinoisderm.co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ruchikdesai@hotmail.com" TargetMode="External"/><Relationship Id="rId5" Type="http://schemas.openxmlformats.org/officeDocument/2006/relationships/hyperlink" Target="mailto:MHarris@illinoisderm.com" TargetMode="External"/><Relationship Id="rId4" Type="http://schemas.openxmlformats.org/officeDocument/2006/relationships/hyperlink" Target="mailto:offped@yahoo.com" TargetMode="External"/><Relationship Id="rId9" Type="http://schemas.openxmlformats.org/officeDocument/2006/relationships/hyperlink" Target="mailto:gmlewitt@illinoisderm.com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keviewderm.co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di-loop.com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keviewderm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di-loop.com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</a:pPr>
            <a:r>
              <a:rPr lang="en-US" sz="1100" dirty="0"/>
              <a:t>Note: Pathology is being sent out. Path dept does not do the best job promoting themselves. MDs will refer to their residency programs.</a:t>
            </a:r>
          </a:p>
          <a:p>
            <a:pPr>
              <a:buSzPct val="100000"/>
            </a:pPr>
            <a:r>
              <a:rPr lang="en-US" sz="1100" b="1" dirty="0"/>
              <a:t>Build career path for MD’s, PA’s, NP’s to share in growth and success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78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err="1"/>
              <a:t>www.drgoulder.com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7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http://</a:t>
            </a:r>
            <a:r>
              <a:rPr lang="en-US" sz="1100" dirty="0" err="1"/>
              <a:t>www.idi-skokie.com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2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https://www.idi-elkgrove.com/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4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err="1"/>
              <a:t>drsaradickie.com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25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https://www.hinsdalederm.com/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82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78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04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87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77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 locations</a:t>
            </a:r>
          </a:p>
        </p:txBody>
      </p:sp>
    </p:spTree>
    <p:extLst>
      <p:ext uri="{BB962C8B-B14F-4D97-AF65-F5344CB8AC3E}">
        <p14:creationId xmlns:p14="http://schemas.microsoft.com/office/powerpoint/2010/main" val="226836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Michael O Donoghue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Michael Greenberg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Matthew Harris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Ruchik Desai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David A. Lorber, M.D.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Steven Mandrea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0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Elk Grove</a:t>
            </a:r>
          </a:p>
        </p:txBody>
      </p:sp>
    </p:spTree>
    <p:extLst>
      <p:ext uri="{BB962C8B-B14F-4D97-AF65-F5344CB8AC3E}">
        <p14:creationId xmlns:p14="http://schemas.microsoft.com/office/powerpoint/2010/main" val="406237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https://www.lakeviewderm.com/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4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https://idi-loop.com/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76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https://www.lakeviewderm.com/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0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Illinoisderm.com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5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err="1"/>
              <a:t>www.lakeviewderm.com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09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https://idi-loop.com/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8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/</a:t>
            </a:r>
            <a:r>
              <a:rPr lang="en-US" sz="1100" dirty="0" err="1"/>
              <a:t>www.daytonskincare.com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7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40A0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11700" y="124225"/>
            <a:ext cx="8520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204200" y="1434525"/>
            <a:ext cx="6735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ts val="2640"/>
              <a:buFont typeface="Noto Sans Symbols"/>
              <a:buChar char="●"/>
              <a:defRPr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22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5C77"/>
              </a:buClr>
              <a:buSzPts val="242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ts val="22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433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5C77"/>
              </a:buClr>
              <a:buSzPts val="198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4329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ts val="198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4329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4A58"/>
              </a:buClr>
              <a:buSzPts val="198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4329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DB7D7"/>
              </a:buClr>
              <a:buSzPts val="198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4329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4A58"/>
              </a:buClr>
              <a:buSzPts val="198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4329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DB7D7"/>
              </a:buClr>
              <a:buSzPts val="198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40A0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40A0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A038"/>
              </a:buClr>
              <a:buSzPts val="1400"/>
              <a:buFont typeface="Economica"/>
              <a:buNone/>
              <a:defRPr sz="16000" b="0" i="0" u="none" strike="noStrike" cap="none">
                <a:solidFill>
                  <a:srgbClr val="40A038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171450" algn="ctr">
              <a:buSzTx/>
              <a:buFontTx/>
              <a:buNone/>
              <a:defRPr sz="1800"/>
            </a:lvl2pPr>
            <a:lvl3pPr marL="0" indent="342900" algn="ctr">
              <a:buSzTx/>
              <a:buFontTx/>
              <a:buNone/>
              <a:defRPr sz="1800"/>
            </a:lvl3pPr>
            <a:lvl4pPr marL="0" indent="514350" algn="ctr">
              <a:buSzTx/>
              <a:buFontTx/>
              <a:buNone/>
              <a:defRPr sz="1800"/>
            </a:lvl4pPr>
            <a:lvl5pPr marL="0" indent="685800" algn="ctr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30492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2776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4" r:id="rId2"/>
    <p:sldLayoutId id="2147483667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di-loop.com/" TargetMode="External"/><Relationship Id="rId2" Type="http://schemas.openxmlformats.org/officeDocument/2006/relationships/hyperlink" Target="https://www.idi-elkgrove.com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/>
          <p:cNvSpPr/>
          <p:nvPr/>
        </p:nvSpPr>
        <p:spPr>
          <a:xfrm>
            <a:off x="4490359" y="1244639"/>
            <a:ext cx="81641" cy="2382500"/>
          </a:xfrm>
          <a:prstGeom prst="rect">
            <a:avLst/>
          </a:prstGeom>
          <a:solidFill>
            <a:srgbClr val="0048AA"/>
          </a:solidFill>
          <a:ln w="12700">
            <a:miter lim="400000"/>
          </a:ln>
        </p:spPr>
        <p:txBody>
          <a:bodyPr tIns="34290" bIns="34290" anchor="ctr"/>
          <a:lstStyle/>
          <a:p>
            <a:pPr algn="ctr">
              <a:defRPr sz="3600" b="0">
                <a:solidFill>
                  <a:srgbClr val="233A6A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8DF4A-5286-2D4C-831F-4814B5FE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108" y="1447464"/>
            <a:ext cx="4253102" cy="169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C8540-93C0-D34A-84C0-C6627B45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1" y="1584491"/>
            <a:ext cx="4330700" cy="1555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B4164-B95C-434E-A1BA-3FB366C51BD6}"/>
              </a:ext>
            </a:extLst>
          </p:cNvPr>
          <p:cNvSpPr txBox="1"/>
          <p:nvPr/>
        </p:nvSpPr>
        <p:spPr>
          <a:xfrm>
            <a:off x="2768917" y="4028661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Internal 1.20.20</a:t>
            </a:r>
          </a:p>
        </p:txBody>
      </p:sp>
    </p:spTree>
    <p:extLst>
      <p:ext uri="{BB962C8B-B14F-4D97-AF65-F5344CB8AC3E}">
        <p14:creationId xmlns:p14="http://schemas.microsoft.com/office/powerpoint/2010/main" val="66831477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02875-6D0E-B54F-853B-9616561A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258"/>
            <a:ext cx="9144000" cy="45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5FFD90-F80C-5C44-8CAF-2D1046E8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21" y="0"/>
            <a:ext cx="8295980" cy="48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72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Interview Notes – Steven </a:t>
            </a:r>
            <a:r>
              <a:rPr lang="en-US" sz="2800" dirty="0" err="1"/>
              <a:t>Mandrea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351D-DE52-D144-9655-6A904121C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914400"/>
            <a:ext cx="8520599" cy="3874125"/>
          </a:xfrm>
        </p:spPr>
        <p:txBody>
          <a:bodyPr/>
          <a:lstStyle/>
          <a:p>
            <a:pPr>
              <a:buSzPct val="100000"/>
            </a:pPr>
            <a:r>
              <a:rPr lang="en-US" dirty="0"/>
              <a:t>All MDs are under one umbrella, all used to be private -  10 years as IDI</a:t>
            </a:r>
          </a:p>
          <a:p>
            <a:pPr>
              <a:buSzPct val="100000"/>
            </a:pPr>
            <a:r>
              <a:rPr lang="en-US" dirty="0"/>
              <a:t>Built pathology lab, can do group purchasing</a:t>
            </a:r>
          </a:p>
          <a:p>
            <a:pPr>
              <a:buSzPct val="100000"/>
            </a:pPr>
            <a:r>
              <a:rPr lang="en-US" dirty="0"/>
              <a:t>Add vein to Lakeview – Lakeview has it’s own brand. Division of IDI</a:t>
            </a:r>
          </a:p>
          <a:p>
            <a:pPr>
              <a:buSzPct val="100000"/>
            </a:pPr>
            <a:r>
              <a:rPr lang="en-US" dirty="0"/>
              <a:t>They depend on their website, especially for the Chicago market</a:t>
            </a:r>
          </a:p>
          <a:p>
            <a:pPr>
              <a:buSzPct val="100000"/>
            </a:pPr>
            <a:r>
              <a:rPr lang="en-US" dirty="0"/>
              <a:t>The see a lot of WOM and MD referrals</a:t>
            </a:r>
          </a:p>
          <a:p>
            <a:pPr>
              <a:buSzPct val="100000"/>
            </a:pPr>
            <a:r>
              <a:rPr lang="en-US" dirty="0"/>
              <a:t>HE spends more on </a:t>
            </a:r>
            <a:r>
              <a:rPr lang="en-US" dirty="0" err="1"/>
              <a:t>adwords</a:t>
            </a:r>
            <a:r>
              <a:rPr lang="en-US" dirty="0"/>
              <a:t> that anyone else in IDI</a:t>
            </a:r>
          </a:p>
          <a:p>
            <a:pPr>
              <a:buSzPct val="100000"/>
            </a:pPr>
            <a:r>
              <a:rPr lang="en-US" dirty="0"/>
              <a:t>HE feels now is a great opportunity to create synergy</a:t>
            </a:r>
          </a:p>
          <a:p>
            <a:pPr>
              <a:buSzPct val="100000"/>
            </a:pPr>
            <a:r>
              <a:rPr lang="en-US" dirty="0"/>
              <a:t>No acquisitions this year will give them time to regroup and think as a group</a:t>
            </a:r>
          </a:p>
          <a:p>
            <a:pPr>
              <a:buSzPct val="100000"/>
            </a:pPr>
            <a:r>
              <a:rPr lang="en-US" dirty="0"/>
              <a:t>Dad piqued his interest in </a:t>
            </a:r>
            <a:r>
              <a:rPr lang="en-US" dirty="0" err="1"/>
              <a:t>derm</a:t>
            </a:r>
            <a:r>
              <a:rPr lang="en-US" dirty="0"/>
              <a:t>, also works with IDI, loves the diversity of </a:t>
            </a:r>
            <a:r>
              <a:rPr lang="en-US" dirty="0" err="1"/>
              <a:t>derm</a:t>
            </a:r>
            <a:endParaRPr lang="en-US" dirty="0"/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71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77A1C-E327-0F47-90A3-45A0B9B5B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45" y="159026"/>
            <a:ext cx="7512014" cy="4379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537A5-9E44-C843-A4FC-2122F14DF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948" y="3768905"/>
            <a:ext cx="3088416" cy="12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8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3F765-5C79-7843-81E0-D5FD8F5A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68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8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Interview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351D-DE52-D144-9655-6A904121C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914400"/>
            <a:ext cx="8520599" cy="3874125"/>
          </a:xfrm>
        </p:spPr>
        <p:txBody>
          <a:bodyPr/>
          <a:lstStyle/>
          <a:p>
            <a:pPr>
              <a:buSzPct val="100000"/>
            </a:pPr>
            <a:r>
              <a:rPr lang="en-US" dirty="0"/>
              <a:t>Just added 4 new providers – 2 from golden circle</a:t>
            </a:r>
          </a:p>
          <a:p>
            <a:pPr>
              <a:buSzPct val="100000"/>
            </a:pPr>
            <a:r>
              <a:rPr lang="en-US" dirty="0"/>
              <a:t>Loop has a transient population</a:t>
            </a:r>
          </a:p>
          <a:p>
            <a:pPr>
              <a:buSzPct val="100000"/>
            </a:pPr>
            <a:r>
              <a:rPr lang="en-US" dirty="0"/>
              <a:t>50% new patients per day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en-US" dirty="0"/>
              <a:t>He has done Yelp, FB, website, </a:t>
            </a:r>
            <a:r>
              <a:rPr lang="en-US" dirty="0" err="1"/>
              <a:t>zocdoc</a:t>
            </a:r>
            <a:r>
              <a:rPr lang="en-US" dirty="0"/>
              <a:t>, </a:t>
            </a:r>
          </a:p>
          <a:p>
            <a:pPr>
              <a:buSzPct val="100000"/>
            </a:pPr>
            <a:r>
              <a:rPr lang="en-US" dirty="0"/>
              <a:t>Wants: help with social, ongoing “maintenance” of strategies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en-US" dirty="0"/>
              <a:t>Goal</a:t>
            </a:r>
          </a:p>
          <a:p>
            <a:pPr>
              <a:buSzPct val="100000"/>
            </a:pPr>
            <a:r>
              <a:rPr lang="en-US" dirty="0"/>
              <a:t>Feed new providers</a:t>
            </a:r>
          </a:p>
          <a:p>
            <a:pPr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01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5CD85B-4D2D-2B45-91DF-10F47A88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" y="0"/>
            <a:ext cx="6217110" cy="445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48DBA-6C25-6F42-9939-65DF3EB9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21" y="240393"/>
            <a:ext cx="3045279" cy="1569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960CE-E0A3-DB43-9643-CD8FE26C5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3076976"/>
            <a:ext cx="2155371" cy="8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8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907D0F-2A22-714B-B4D6-0DE2952A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74" y="0"/>
            <a:ext cx="7429361" cy="4944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7F514-E39F-A242-A186-47B0FFD70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9" y="3873648"/>
            <a:ext cx="2796208" cy="8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98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A61C49-71B3-184B-BCB9-9DB742DF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56" y="0"/>
            <a:ext cx="7333048" cy="4428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1D7E2-81D2-024E-B2B2-4BA87686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6" y="76200"/>
            <a:ext cx="7654414" cy="4622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3CC2A8-0E45-CC4D-8E4A-474C3B5B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730" y="4002728"/>
            <a:ext cx="2729948" cy="10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5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6490D-C67A-6C41-9DAA-1E4135C3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3" y="212272"/>
            <a:ext cx="8680153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IDI “called out” Goals and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351D-DE52-D144-9655-6A904121C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914400"/>
            <a:ext cx="8520599" cy="3874125"/>
          </a:xfrm>
        </p:spPr>
        <p:txBody>
          <a:bodyPr numCol="1"/>
          <a:lstStyle/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Attract More and Better Patients</a:t>
            </a:r>
          </a:p>
          <a:p>
            <a:pPr>
              <a:buSzPct val="100000"/>
            </a:pPr>
            <a:r>
              <a:rPr lang="en-US" sz="1400" b="1" dirty="0">
                <a:latin typeface="+mj-lt"/>
              </a:rPr>
              <a:t>Bring in more new patients overall (MDR)</a:t>
            </a:r>
          </a:p>
          <a:p>
            <a:pPr>
              <a:buSzPct val="100000"/>
            </a:pPr>
            <a:r>
              <a:rPr lang="en-US" sz="1400" b="1" dirty="0">
                <a:latin typeface="+mj-lt"/>
              </a:rPr>
              <a:t>Support practices AND doctors that do not have full schedules</a:t>
            </a:r>
          </a:p>
          <a:p>
            <a:pPr>
              <a:buSzPct val="100000"/>
            </a:pPr>
            <a:endParaRPr lang="en-US" sz="1400" b="1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Sell services to current patient base (stop “leakage”) AND recalls</a:t>
            </a:r>
          </a:p>
          <a:p>
            <a:pPr marL="60960" indent="0">
              <a:buSzPct val="100000"/>
              <a:buNone/>
            </a:pPr>
            <a:endParaRPr lang="en-US" sz="1400" b="1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Attract higher end cases digitally/external (for example, but not limited to, aesthetics)</a:t>
            </a:r>
          </a:p>
          <a:p>
            <a:pPr marL="60960" indent="0">
              <a:buSzPct val="100000"/>
              <a:buNone/>
            </a:pPr>
            <a:endParaRPr lang="en-US" sz="1400" b="1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Assist their recruitment efforts (identify residents and drip market to </a:t>
            </a:r>
            <a:r>
              <a:rPr lang="en-US" sz="1400" b="1">
                <a:latin typeface="+mj-lt"/>
              </a:rPr>
              <a:t>them)</a:t>
            </a:r>
            <a:endParaRPr lang="en-US" sz="1400" b="1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Better integrate doctors into a common brand. </a:t>
            </a:r>
          </a:p>
          <a:p>
            <a:pPr marL="60960" indent="0">
              <a:buSzPct val="100000"/>
              <a:buNone/>
            </a:pPr>
            <a:endParaRPr lang="en-US" sz="1400" b="1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Create a company, not a series of independent practices.</a:t>
            </a:r>
          </a:p>
          <a:p>
            <a:pPr marL="60960" indent="0">
              <a:buSzPct val="100000"/>
              <a:buNone/>
            </a:pPr>
            <a:endParaRPr lang="en-US" sz="1400" b="1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b="1" dirty="0">
                <a:latin typeface="+mj-lt"/>
              </a:rPr>
              <a:t>Grow 15% per year</a:t>
            </a:r>
          </a:p>
          <a:p>
            <a:pPr marL="60960" indent="0">
              <a:buSzPct val="100000"/>
              <a:buNone/>
            </a:pPr>
            <a:endParaRPr lang="en-US" sz="1400" dirty="0">
              <a:latin typeface="+mj-lt"/>
            </a:endParaRPr>
          </a:p>
          <a:p>
            <a:pPr marL="60960" indent="0">
              <a:buSzPct val="100000"/>
              <a:buNone/>
            </a:pPr>
            <a:endParaRPr lang="en-US" sz="1400" dirty="0"/>
          </a:p>
          <a:p>
            <a:pPr marL="60960" indent="0">
              <a:buSzPct val="100000"/>
              <a:buNone/>
            </a:pPr>
            <a:endParaRPr lang="en-US" sz="1400" dirty="0"/>
          </a:p>
          <a:p>
            <a:pPr marL="60960" indent="0">
              <a:buSzPct val="100000"/>
              <a:buNone/>
            </a:pPr>
            <a:endParaRPr lang="en-US" sz="1400" dirty="0">
              <a:latin typeface="+mj-lt"/>
            </a:endParaRPr>
          </a:p>
          <a:p>
            <a:pPr marL="60960" indent="0">
              <a:buSzPct val="100000"/>
              <a:buNone/>
            </a:pPr>
            <a:r>
              <a:rPr lang="en-US" sz="1400" dirty="0">
                <a:latin typeface="+mj-lt"/>
              </a:rPr>
              <a:t> </a:t>
            </a:r>
          </a:p>
          <a:p>
            <a:pPr marL="60960" indent="0">
              <a:buSzPct val="10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349AF-5F87-954F-A6EE-F88E0C9D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07" y="0"/>
            <a:ext cx="7873154" cy="487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DA7D3-9E76-1B4D-857A-F1147E633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3771688"/>
            <a:ext cx="2584174" cy="7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6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FB261-91ED-564A-BD7A-BAD2D01B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" y="0"/>
            <a:ext cx="90992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F8C8F-EF13-2841-9650-EACE639A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21" y="3596669"/>
            <a:ext cx="2743201" cy="8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8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B8C29-3593-0740-9FF7-791E04CB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2" y="221315"/>
            <a:ext cx="8548546" cy="45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2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05340-DD01-7B4A-BD30-9EBBD1A9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4156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B8203-F4E0-E34C-A55B-40C55F8D8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864" y="3829565"/>
            <a:ext cx="2692574" cy="10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2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5834AC-8C32-9243-8E97-C3B8DA0C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23"/>
            <a:ext cx="9144000" cy="3890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09828-EEFD-FE4A-92BF-827E332F0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62" y="3594767"/>
            <a:ext cx="3313471" cy="13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94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064E3-1F7C-F841-91F0-321AD374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07350"/>
            <a:ext cx="8520600" cy="2128800"/>
          </a:xfrm>
        </p:spPr>
        <p:txBody>
          <a:bodyPr/>
          <a:lstStyle/>
          <a:p>
            <a:r>
              <a:rPr lang="en-US" sz="6600" dirty="0"/>
              <a:t>Website(s) Review</a:t>
            </a:r>
            <a:br>
              <a:rPr lang="en-US" sz="6600" dirty="0"/>
            </a:br>
            <a:r>
              <a:rPr lang="en-US" sz="2000" dirty="0" err="1"/>
              <a:t>www.illinoisderm.com</a:t>
            </a:r>
            <a:br>
              <a:rPr lang="en-US" sz="2000" dirty="0"/>
            </a:br>
            <a:r>
              <a:rPr lang="en-US" sz="2000" dirty="0" err="1"/>
              <a:t>xwww.lakeviewderm.com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https://www.idi-elkgrove.com</a:t>
            </a:r>
            <a:br>
              <a:rPr lang="en-US" sz="2000" dirty="0"/>
            </a:br>
            <a:r>
              <a:rPr lang="en-US" sz="2000" dirty="0" err="1"/>
              <a:t>x</a:t>
            </a:r>
            <a:r>
              <a:rPr lang="en-US" sz="2000" dirty="0" err="1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://idi-loop.com</a:t>
            </a:r>
            <a:br>
              <a:rPr lang="en-US" sz="2000" dirty="0"/>
            </a:br>
            <a:r>
              <a:rPr lang="en-US" sz="2000" dirty="0"/>
              <a:t>http://</a:t>
            </a:r>
            <a:r>
              <a:rPr lang="en-US" sz="2000" dirty="0" err="1"/>
              <a:t>www.idi-skokie.com</a:t>
            </a:r>
            <a:r>
              <a:rPr lang="en-US" sz="2000" dirty="0"/>
              <a:t>/ </a:t>
            </a:r>
            <a:br>
              <a:rPr lang="en-US" sz="2000" dirty="0"/>
            </a:br>
            <a:r>
              <a:rPr lang="en-US" sz="2000" dirty="0" err="1"/>
              <a:t>xhttps</a:t>
            </a:r>
            <a:r>
              <a:rPr lang="en-US" sz="2000" dirty="0"/>
              <a:t>://</a:t>
            </a:r>
            <a:r>
              <a:rPr lang="en-US" sz="2000" dirty="0" err="1"/>
              <a:t>drsaradickie.com</a:t>
            </a:r>
            <a:r>
              <a:rPr lang="en-US" sz="2000" dirty="0"/>
              <a:t>/</a:t>
            </a:r>
            <a:br>
              <a:rPr lang="en-US" sz="2000" dirty="0"/>
            </a:br>
            <a:r>
              <a:rPr lang="en-US" sz="2000" dirty="0" err="1"/>
              <a:t>xhttps</a:t>
            </a:r>
            <a:r>
              <a:rPr lang="en-US" sz="2000" dirty="0"/>
              <a:t>://</a:t>
            </a:r>
            <a:r>
              <a:rPr lang="en-US" sz="2000" dirty="0" err="1"/>
              <a:t>www.drgoulder.com</a:t>
            </a:r>
            <a:r>
              <a:rPr lang="en-US" sz="2000" dirty="0"/>
              <a:t>/</a:t>
            </a:r>
            <a:br>
              <a:rPr lang="en-US" sz="2000" dirty="0"/>
            </a:br>
            <a:r>
              <a:rPr lang="en-US" sz="2000" dirty="0" err="1"/>
              <a:t>xhttp</a:t>
            </a:r>
            <a:r>
              <a:rPr lang="en-US" sz="2000" dirty="0"/>
              <a:t>://</a:t>
            </a:r>
            <a:r>
              <a:rPr lang="en-US" sz="2000" dirty="0" err="1"/>
              <a:t>www.hinsdalederm.com</a:t>
            </a:r>
            <a:r>
              <a:rPr lang="en-US" sz="2000" dirty="0"/>
              <a:t>/</a:t>
            </a:r>
            <a:br>
              <a:rPr lang="en-US" sz="2000" dirty="0"/>
            </a:br>
            <a:r>
              <a:rPr lang="en-US" sz="2000" dirty="0" err="1"/>
              <a:t>xhttps</a:t>
            </a:r>
            <a:r>
              <a:rPr lang="en-US" sz="2000" dirty="0"/>
              <a:t>://</a:t>
            </a:r>
            <a:r>
              <a:rPr lang="en-US" sz="2000" dirty="0" err="1"/>
              <a:t>www.daytonskincare.com</a:t>
            </a:r>
            <a:r>
              <a:rPr lang="en-US" sz="2000" dirty="0"/>
              <a:t>/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Confirm with doctors during interview</a:t>
            </a:r>
            <a:br>
              <a:rPr lang="en-US" sz="2000" dirty="0"/>
            </a:br>
            <a:r>
              <a:rPr lang="en-US" sz="2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890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C6818-FE28-AD4A-8158-42C5B498B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28" y="216551"/>
            <a:ext cx="2289041" cy="1113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5E81D-0B21-2747-81CB-03791D64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8" y="3047259"/>
            <a:ext cx="2049087" cy="1450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1DFF4-FAF9-F748-B66B-7A00AEAC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779" y="3047259"/>
            <a:ext cx="2685764" cy="142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372E8-9FC4-6747-BCD0-1C0401012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416" y="216551"/>
            <a:ext cx="2786356" cy="126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56744-FBE3-B04E-B2CB-3D6E6003B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909" y="1766785"/>
            <a:ext cx="2306181" cy="1159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872E82-E113-4141-B4CE-3BE5D15D8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28" y="1580909"/>
            <a:ext cx="2530040" cy="1289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E9CE9-F9A1-1447-8A87-99B5D7F47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822" y="1638531"/>
            <a:ext cx="2029235" cy="1069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2004F-1B04-514A-B788-661880B3A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292" y="125463"/>
            <a:ext cx="2664100" cy="142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6C61A-2698-4D4F-B25D-B4F67E8B04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0473" y="4074101"/>
            <a:ext cx="1228516" cy="943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B3AFA-0150-0248-A69F-135569F1A7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4278" y="2863152"/>
            <a:ext cx="2530040" cy="132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53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C4E760-4BCE-DF41-9B90-9DCEAA04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8" y="428015"/>
            <a:ext cx="8446844" cy="40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6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849AB-B54D-1843-BE09-8AEF9573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51" y="282039"/>
            <a:ext cx="2723377" cy="1562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8B59BB-F070-3641-A232-D1A2E9D8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5" y="282039"/>
            <a:ext cx="2508163" cy="1392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91B5-BE68-BC45-BC14-FA564644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75" y="2607376"/>
            <a:ext cx="3966358" cy="1851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591BDF-3BAC-8847-96C6-2D8F35B97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732" y="282039"/>
            <a:ext cx="2932793" cy="1169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3D230-25ED-8E42-96AC-241C990E0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91971"/>
            <a:ext cx="3550722" cy="986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61DD5-9BC9-B44B-A9FA-306C52812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739" y="2081822"/>
            <a:ext cx="2080303" cy="145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13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C68D35-A82C-744C-AB08-738F462C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8" y="233491"/>
            <a:ext cx="6146776" cy="4126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4DA8AB-F1BD-CE43-A3DC-1D9E03BE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30" y="233491"/>
            <a:ext cx="3673075" cy="3918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F57C35-3721-774D-B03A-70B3B578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93" y="4152348"/>
            <a:ext cx="4807436" cy="8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Back Story - 11 Partners, 9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351D-DE52-D144-9655-6A904121C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61076"/>
            <a:ext cx="8520599" cy="3874125"/>
          </a:xfrm>
        </p:spPr>
        <p:txBody>
          <a:bodyPr numCol="1"/>
          <a:lstStyle/>
          <a:p>
            <a:pPr marL="60960" indent="0">
              <a:buNone/>
            </a:pPr>
            <a:r>
              <a:rPr lang="en-US" sz="1400" b="1" dirty="0"/>
              <a:t> </a:t>
            </a:r>
            <a:r>
              <a:rPr lang="en-US" sz="1400" dirty="0"/>
              <a:t>Formation was a merger of 8 practices at the time. Practices that had been in existence for 10-25. They all came together in</a:t>
            </a:r>
            <a:r>
              <a:rPr lang="en-US" sz="1400" b="1" dirty="0"/>
              <a:t> 2009</a:t>
            </a:r>
            <a:r>
              <a:rPr lang="en-US" sz="1400" dirty="0"/>
              <a:t>. 8 partners. Original Greenberg, Harris </a:t>
            </a:r>
            <a:r>
              <a:rPr lang="en-US" sz="1400" dirty="0" err="1"/>
              <a:t>Kaylis</a:t>
            </a:r>
            <a:r>
              <a:rPr lang="en-US" sz="1400" dirty="0"/>
              <a:t>, Lorber, </a:t>
            </a:r>
            <a:r>
              <a:rPr lang="en-US" sz="1400" dirty="0" err="1"/>
              <a:t>Madrea</a:t>
            </a:r>
            <a:r>
              <a:rPr lang="en-US" sz="1400" dirty="0"/>
              <a:t>, </a:t>
            </a:r>
            <a:r>
              <a:rPr lang="en-US" sz="1400" dirty="0" err="1"/>
              <a:t>Mandrea</a:t>
            </a:r>
            <a:r>
              <a:rPr lang="en-US" sz="1400" dirty="0"/>
              <a:t>, </a:t>
            </a:r>
            <a:r>
              <a:rPr lang="en-US" sz="1400" dirty="0" err="1"/>
              <a:t>Odonohohgh</a:t>
            </a:r>
            <a:r>
              <a:rPr lang="en-US" sz="1400" dirty="0"/>
              <a:t>, Montalvo but he left (retired and went to Florida). Keith cam on as a partner with </a:t>
            </a:r>
            <a:r>
              <a:rPr lang="en-US" sz="1400" dirty="0" err="1"/>
              <a:t>Mandrea</a:t>
            </a:r>
            <a:r>
              <a:rPr lang="en-US" sz="1400" dirty="0"/>
              <a:t> </a:t>
            </a:r>
            <a:r>
              <a:rPr lang="en-US" sz="1400" dirty="0" err="1"/>
              <a:t>sbu</a:t>
            </a:r>
            <a:r>
              <a:rPr lang="en-US" sz="1400" dirty="0"/>
              <a:t>. Practices that merged became SBUs </a:t>
            </a:r>
            <a:r>
              <a:rPr lang="en-US" sz="1400" dirty="0" err="1"/>
              <a:t>Mandrea</a:t>
            </a:r>
            <a:r>
              <a:rPr lang="en-US" sz="1400" dirty="0"/>
              <a:t> had two locations at the time. Lorber had two. Then </a:t>
            </a:r>
            <a:r>
              <a:rPr lang="en-US" sz="1400" dirty="0" err="1"/>
              <a:t>Mandrea</a:t>
            </a:r>
            <a:r>
              <a:rPr lang="en-US" sz="1400" dirty="0"/>
              <a:t> shit down one move then started two more. Flores helped create the lab. Joined for benefit of shared services looking for economies of scale. </a:t>
            </a:r>
          </a:p>
          <a:p>
            <a:pPr marL="60960" indent="0">
              <a:buNone/>
            </a:pPr>
            <a:r>
              <a:rPr lang="en-US" sz="1400" dirty="0"/>
              <a:t>Lakeside</a:t>
            </a:r>
          </a:p>
          <a:p>
            <a:pPr marL="60960" indent="0">
              <a:buNone/>
            </a:pPr>
            <a:r>
              <a:rPr lang="en-US" sz="1400" dirty="0"/>
              <a:t>Golder is an employee (out of Rush). They helped set him up but he is not a partner. Functions as an SBU. Profitability of his practice is paid out. He is the only one. IF he leaves, he takes his practice with him. Don’t’ spend a lot of time but we should understand how he fits in. he was afraid he would lose referrals. Docs said they would pull their Mohs if he brought in general </a:t>
            </a:r>
            <a:r>
              <a:rPr lang="en-US" sz="1400" dirty="0" err="1"/>
              <a:t>derm</a:t>
            </a:r>
            <a:r>
              <a:rPr lang="en-US" sz="1400" dirty="0"/>
              <a:t>, they hired their own Mohs anyway. They are looking at an additional Mohs surgeon. They have three Mohs in addition to him. HE doesn’t promote himself much. </a:t>
            </a:r>
          </a:p>
          <a:p>
            <a:pPr marL="60960" indent="0">
              <a:buNone/>
            </a:pPr>
            <a:r>
              <a:rPr lang="en-US" sz="1400" dirty="0"/>
              <a:t>They do have other websites, </a:t>
            </a:r>
          </a:p>
          <a:p>
            <a:pPr marL="60960" indent="0">
              <a:buNone/>
            </a:pPr>
            <a:r>
              <a:rPr lang="en-US" sz="1400" dirty="0"/>
              <a:t>Same guy doing all of the sites</a:t>
            </a:r>
          </a:p>
          <a:p>
            <a:pPr marL="60960" indent="0">
              <a:buNone/>
            </a:pPr>
            <a:br>
              <a:rPr lang="en-US" sz="1000" dirty="0"/>
            </a:br>
            <a:endParaRPr lang="en-US" sz="1000" dirty="0"/>
          </a:p>
          <a:p>
            <a:pPr marL="60960" indent="0">
              <a:buNone/>
            </a:pPr>
            <a:r>
              <a:rPr lang="en-US" sz="1400" dirty="0">
                <a:latin typeface="+mj-lt"/>
              </a:rPr>
              <a:t> </a:t>
            </a:r>
          </a:p>
          <a:p>
            <a:pPr marL="60960" indent="0">
              <a:buSzPct val="10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01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B2B82-08A1-5F49-B60C-489F6E3F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1" y="197729"/>
            <a:ext cx="7498880" cy="3542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E7B02-5DDE-F847-848E-30FF48F51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873" y="2695442"/>
            <a:ext cx="4156364" cy="20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8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A0D02-27AF-4D4B-8FCC-7E057B6C4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B16D3-4C36-674B-8FE8-D9109F807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2" y="286858"/>
            <a:ext cx="2654154" cy="1684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FDD42-7F64-CE46-92DB-A91FAEF7B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31" y="286858"/>
            <a:ext cx="4333451" cy="1518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48BE1-27C5-0646-8E42-B52D9F07C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0" y="2610094"/>
            <a:ext cx="5117559" cy="1684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F5055-C1C0-554F-B63E-F627AFBAB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03" y="1975846"/>
            <a:ext cx="3528768" cy="111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19CBC-9ADA-AA49-A8A4-107DD1A3F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19" y="3269000"/>
            <a:ext cx="2851931" cy="151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A71764-D86E-2E4D-9642-4ED8C53498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65" y="1686410"/>
            <a:ext cx="1771873" cy="9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4735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3F765-5C79-7843-81E0-D5FD8F5A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68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53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6CB20-1E6F-8549-84E3-1EABE87EC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703"/>
            <a:ext cx="9144000" cy="48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061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CED7E-DB03-EB4E-8A97-B9C5575FD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70" y="138896"/>
            <a:ext cx="6550118" cy="46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27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B9F98-7D9D-704A-BD41-48585251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05" y="448044"/>
            <a:ext cx="8731589" cy="42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07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56490D-C67A-6C41-9DAA-1E4135C3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3" y="212272"/>
            <a:ext cx="8680153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23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3C206-2934-1D4A-9F6C-4F4FE916D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2" y="354119"/>
            <a:ext cx="8748015" cy="41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29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7E827-D2BB-814E-ACA4-2F3C81FD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" y="342848"/>
            <a:ext cx="8728364" cy="44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0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8-2911-294D-9C4D-3EFDA207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2566117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C2089B-AD0B-9D46-B0C4-DFAA3986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Coverage Area</a:t>
            </a:r>
          </a:p>
        </p:txBody>
      </p:sp>
    </p:spTree>
    <p:extLst>
      <p:ext uri="{BB962C8B-B14F-4D97-AF65-F5344CB8AC3E}">
        <p14:creationId xmlns:p14="http://schemas.microsoft.com/office/powerpoint/2010/main" val="204702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4B192-50C8-494A-B02B-8B4433E6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Competitors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09856-2F2E-F048-A0A0-84BE05D7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7" y="903111"/>
            <a:ext cx="8392033" cy="3860800"/>
          </a:xfrm>
        </p:spPr>
        <p:txBody>
          <a:bodyPr/>
          <a:lstStyle/>
          <a:p>
            <a:r>
              <a:rPr lang="en-US" b="1" dirty="0"/>
              <a:t>Pinnacle Dermatology</a:t>
            </a:r>
            <a:r>
              <a:rPr lang="en-US" dirty="0"/>
              <a:t> 		</a:t>
            </a:r>
          </a:p>
          <a:p>
            <a:r>
              <a:rPr lang="en-US" b="1" dirty="0"/>
              <a:t>Forefront Dermatology</a:t>
            </a:r>
          </a:p>
          <a:p>
            <a:r>
              <a:rPr lang="en-US" b="1" dirty="0"/>
              <a:t>Derick Dermatology	</a:t>
            </a:r>
            <a:r>
              <a:rPr lang="en-US" dirty="0"/>
              <a:t>	</a:t>
            </a:r>
          </a:p>
          <a:p>
            <a:r>
              <a:rPr lang="en-US" b="1" dirty="0"/>
              <a:t>Advanced Dermatology</a:t>
            </a:r>
            <a:r>
              <a:rPr lang="en-US" dirty="0"/>
              <a:t> </a:t>
            </a:r>
          </a:p>
          <a:p>
            <a:r>
              <a:rPr lang="en-US" dirty="0"/>
              <a:t>Pinsky</a:t>
            </a:r>
          </a:p>
        </p:txBody>
      </p:sp>
    </p:spTree>
    <p:extLst>
      <p:ext uri="{BB962C8B-B14F-4D97-AF65-F5344CB8AC3E}">
        <p14:creationId xmlns:p14="http://schemas.microsoft.com/office/powerpoint/2010/main" val="2404396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D3FF24-40EB-254D-A9A0-6320185D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50" y="480773"/>
            <a:ext cx="7295535" cy="3910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DDB75-669C-9546-8C5C-B8BBF6A3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947" y="3548160"/>
            <a:ext cx="4530435" cy="11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228F73-BEA5-BA48-A57F-FD641CA0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44" y="138546"/>
            <a:ext cx="6429312" cy="3976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CB2C1-A95C-0F45-A8A8-5F384E72E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327" y="1794664"/>
            <a:ext cx="4516937" cy="29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0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EFF37C-4599-6448-B68C-981AA15E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167"/>
            <a:ext cx="9144000" cy="448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FEEBD-5B1E-5C49-904C-6EE26B2A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778"/>
            <a:ext cx="9144000" cy="46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16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09988-A487-3B44-82AF-F7E2B9EF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3444"/>
            <a:ext cx="7010400" cy="2602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6E49DA-305A-AD42-8FC0-DD97DA01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7980"/>
            <a:ext cx="3632619" cy="1231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1CB76-DA86-F049-987D-F5C328E3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475" y="3657986"/>
            <a:ext cx="3791319" cy="123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B8DB07-DDB2-D848-BFA9-C00412E5C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530" y="3007980"/>
            <a:ext cx="2210386" cy="1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12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D588AB-5118-664F-97C6-0686FCDCA4B1}"/>
              </a:ext>
            </a:extLst>
          </p:cNvPr>
          <p:cNvSpPr txBox="1"/>
          <p:nvPr/>
        </p:nvSpPr>
        <p:spPr>
          <a:xfrm>
            <a:off x="3479470" y="1721922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Pinsky???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C7909F-4A0B-A14A-BD5F-FDE3C7F1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07" y="542994"/>
            <a:ext cx="8140185" cy="40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44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36104-89CD-E448-8FF3-981FF4D2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89"/>
            <a:ext cx="9144000" cy="41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7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B4008-90BF-DF4C-8E16-0E68EB52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84" y="1740503"/>
            <a:ext cx="6566259" cy="2040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F4F4F-4FEF-1C48-82F1-9A1DA459E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846" y="3918148"/>
            <a:ext cx="3424518" cy="1001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C6E87-9104-F740-BDBC-F51D1968F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52597"/>
            <a:ext cx="3554506" cy="967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A2763-65E0-0B42-980E-C5B73E9F8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714" y="88454"/>
            <a:ext cx="3252628" cy="156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06616-1775-2F49-84FC-1354EC5E5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41" y="173762"/>
            <a:ext cx="3887285" cy="15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1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78A4B-98BC-4143-8121-244B0B22A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576"/>
            <a:ext cx="9144000" cy="36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85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ACB5A-CCD1-6C4D-A17B-2834BB03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2" y="362710"/>
            <a:ext cx="6223000" cy="441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18574-BB6B-4445-BE36-8C6520DBA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306" y="1477813"/>
            <a:ext cx="4805082" cy="1203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B6DC97-4F29-774E-BA55-D3E2E5229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446" y="2806838"/>
            <a:ext cx="4713942" cy="1128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A7EAF-58FB-614E-B16F-F846D9753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282" y="52151"/>
            <a:ext cx="5760600" cy="14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2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B84C6-7E9E-214E-818A-4E04C57D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5" y="317536"/>
            <a:ext cx="7580471" cy="45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616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BF71B-0896-9649-9E47-9B44CCA0A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71" y="176965"/>
            <a:ext cx="6422834" cy="2004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947A3-B347-B04D-A724-6C51DD3D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54" y="2236710"/>
            <a:ext cx="3977089" cy="1046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72B3F-260B-9340-BFCD-C57948423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78" y="3373438"/>
            <a:ext cx="3503364" cy="1311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A2D30-0C38-7C4C-81C4-D9CD50D9D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4230477" cy="171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55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0C25E-20E6-484E-A612-F7F774EF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58750"/>
            <a:ext cx="3452181" cy="1860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BECA1-345E-FA43-9796-5BB6207B7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895" y="1648456"/>
            <a:ext cx="6054436" cy="29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12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E91C0-5C3D-DB4B-8D45-A9D563D6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34" y="149201"/>
            <a:ext cx="7382188" cy="229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BCDAD6-A29A-5448-B5C5-59C6881D6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7835"/>
            <a:ext cx="3734719" cy="1098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7B8F0-36B6-B841-BBDC-03CD48B2A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528" y="3747835"/>
            <a:ext cx="4153359" cy="1157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B0E14-9E49-154C-A155-F3C6B3D2B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069" y="2445745"/>
            <a:ext cx="3095740" cy="15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65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C2089B-AD0B-9D46-B0C4-DFAA3986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Locations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E2656-5461-3E48-BFB4-76BCB09A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10487"/>
            <a:ext cx="810518" cy="1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81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D2617-9B4C-4542-B8CE-73000D57D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27" y="0"/>
            <a:ext cx="4145280" cy="1591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11EF7E-890D-DD40-B717-D04BF9CA2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80" y="0"/>
            <a:ext cx="4297673" cy="1699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86504-1540-9B4B-9D68-07B129DAF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374" y="1591524"/>
            <a:ext cx="4393419" cy="167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80BF5-3BBA-B34C-B741-E6F801426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979" y="1591524"/>
            <a:ext cx="4297673" cy="1636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911FD-B27A-7647-ABCD-BAB3C446E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651" y="3342338"/>
            <a:ext cx="2550992" cy="1629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BF919-89D5-BF49-BAD3-AF1E85881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801" y="3337480"/>
            <a:ext cx="1324999" cy="1580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21E2A6-4A6B-234B-A2C4-8FE7BF5F6F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3426" y="3337479"/>
            <a:ext cx="1325000" cy="1591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65B3F7-D3C5-5D44-AD97-3B513CF9B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553" y="3337479"/>
            <a:ext cx="1156858" cy="15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8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Chesterton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208F8-9F62-1D46-8BB6-A7080ACC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1" y="172802"/>
            <a:ext cx="5794414" cy="378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B3D26-3597-4946-8934-95466DF4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959" y="3087547"/>
            <a:ext cx="4572000" cy="1833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4731CE-4CBA-9048-B74C-9353498ECE32}"/>
              </a:ext>
            </a:extLst>
          </p:cNvPr>
          <p:cNvSpPr txBox="1"/>
          <p:nvPr/>
        </p:nvSpPr>
        <p:spPr>
          <a:xfrm>
            <a:off x="6788727" y="1108364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Chesterton</a:t>
            </a:r>
          </a:p>
        </p:txBody>
      </p:sp>
    </p:spTree>
    <p:extLst>
      <p:ext uri="{BB962C8B-B14F-4D97-AF65-F5344CB8AC3E}">
        <p14:creationId xmlns:p14="http://schemas.microsoft.com/office/powerpoint/2010/main" val="216500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Calumet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351D-DE52-D144-9655-6A904121C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914400"/>
            <a:ext cx="8520599" cy="3874125"/>
          </a:xfrm>
        </p:spPr>
        <p:txBody>
          <a:bodyPr/>
          <a:lstStyle/>
          <a:p>
            <a:pPr>
              <a:buSzPct val="100000"/>
            </a:pPr>
            <a:r>
              <a:rPr lang="en-US" dirty="0"/>
              <a:t>Desai</a:t>
            </a:r>
          </a:p>
          <a:p>
            <a:pPr>
              <a:buSzPct val="100000"/>
            </a:pPr>
            <a:r>
              <a:rPr lang="en-US" dirty="0"/>
              <a:t>Rhonda </a:t>
            </a:r>
            <a:r>
              <a:rPr lang="en-US" dirty="0" err="1"/>
              <a:t>Someson</a:t>
            </a:r>
            <a:endParaRPr lang="en-US" dirty="0"/>
          </a:p>
          <a:p>
            <a:pPr marL="60960" indent="0">
              <a:buSzPct val="100000"/>
              <a:buNone/>
            </a:pPr>
            <a:endParaRPr lang="en-US" dirty="0"/>
          </a:p>
          <a:p>
            <a:pPr>
              <a:buSzPct val="100000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E5A03-A41B-F146-A986-1196953D7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7" y="124225"/>
            <a:ext cx="4599701" cy="3386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906F3-82CA-DF40-8CEE-96FEFD35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43" y="3210688"/>
            <a:ext cx="4037851" cy="1577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FD41F-07A9-124F-979C-89E9C0BB0475}"/>
              </a:ext>
            </a:extLst>
          </p:cNvPr>
          <p:cNvSpPr txBox="1"/>
          <p:nvPr/>
        </p:nvSpPr>
        <p:spPr>
          <a:xfrm>
            <a:off x="5971309" y="106680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Calumet</a:t>
            </a:r>
          </a:p>
        </p:txBody>
      </p:sp>
    </p:spTree>
    <p:extLst>
      <p:ext uri="{BB962C8B-B14F-4D97-AF65-F5344CB8AC3E}">
        <p14:creationId xmlns:p14="http://schemas.microsoft.com/office/powerpoint/2010/main" val="26006830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3B18F-811F-5F4D-8312-C8164DE43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9"/>
            <a:ext cx="6816436" cy="3765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1BF60-5AA9-684E-BDC6-AF8DDD37C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048" y="230750"/>
            <a:ext cx="5637952" cy="4788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29A0F-6F18-0C4E-869C-7F60A8BA57C8}"/>
              </a:ext>
            </a:extLst>
          </p:cNvPr>
          <p:cNvSpPr txBox="1"/>
          <p:nvPr/>
        </p:nvSpPr>
        <p:spPr>
          <a:xfrm>
            <a:off x="595745" y="4281055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Lakeview</a:t>
            </a:r>
          </a:p>
        </p:txBody>
      </p:sp>
    </p:spTree>
    <p:extLst>
      <p:ext uri="{BB962C8B-B14F-4D97-AF65-F5344CB8AC3E}">
        <p14:creationId xmlns:p14="http://schemas.microsoft.com/office/powerpoint/2010/main" val="33051363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66401-E481-AF48-B42E-959EE6C89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4225"/>
            <a:ext cx="6939826" cy="3874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27A27-87B3-0246-913F-39334716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25" y="2540693"/>
            <a:ext cx="5949373" cy="2432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36266-3D50-474E-A438-1C9C00B865AF}"/>
              </a:ext>
            </a:extLst>
          </p:cNvPr>
          <p:cNvSpPr txBox="1"/>
          <p:nvPr/>
        </p:nvSpPr>
        <p:spPr>
          <a:xfrm>
            <a:off x="7620000" y="139930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3523978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2370F-3DB2-FB47-8598-0EC7B7F8C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6810116" cy="4345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C2BC0-C288-6345-A527-5C29CD10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224606"/>
            <a:ext cx="4145973" cy="2218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82C461-4BA3-CA4D-BEB3-517D9F7DF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25" y="2608166"/>
            <a:ext cx="4145973" cy="1801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C44483-6EE6-B647-9639-865162D87881}"/>
              </a:ext>
            </a:extLst>
          </p:cNvPr>
          <p:cNvSpPr txBox="1"/>
          <p:nvPr/>
        </p:nvSpPr>
        <p:spPr>
          <a:xfrm>
            <a:off x="3006436" y="4599709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 Coast</a:t>
            </a:r>
          </a:p>
        </p:txBody>
      </p:sp>
    </p:spTree>
    <p:extLst>
      <p:ext uri="{BB962C8B-B14F-4D97-AF65-F5344CB8AC3E}">
        <p14:creationId xmlns:p14="http://schemas.microsoft.com/office/powerpoint/2010/main" val="359184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F431C-BDB6-4547-A2A8-DE10FB5B1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70" y="322293"/>
            <a:ext cx="6042660" cy="44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965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67DC1-07B6-3341-8B7B-C99086D09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68" y="0"/>
            <a:ext cx="6616871" cy="4788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C7133-A600-D44B-BA0E-5F72D8EF5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83" y="2762014"/>
            <a:ext cx="4120573" cy="2026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6C2F3-B9E7-934F-9212-FD42C580FFAB}"/>
              </a:ext>
            </a:extLst>
          </p:cNvPr>
          <p:cNvSpPr txBox="1"/>
          <p:nvPr/>
        </p:nvSpPr>
        <p:spPr>
          <a:xfrm>
            <a:off x="7481455" y="141316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Elk Grove</a:t>
            </a:r>
          </a:p>
        </p:txBody>
      </p:sp>
    </p:spTree>
    <p:extLst>
      <p:ext uri="{BB962C8B-B14F-4D97-AF65-F5344CB8AC3E}">
        <p14:creationId xmlns:p14="http://schemas.microsoft.com/office/powerpoint/2010/main" val="3142740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A19BB-F1ED-F348-B522-DA572901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7F4DA-3562-B84E-B154-E3A11B491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7" y="240723"/>
            <a:ext cx="5892800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1131-5EFB-6A4D-800C-A42996ACD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423" y="2466575"/>
            <a:ext cx="5727700" cy="255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8B298-932A-0741-86FF-8084AE43862B}"/>
              </a:ext>
            </a:extLst>
          </p:cNvPr>
          <p:cNvSpPr txBox="1"/>
          <p:nvPr/>
        </p:nvSpPr>
        <p:spPr>
          <a:xfrm>
            <a:off x="7010400" y="102523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Hinsdale</a:t>
            </a:r>
          </a:p>
        </p:txBody>
      </p:sp>
    </p:spTree>
    <p:extLst>
      <p:ext uri="{BB962C8B-B14F-4D97-AF65-F5344CB8AC3E}">
        <p14:creationId xmlns:p14="http://schemas.microsoft.com/office/powerpoint/2010/main" val="2039224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8D871D-2790-E54C-B19B-ECAA53F6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90500"/>
            <a:ext cx="5842000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DEA2C-0F6A-EB48-8FC1-57295DE40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50" y="1943100"/>
            <a:ext cx="5346700" cy="300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7A3A5-2264-4442-9F16-E1338608C51E}"/>
              </a:ext>
            </a:extLst>
          </p:cNvPr>
          <p:cNvSpPr txBox="1"/>
          <p:nvPr/>
        </p:nvSpPr>
        <p:spPr>
          <a:xfrm>
            <a:off x="6497782" y="665018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Hyde Park</a:t>
            </a:r>
          </a:p>
        </p:txBody>
      </p:sp>
    </p:spTree>
    <p:extLst>
      <p:ext uri="{BB962C8B-B14F-4D97-AF65-F5344CB8AC3E}">
        <p14:creationId xmlns:p14="http://schemas.microsoft.com/office/powerpoint/2010/main" val="35496525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418AF8-ED73-4746-8BF0-456B2286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8" y="124225"/>
            <a:ext cx="5384800" cy="306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EE839-5255-7648-94A0-CC721EEB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841" y="2269259"/>
            <a:ext cx="5118100" cy="248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E4890-D970-AB4C-BD98-2D6AB1FC7379}"/>
              </a:ext>
            </a:extLst>
          </p:cNvPr>
          <p:cNvSpPr txBox="1"/>
          <p:nvPr/>
        </p:nvSpPr>
        <p:spPr>
          <a:xfrm>
            <a:off x="6206836" y="581891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Michigan City</a:t>
            </a:r>
          </a:p>
        </p:txBody>
      </p:sp>
    </p:spTree>
    <p:extLst>
      <p:ext uri="{BB962C8B-B14F-4D97-AF65-F5344CB8AC3E}">
        <p14:creationId xmlns:p14="http://schemas.microsoft.com/office/powerpoint/2010/main" val="19123231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222730-84D7-E04E-A218-41E0CA44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28" y="124225"/>
            <a:ext cx="5613400" cy="334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A72766-7CBF-F84C-995C-A9296755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09091"/>
            <a:ext cx="5410200" cy="260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C0F29-6BF4-0E4D-A51B-3D48401798BD}"/>
              </a:ext>
            </a:extLst>
          </p:cNvPr>
          <p:cNvSpPr txBox="1"/>
          <p:nvPr/>
        </p:nvSpPr>
        <p:spPr>
          <a:xfrm>
            <a:off x="6636327" y="80356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Northbrook</a:t>
            </a:r>
          </a:p>
        </p:txBody>
      </p:sp>
    </p:spTree>
    <p:extLst>
      <p:ext uri="{BB962C8B-B14F-4D97-AF65-F5344CB8AC3E}">
        <p14:creationId xmlns:p14="http://schemas.microsoft.com/office/powerpoint/2010/main" val="3206056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D550A-CC27-5E48-BADB-28AD5B5DD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0" y="124225"/>
            <a:ext cx="5359400" cy="327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F569F-9342-5E4A-A898-EC440FFB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1965725"/>
            <a:ext cx="5524500" cy="287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1B564-7C4A-F645-B61C-5CDBD7954247}"/>
              </a:ext>
            </a:extLst>
          </p:cNvPr>
          <p:cNvSpPr txBox="1"/>
          <p:nvPr/>
        </p:nvSpPr>
        <p:spPr>
          <a:xfrm>
            <a:off x="6483927" y="665018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Oak Park</a:t>
            </a:r>
          </a:p>
        </p:txBody>
      </p:sp>
    </p:spTree>
    <p:extLst>
      <p:ext uri="{BB962C8B-B14F-4D97-AF65-F5344CB8AC3E}">
        <p14:creationId xmlns:p14="http://schemas.microsoft.com/office/powerpoint/2010/main" val="891318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57A40-BA28-D34A-A30C-E64B3A9A6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6" y="124225"/>
            <a:ext cx="5549900" cy="334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D3CF2-51C4-8244-83C1-FCD4F8F93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07" y="1302329"/>
            <a:ext cx="3441519" cy="3606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60110F-214F-784A-8665-B7D7341151E7}"/>
              </a:ext>
            </a:extLst>
          </p:cNvPr>
          <p:cNvSpPr txBox="1"/>
          <p:nvPr/>
        </p:nvSpPr>
        <p:spPr>
          <a:xfrm>
            <a:off x="6303818" y="498764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Palos Heights</a:t>
            </a:r>
          </a:p>
        </p:txBody>
      </p:sp>
    </p:spTree>
    <p:extLst>
      <p:ext uri="{BB962C8B-B14F-4D97-AF65-F5344CB8AC3E}">
        <p14:creationId xmlns:p14="http://schemas.microsoft.com/office/powerpoint/2010/main" val="37894359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D09A-2980-4545-8FB6-940FBBD5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BFC0A-8B08-664C-952C-D5D74D102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41673" cy="3851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16333-3400-6B44-B223-C00F40337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10" y="0"/>
            <a:ext cx="3961990" cy="450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1D6967-5C3B-B049-BD95-D2420A99BEAF}"/>
              </a:ext>
            </a:extLst>
          </p:cNvPr>
          <p:cNvSpPr txBox="1"/>
          <p:nvPr/>
        </p:nvSpPr>
        <p:spPr>
          <a:xfrm>
            <a:off x="1468582" y="422563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 Ridge</a:t>
            </a:r>
          </a:p>
        </p:txBody>
      </p:sp>
    </p:spTree>
    <p:extLst>
      <p:ext uri="{BB962C8B-B14F-4D97-AF65-F5344CB8AC3E}">
        <p14:creationId xmlns:p14="http://schemas.microsoft.com/office/powerpoint/2010/main" val="25814194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AB004-0B78-5041-9266-A61F7D284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453" y="1414331"/>
            <a:ext cx="4497427" cy="2270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A2381-0F35-124D-8A45-0CA66D3A2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9" y="357719"/>
            <a:ext cx="3773329" cy="4428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DCEEC-D2ED-394C-BF68-32D33D038AB1}"/>
              </a:ext>
            </a:extLst>
          </p:cNvPr>
          <p:cNvSpPr txBox="1"/>
          <p:nvPr/>
        </p:nvSpPr>
        <p:spPr>
          <a:xfrm>
            <a:off x="5250873" y="568036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Portage</a:t>
            </a:r>
          </a:p>
        </p:txBody>
      </p:sp>
    </p:spTree>
    <p:extLst>
      <p:ext uri="{BB962C8B-B14F-4D97-AF65-F5344CB8AC3E}">
        <p14:creationId xmlns:p14="http://schemas.microsoft.com/office/powerpoint/2010/main" val="12713124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D09A-2980-4545-8FB6-940FBBD5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FEF5-F149-A345-AEE3-73DDF8C9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3" y="31750"/>
            <a:ext cx="5295900" cy="3187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E8C17-8DBF-6043-8B3A-BD26B8DCF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73" y="0"/>
            <a:ext cx="3747954" cy="3553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F5C56-37D5-F548-96DD-4A306F7F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05" y="3070514"/>
            <a:ext cx="3644323" cy="1795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324CE-7007-544F-BA31-EACCF6997A16}"/>
              </a:ext>
            </a:extLst>
          </p:cNvPr>
          <p:cNvSpPr txBox="1"/>
          <p:nvPr/>
        </p:nvSpPr>
        <p:spPr>
          <a:xfrm>
            <a:off x="6525491" y="405938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Skokie</a:t>
            </a:r>
          </a:p>
        </p:txBody>
      </p:sp>
    </p:spTree>
    <p:extLst>
      <p:ext uri="{BB962C8B-B14F-4D97-AF65-F5344CB8AC3E}">
        <p14:creationId xmlns:p14="http://schemas.microsoft.com/office/powerpoint/2010/main" val="217218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BB94-1C4B-9143-AA0D-161E4CA22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32033118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76AC4-A62A-B04D-A30D-AEA811A2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40146"/>
            <a:ext cx="5346700" cy="311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38892B-FC4F-DC45-9F01-D9414B0AF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81" y="2571750"/>
            <a:ext cx="4659169" cy="2285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8CBDE-9D98-1242-91EC-F483E3D74B43}"/>
              </a:ext>
            </a:extLst>
          </p:cNvPr>
          <p:cNvSpPr txBox="1"/>
          <p:nvPr/>
        </p:nvSpPr>
        <p:spPr>
          <a:xfrm>
            <a:off x="6719455" y="540327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Wetchester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857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EB0FC-C57B-4D44-A9A7-5337F515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9" y="124225"/>
            <a:ext cx="5308600" cy="341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92002-BBAD-5442-9CFC-CBF5677D4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641" y="2530075"/>
            <a:ext cx="5168900" cy="248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C44F64-E55B-4B44-BD4D-5DA169B54F55}"/>
              </a:ext>
            </a:extLst>
          </p:cNvPr>
          <p:cNvSpPr txBox="1"/>
          <p:nvPr/>
        </p:nvSpPr>
        <p:spPr>
          <a:xfrm>
            <a:off x="6276109" y="471055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Crown Point</a:t>
            </a:r>
          </a:p>
        </p:txBody>
      </p:sp>
    </p:spTree>
    <p:extLst>
      <p:ext uri="{BB962C8B-B14F-4D97-AF65-F5344CB8AC3E}">
        <p14:creationId xmlns:p14="http://schemas.microsoft.com/office/powerpoint/2010/main" val="220234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EBA4E-FAB1-1240-BB89-6C41899E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539750"/>
            <a:ext cx="3594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D2EB7-B2D6-A147-8D2F-3F08C582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06" y="81455"/>
            <a:ext cx="8603787" cy="4980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A8EA3-5FC3-004E-BCD1-473F92904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643" y="3289972"/>
            <a:ext cx="3591339" cy="13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86403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14133</TotalTime>
  <Words>811</Words>
  <Application>Microsoft Macintosh PowerPoint</Application>
  <PresentationFormat>On-screen Show (16:9)</PresentationFormat>
  <Paragraphs>104</Paragraphs>
  <Slides>71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Noto Sans Symbols</vt:lpstr>
      <vt:lpstr>Open Sans</vt:lpstr>
      <vt:lpstr>Arial</vt:lpstr>
      <vt:lpstr>Source Sans Pro</vt:lpstr>
      <vt:lpstr>Economica</vt:lpstr>
      <vt:lpstr>luxe</vt:lpstr>
      <vt:lpstr>PowerPoint Presentation</vt:lpstr>
      <vt:lpstr>IDI “called out” Goals and Objectives</vt:lpstr>
      <vt:lpstr>Back Story - 11 Partners, 9 Practices</vt:lpstr>
      <vt:lpstr>Coverage Area</vt:lpstr>
      <vt:lpstr>PowerPoint Presentation</vt:lpstr>
      <vt:lpstr>PowerPoint Presentation</vt:lpstr>
      <vt:lpstr>Partners</vt:lpstr>
      <vt:lpstr>PowerPoint Presentation</vt:lpstr>
      <vt:lpstr>PowerPoint Presentation</vt:lpstr>
      <vt:lpstr>PowerPoint Presentation</vt:lpstr>
      <vt:lpstr>PowerPoint Presentation</vt:lpstr>
      <vt:lpstr>Interview Notes – Steven Mandrea</vt:lpstr>
      <vt:lpstr>PowerPoint Presentation</vt:lpstr>
      <vt:lpstr>PowerPoint Presentation</vt:lpstr>
      <vt:lpstr>Interview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Website(s) Review www.illinoisderm.com xwww.lakeviewderm.com https://www.idi-elkgrove.com xhttps://idi-loop.com http://www.idi-skokie.com/  xhttps://drsaradickie.com/ xhttps://www.drgoulder.com/ xhttp://www.hinsdalederm.com/ xhttps://www.daytonskincare.com/  Confirm with doctors during interview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Competition</vt:lpstr>
      <vt:lpstr>Main Competitors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Locations</vt:lpstr>
      <vt:lpstr>PowerPoint Presentation</vt:lpstr>
      <vt:lpstr>Chesterton</vt:lpstr>
      <vt:lpstr>Calumet</vt:lpstr>
      <vt:lpstr>Location</vt:lpstr>
      <vt:lpstr>Location</vt:lpstr>
      <vt:lpstr>Location</vt:lpstr>
      <vt:lpstr>Loop</vt:lpstr>
      <vt:lpstr>Loop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kathy@healthcaresuccess.com</cp:lastModifiedBy>
  <cp:revision>146</cp:revision>
  <cp:lastPrinted>2020-01-14T23:33:18Z</cp:lastPrinted>
  <dcterms:modified xsi:type="dcterms:W3CDTF">2020-01-21T06:53:23Z</dcterms:modified>
</cp:coreProperties>
</file>