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87" r:id="rId2"/>
    <p:sldId id="266" r:id="rId3"/>
    <p:sldId id="325" r:id="rId4"/>
    <p:sldId id="312" r:id="rId5"/>
    <p:sldId id="267" r:id="rId6"/>
    <p:sldId id="268" r:id="rId7"/>
    <p:sldId id="270" r:id="rId8"/>
    <p:sldId id="262" r:id="rId9"/>
    <p:sldId id="264" r:id="rId10"/>
    <p:sldId id="326" r:id="rId11"/>
    <p:sldId id="272" r:id="rId12"/>
    <p:sldId id="273" r:id="rId13"/>
    <p:sldId id="274" r:id="rId14"/>
    <p:sldId id="275" r:id="rId15"/>
    <p:sldId id="277" r:id="rId16"/>
    <p:sldId id="256" r:id="rId17"/>
    <p:sldId id="279" r:id="rId18"/>
    <p:sldId id="258" r:id="rId19"/>
    <p:sldId id="257" r:id="rId20"/>
    <p:sldId id="259" r:id="rId21"/>
    <p:sldId id="324" r:id="rId22"/>
    <p:sldId id="281" r:id="rId23"/>
    <p:sldId id="260" r:id="rId24"/>
    <p:sldId id="282" r:id="rId25"/>
    <p:sldId id="283" r:id="rId26"/>
    <p:sldId id="261" r:id="rId27"/>
    <p:sldId id="284" r:id="rId28"/>
    <p:sldId id="286" r:id="rId29"/>
    <p:sldId id="322" r:id="rId30"/>
    <p:sldId id="288" r:id="rId31"/>
    <p:sldId id="289" r:id="rId32"/>
    <p:sldId id="290" r:id="rId33"/>
    <p:sldId id="291" r:id="rId34"/>
    <p:sldId id="292" r:id="rId35"/>
    <p:sldId id="293" r:id="rId36"/>
    <p:sldId id="294" r:id="rId37"/>
    <p:sldId id="295" r:id="rId38"/>
    <p:sldId id="296" r:id="rId39"/>
    <p:sldId id="297" r:id="rId40"/>
    <p:sldId id="323" r:id="rId41"/>
    <p:sldId id="298" r:id="rId42"/>
    <p:sldId id="299" r:id="rId43"/>
    <p:sldId id="320" r:id="rId44"/>
    <p:sldId id="300" r:id="rId45"/>
    <p:sldId id="301" r:id="rId46"/>
    <p:sldId id="302" r:id="rId47"/>
    <p:sldId id="303" r:id="rId48"/>
    <p:sldId id="304" r:id="rId49"/>
    <p:sldId id="305" r:id="rId50"/>
    <p:sldId id="306" r:id="rId51"/>
    <p:sldId id="307" r:id="rId52"/>
    <p:sldId id="308" r:id="rId53"/>
    <p:sldId id="321" r:id="rId54"/>
    <p:sldId id="310" r:id="rId55"/>
    <p:sldId id="309" r:id="rId56"/>
    <p:sldId id="313" r:id="rId57"/>
    <p:sldId id="311" r:id="rId58"/>
    <p:sldId id="327" r:id="rId59"/>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564" y="78"/>
      </p:cViewPr>
      <p:guideLst>
        <p:guide orient="horz" pos="2160"/>
        <p:guide pos="2880"/>
      </p:guideLst>
    </p:cSldViewPr>
  </p:slideViewPr>
  <p:notesTextViewPr>
    <p:cViewPr>
      <p:scale>
        <a:sx n="1" d="1"/>
        <a:sy n="1" d="1"/>
      </p:scale>
      <p:origin x="0" y="0"/>
    </p:cViewPr>
  </p:notesTextViewPr>
  <p:sorterViewPr>
    <p:cViewPr>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4719" cy="465121"/>
          </a:xfrm>
          <a:prstGeom prst="rect">
            <a:avLst/>
          </a:prstGeom>
        </p:spPr>
        <p:txBody>
          <a:bodyPr vert="horz" lIns="94238" tIns="47119" rIns="94238" bIns="47119" rtlCol="0"/>
          <a:lstStyle>
            <a:lvl1pPr algn="l">
              <a:defRPr sz="1200"/>
            </a:lvl1pPr>
          </a:lstStyle>
          <a:p>
            <a:endParaRPr lang="en-US"/>
          </a:p>
        </p:txBody>
      </p:sp>
      <p:sp>
        <p:nvSpPr>
          <p:cNvPr id="3" name="Date Placeholder 2"/>
          <p:cNvSpPr>
            <a:spLocks noGrp="1"/>
          </p:cNvSpPr>
          <p:nvPr>
            <p:ph type="dt" sz="quarter" idx="1"/>
          </p:nvPr>
        </p:nvSpPr>
        <p:spPr>
          <a:xfrm>
            <a:off x="3979930" y="1"/>
            <a:ext cx="3044719" cy="465121"/>
          </a:xfrm>
          <a:prstGeom prst="rect">
            <a:avLst/>
          </a:prstGeom>
        </p:spPr>
        <p:txBody>
          <a:bodyPr vert="horz" lIns="94238" tIns="47119" rIns="94238" bIns="47119" rtlCol="0"/>
          <a:lstStyle>
            <a:lvl1pPr algn="r">
              <a:defRPr sz="1200"/>
            </a:lvl1pPr>
          </a:lstStyle>
          <a:p>
            <a:fld id="{DF1FA94D-4161-4C64-8166-0718D3A6E68F}" type="datetimeFigureOut">
              <a:rPr lang="en-US" smtClean="0"/>
              <a:t>1/31/2018</a:t>
            </a:fld>
            <a:endParaRPr lang="en-US"/>
          </a:p>
        </p:txBody>
      </p:sp>
      <p:sp>
        <p:nvSpPr>
          <p:cNvPr id="4" name="Footer Placeholder 3"/>
          <p:cNvSpPr>
            <a:spLocks noGrp="1"/>
          </p:cNvSpPr>
          <p:nvPr>
            <p:ph type="ftr" sz="quarter" idx="2"/>
          </p:nvPr>
        </p:nvSpPr>
        <p:spPr>
          <a:xfrm>
            <a:off x="0" y="8845511"/>
            <a:ext cx="3044719" cy="465121"/>
          </a:xfrm>
          <a:prstGeom prst="rect">
            <a:avLst/>
          </a:prstGeom>
        </p:spPr>
        <p:txBody>
          <a:bodyPr vert="horz" lIns="94238" tIns="47119" rIns="94238" bIns="47119" rtlCol="0" anchor="b"/>
          <a:lstStyle>
            <a:lvl1pPr algn="l">
              <a:defRPr sz="1200"/>
            </a:lvl1pPr>
          </a:lstStyle>
          <a:p>
            <a:endParaRPr lang="en-US"/>
          </a:p>
        </p:txBody>
      </p:sp>
      <p:sp>
        <p:nvSpPr>
          <p:cNvPr id="5" name="Slide Number Placeholder 4"/>
          <p:cNvSpPr>
            <a:spLocks noGrp="1"/>
          </p:cNvSpPr>
          <p:nvPr>
            <p:ph type="sldNum" sz="quarter" idx="3"/>
          </p:nvPr>
        </p:nvSpPr>
        <p:spPr>
          <a:xfrm>
            <a:off x="3979930" y="8845511"/>
            <a:ext cx="3044719" cy="465121"/>
          </a:xfrm>
          <a:prstGeom prst="rect">
            <a:avLst/>
          </a:prstGeom>
        </p:spPr>
        <p:txBody>
          <a:bodyPr vert="horz" lIns="94238" tIns="47119" rIns="94238" bIns="47119" rtlCol="0" anchor="b"/>
          <a:lstStyle>
            <a:lvl1pPr algn="r">
              <a:defRPr sz="1200"/>
            </a:lvl1pPr>
          </a:lstStyle>
          <a:p>
            <a:fld id="{F3EA306B-2822-43ED-AAA5-9C3945335C01}" type="slidenum">
              <a:rPr lang="en-US" smtClean="0"/>
              <a:t>‹#›</a:t>
            </a:fld>
            <a:endParaRPr lang="en-US"/>
          </a:p>
        </p:txBody>
      </p:sp>
    </p:spTree>
    <p:extLst>
      <p:ext uri="{BB962C8B-B14F-4D97-AF65-F5344CB8AC3E}">
        <p14:creationId xmlns:p14="http://schemas.microsoft.com/office/powerpoint/2010/main" val="1452252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4719" cy="465614"/>
          </a:xfrm>
          <a:prstGeom prst="rect">
            <a:avLst/>
          </a:prstGeom>
        </p:spPr>
        <p:txBody>
          <a:bodyPr vert="horz" lIns="94238" tIns="47119" rIns="94238" bIns="47119" rtlCol="0"/>
          <a:lstStyle>
            <a:lvl1pPr algn="l">
              <a:defRPr sz="1200"/>
            </a:lvl1pPr>
          </a:lstStyle>
          <a:p>
            <a:endParaRPr lang="en-US"/>
          </a:p>
        </p:txBody>
      </p:sp>
      <p:sp>
        <p:nvSpPr>
          <p:cNvPr id="3" name="Date Placeholder 2"/>
          <p:cNvSpPr>
            <a:spLocks noGrp="1"/>
          </p:cNvSpPr>
          <p:nvPr>
            <p:ph type="dt" idx="1"/>
          </p:nvPr>
        </p:nvSpPr>
        <p:spPr>
          <a:xfrm>
            <a:off x="3979930" y="1"/>
            <a:ext cx="3044719" cy="465614"/>
          </a:xfrm>
          <a:prstGeom prst="rect">
            <a:avLst/>
          </a:prstGeom>
        </p:spPr>
        <p:txBody>
          <a:bodyPr vert="horz" lIns="94238" tIns="47119" rIns="94238" bIns="47119" rtlCol="0"/>
          <a:lstStyle>
            <a:lvl1pPr algn="r">
              <a:defRPr sz="1200"/>
            </a:lvl1pPr>
          </a:lstStyle>
          <a:p>
            <a:fld id="{238B7E4D-28F3-4F5E-A7AD-4D6DAB5D9C77}" type="datetimeFigureOut">
              <a:rPr lang="en-US" smtClean="0"/>
              <a:t>1/31/2018</a:t>
            </a:fld>
            <a:endParaRPr lang="en-US"/>
          </a:p>
        </p:txBody>
      </p:sp>
      <p:sp>
        <p:nvSpPr>
          <p:cNvPr id="4" name="Slide Image Placeholder 3"/>
          <p:cNvSpPr>
            <a:spLocks noGrp="1" noRot="1" noChangeAspect="1"/>
          </p:cNvSpPr>
          <p:nvPr>
            <p:ph type="sldImg" idx="2"/>
          </p:nvPr>
        </p:nvSpPr>
        <p:spPr>
          <a:xfrm>
            <a:off x="1185863" y="698500"/>
            <a:ext cx="4654550" cy="3492500"/>
          </a:xfrm>
          <a:prstGeom prst="rect">
            <a:avLst/>
          </a:prstGeom>
          <a:noFill/>
          <a:ln w="12700">
            <a:solidFill>
              <a:prstClr val="black"/>
            </a:solidFill>
          </a:ln>
        </p:spPr>
        <p:txBody>
          <a:bodyPr vert="horz" lIns="94238" tIns="47119" rIns="94238" bIns="47119"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4238" tIns="47119" rIns="94238" bIns="4711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3044719" cy="465614"/>
          </a:xfrm>
          <a:prstGeom prst="rect">
            <a:avLst/>
          </a:prstGeom>
        </p:spPr>
        <p:txBody>
          <a:bodyPr vert="horz" lIns="94238" tIns="47119" rIns="94238" bIns="47119"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4238" tIns="47119" rIns="94238" bIns="47119" rtlCol="0" anchor="b"/>
          <a:lstStyle>
            <a:lvl1pPr algn="r">
              <a:defRPr sz="1200"/>
            </a:lvl1pPr>
          </a:lstStyle>
          <a:p>
            <a:fld id="{A1A75910-4F7B-4CC8-882A-65831FA00038}" type="slidenum">
              <a:rPr lang="en-US" smtClean="0"/>
              <a:t>‹#›</a:t>
            </a:fld>
            <a:endParaRPr lang="en-US"/>
          </a:p>
        </p:txBody>
      </p:sp>
    </p:spTree>
    <p:extLst>
      <p:ext uri="{BB962C8B-B14F-4D97-AF65-F5344CB8AC3E}">
        <p14:creationId xmlns:p14="http://schemas.microsoft.com/office/powerpoint/2010/main" val="250677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5684" indent="-294494" eaLnBrk="0" hangingPunct="0">
              <a:spcBef>
                <a:spcPct val="30000"/>
              </a:spcBef>
              <a:defRPr sz="1200">
                <a:solidFill>
                  <a:schemeClr val="tx1"/>
                </a:solidFill>
                <a:latin typeface="Calibri" pitchFamily="34" charset="0"/>
              </a:defRPr>
            </a:lvl2pPr>
            <a:lvl3pPr marL="1177976" indent="-235595" eaLnBrk="0" hangingPunct="0">
              <a:spcBef>
                <a:spcPct val="30000"/>
              </a:spcBef>
              <a:defRPr sz="1200">
                <a:solidFill>
                  <a:schemeClr val="tx1"/>
                </a:solidFill>
                <a:latin typeface="Calibri" pitchFamily="34" charset="0"/>
              </a:defRPr>
            </a:lvl3pPr>
            <a:lvl4pPr marL="1649166" indent="-235595" eaLnBrk="0" hangingPunct="0">
              <a:spcBef>
                <a:spcPct val="30000"/>
              </a:spcBef>
              <a:defRPr sz="1200">
                <a:solidFill>
                  <a:schemeClr val="tx1"/>
                </a:solidFill>
                <a:latin typeface="Calibri" pitchFamily="34" charset="0"/>
              </a:defRPr>
            </a:lvl4pPr>
            <a:lvl5pPr marL="2120356" indent="-235595" eaLnBrk="0" hangingPunct="0">
              <a:spcBef>
                <a:spcPct val="30000"/>
              </a:spcBef>
              <a:defRPr sz="1200">
                <a:solidFill>
                  <a:schemeClr val="tx1"/>
                </a:solidFill>
                <a:latin typeface="Calibri" pitchFamily="34" charset="0"/>
              </a:defRPr>
            </a:lvl5pPr>
            <a:lvl6pPr marL="2591547" indent="-235595" eaLnBrk="0" fontAlgn="base" hangingPunct="0">
              <a:spcBef>
                <a:spcPct val="30000"/>
              </a:spcBef>
              <a:spcAft>
                <a:spcPct val="0"/>
              </a:spcAft>
              <a:defRPr sz="1200">
                <a:solidFill>
                  <a:schemeClr val="tx1"/>
                </a:solidFill>
                <a:latin typeface="Calibri" pitchFamily="34" charset="0"/>
              </a:defRPr>
            </a:lvl6pPr>
            <a:lvl7pPr marL="3062737" indent="-235595" eaLnBrk="0" fontAlgn="base" hangingPunct="0">
              <a:spcBef>
                <a:spcPct val="30000"/>
              </a:spcBef>
              <a:spcAft>
                <a:spcPct val="0"/>
              </a:spcAft>
              <a:defRPr sz="1200">
                <a:solidFill>
                  <a:schemeClr val="tx1"/>
                </a:solidFill>
                <a:latin typeface="Calibri" pitchFamily="34" charset="0"/>
              </a:defRPr>
            </a:lvl7pPr>
            <a:lvl8pPr marL="3533927" indent="-235595" eaLnBrk="0" fontAlgn="base" hangingPunct="0">
              <a:spcBef>
                <a:spcPct val="30000"/>
              </a:spcBef>
              <a:spcAft>
                <a:spcPct val="0"/>
              </a:spcAft>
              <a:defRPr sz="1200">
                <a:solidFill>
                  <a:schemeClr val="tx1"/>
                </a:solidFill>
                <a:latin typeface="Calibri" pitchFamily="34" charset="0"/>
              </a:defRPr>
            </a:lvl8pPr>
            <a:lvl9pPr marL="4005118" indent="-23559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E0DA6D1-BE40-4F38-B408-7478B1F00538}" type="slidenum">
              <a:rPr lang="en-US" altLang="en-US" smtClean="0">
                <a:latin typeface="Arial" charset="0"/>
              </a:rPr>
              <a:pPr eaLnBrk="1" hangingPunct="1">
                <a:spcBef>
                  <a:spcPct val="0"/>
                </a:spcBef>
              </a:pPr>
              <a:t>9</a:t>
            </a:fld>
            <a:endParaRPr lang="en-US" altLang="en-US" smtClean="0">
              <a:latin typeface="Arial" charset="0"/>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Use this as a divider page</a:t>
            </a:r>
          </a:p>
          <a:p>
            <a:endParaRPr lang="en-US" altLang="en-US" smtClean="0"/>
          </a:p>
        </p:txBody>
      </p:sp>
    </p:spTree>
    <p:extLst>
      <p:ext uri="{BB962C8B-B14F-4D97-AF65-F5344CB8AC3E}">
        <p14:creationId xmlns:p14="http://schemas.microsoft.com/office/powerpoint/2010/main" val="1879667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17059A-AD62-43E9-A9BD-B6BD791BCA3E}" type="slidenum">
              <a:rPr lang="en-US"/>
              <a:pPr/>
              <a:t>44</a:t>
            </a:fld>
            <a:endParaRPr lang="en-US"/>
          </a:p>
        </p:txBody>
      </p:sp>
      <p:sp>
        <p:nvSpPr>
          <p:cNvPr id="7170" name="Rectangle 2"/>
          <p:cNvSpPr>
            <a:spLocks noGrp="1" noRot="1" noChangeAspect="1" noChangeArrowheads="1" noTextEdit="1"/>
          </p:cNvSpPr>
          <p:nvPr>
            <p:ph type="sldImg"/>
          </p:nvPr>
        </p:nvSpPr>
        <p:spPr>
          <a:xfrm>
            <a:off x="1187450" y="698500"/>
            <a:ext cx="4654550" cy="3492500"/>
          </a:xfrm>
          <a:ln/>
        </p:spPr>
      </p:sp>
      <p:sp>
        <p:nvSpPr>
          <p:cNvPr id="7171" name="Rectangle 3"/>
          <p:cNvSpPr>
            <a:spLocks noGrp="1" noChangeArrowheads="1"/>
          </p:cNvSpPr>
          <p:nvPr>
            <p:ph type="body" idx="1"/>
          </p:nvPr>
        </p:nvSpPr>
        <p:spPr/>
        <p:txBody>
          <a:bodyPr/>
          <a:lstStyle/>
          <a:p>
            <a:r>
              <a:rPr lang="en-US"/>
              <a:t>Use this page to place a large photo/chart/graphic with a title</a:t>
            </a:r>
          </a:p>
        </p:txBody>
      </p:sp>
    </p:spTree>
    <p:extLst>
      <p:ext uri="{BB962C8B-B14F-4D97-AF65-F5344CB8AC3E}">
        <p14:creationId xmlns:p14="http://schemas.microsoft.com/office/powerpoint/2010/main" val="2026358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17059A-AD62-43E9-A9BD-B6BD791BCA3E}" type="slidenum">
              <a:rPr lang="en-US"/>
              <a:pPr/>
              <a:t>45</a:t>
            </a:fld>
            <a:endParaRPr lang="en-US"/>
          </a:p>
        </p:txBody>
      </p:sp>
      <p:sp>
        <p:nvSpPr>
          <p:cNvPr id="7170" name="Rectangle 2"/>
          <p:cNvSpPr>
            <a:spLocks noGrp="1" noRot="1" noChangeAspect="1" noChangeArrowheads="1" noTextEdit="1"/>
          </p:cNvSpPr>
          <p:nvPr>
            <p:ph type="sldImg"/>
          </p:nvPr>
        </p:nvSpPr>
        <p:spPr>
          <a:xfrm>
            <a:off x="1187450" y="698500"/>
            <a:ext cx="4654550" cy="3492500"/>
          </a:xfrm>
          <a:ln/>
        </p:spPr>
      </p:sp>
      <p:sp>
        <p:nvSpPr>
          <p:cNvPr id="7171" name="Rectangle 3"/>
          <p:cNvSpPr>
            <a:spLocks noGrp="1" noChangeArrowheads="1"/>
          </p:cNvSpPr>
          <p:nvPr>
            <p:ph type="body" idx="1"/>
          </p:nvPr>
        </p:nvSpPr>
        <p:spPr/>
        <p:txBody>
          <a:bodyPr/>
          <a:lstStyle/>
          <a:p>
            <a:r>
              <a:rPr lang="en-US"/>
              <a:t>Use this page to place a large photo/chart/graphic with a title</a:t>
            </a:r>
          </a:p>
        </p:txBody>
      </p:sp>
    </p:spTree>
    <p:extLst>
      <p:ext uri="{BB962C8B-B14F-4D97-AF65-F5344CB8AC3E}">
        <p14:creationId xmlns:p14="http://schemas.microsoft.com/office/powerpoint/2010/main" val="4042038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17059A-AD62-43E9-A9BD-B6BD791BCA3E}" type="slidenum">
              <a:rPr lang="en-US"/>
              <a:pPr/>
              <a:t>46</a:t>
            </a:fld>
            <a:endParaRPr lang="en-US"/>
          </a:p>
        </p:txBody>
      </p:sp>
      <p:sp>
        <p:nvSpPr>
          <p:cNvPr id="7170" name="Rectangle 2"/>
          <p:cNvSpPr>
            <a:spLocks noGrp="1" noRot="1" noChangeAspect="1" noChangeArrowheads="1" noTextEdit="1"/>
          </p:cNvSpPr>
          <p:nvPr>
            <p:ph type="sldImg"/>
          </p:nvPr>
        </p:nvSpPr>
        <p:spPr>
          <a:xfrm>
            <a:off x="1187450" y="698500"/>
            <a:ext cx="4654550" cy="3492500"/>
          </a:xfrm>
          <a:ln/>
        </p:spPr>
      </p:sp>
      <p:sp>
        <p:nvSpPr>
          <p:cNvPr id="7171" name="Rectangle 3"/>
          <p:cNvSpPr>
            <a:spLocks noGrp="1" noChangeArrowheads="1"/>
          </p:cNvSpPr>
          <p:nvPr>
            <p:ph type="body" idx="1"/>
          </p:nvPr>
        </p:nvSpPr>
        <p:spPr/>
        <p:txBody>
          <a:bodyPr/>
          <a:lstStyle/>
          <a:p>
            <a:r>
              <a:rPr lang="en-US"/>
              <a:t>Use this page to place a large photo/chart/graphic with a title</a:t>
            </a:r>
          </a:p>
        </p:txBody>
      </p:sp>
    </p:spTree>
    <p:extLst>
      <p:ext uri="{BB962C8B-B14F-4D97-AF65-F5344CB8AC3E}">
        <p14:creationId xmlns:p14="http://schemas.microsoft.com/office/powerpoint/2010/main" val="2906168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17059A-AD62-43E9-A9BD-B6BD791BCA3E}" type="slidenum">
              <a:rPr lang="en-US"/>
              <a:pPr/>
              <a:t>47</a:t>
            </a:fld>
            <a:endParaRPr lang="en-US"/>
          </a:p>
        </p:txBody>
      </p:sp>
      <p:sp>
        <p:nvSpPr>
          <p:cNvPr id="7170" name="Rectangle 2"/>
          <p:cNvSpPr>
            <a:spLocks noGrp="1" noRot="1" noChangeAspect="1" noChangeArrowheads="1" noTextEdit="1"/>
          </p:cNvSpPr>
          <p:nvPr>
            <p:ph type="sldImg"/>
          </p:nvPr>
        </p:nvSpPr>
        <p:spPr>
          <a:xfrm>
            <a:off x="1187450" y="698500"/>
            <a:ext cx="4654550" cy="3492500"/>
          </a:xfrm>
          <a:ln/>
        </p:spPr>
      </p:sp>
      <p:sp>
        <p:nvSpPr>
          <p:cNvPr id="7171" name="Rectangle 3"/>
          <p:cNvSpPr>
            <a:spLocks noGrp="1" noChangeArrowheads="1"/>
          </p:cNvSpPr>
          <p:nvPr>
            <p:ph type="body" idx="1"/>
          </p:nvPr>
        </p:nvSpPr>
        <p:spPr/>
        <p:txBody>
          <a:bodyPr/>
          <a:lstStyle/>
          <a:p>
            <a:r>
              <a:rPr lang="en-US"/>
              <a:t>Use this page to place a large photo/chart/graphic with a title</a:t>
            </a:r>
          </a:p>
        </p:txBody>
      </p:sp>
    </p:spTree>
    <p:extLst>
      <p:ext uri="{BB962C8B-B14F-4D97-AF65-F5344CB8AC3E}">
        <p14:creationId xmlns:p14="http://schemas.microsoft.com/office/powerpoint/2010/main" val="1994931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17059A-AD62-43E9-A9BD-B6BD791BCA3E}" type="slidenum">
              <a:rPr lang="en-US"/>
              <a:pPr/>
              <a:t>48</a:t>
            </a:fld>
            <a:endParaRPr lang="en-US"/>
          </a:p>
        </p:txBody>
      </p:sp>
      <p:sp>
        <p:nvSpPr>
          <p:cNvPr id="7170" name="Rectangle 2"/>
          <p:cNvSpPr>
            <a:spLocks noGrp="1" noRot="1" noChangeAspect="1" noChangeArrowheads="1" noTextEdit="1"/>
          </p:cNvSpPr>
          <p:nvPr>
            <p:ph type="sldImg"/>
          </p:nvPr>
        </p:nvSpPr>
        <p:spPr>
          <a:xfrm>
            <a:off x="1187450" y="698500"/>
            <a:ext cx="4654550" cy="3492500"/>
          </a:xfrm>
          <a:ln/>
        </p:spPr>
      </p:sp>
      <p:sp>
        <p:nvSpPr>
          <p:cNvPr id="7171" name="Rectangle 3"/>
          <p:cNvSpPr>
            <a:spLocks noGrp="1" noChangeArrowheads="1"/>
          </p:cNvSpPr>
          <p:nvPr>
            <p:ph type="body" idx="1"/>
          </p:nvPr>
        </p:nvSpPr>
        <p:spPr/>
        <p:txBody>
          <a:bodyPr/>
          <a:lstStyle/>
          <a:p>
            <a:r>
              <a:rPr lang="en-US"/>
              <a:t>Use this page to place a large photo/chart/graphic with a title</a:t>
            </a:r>
          </a:p>
        </p:txBody>
      </p:sp>
    </p:spTree>
    <p:extLst>
      <p:ext uri="{BB962C8B-B14F-4D97-AF65-F5344CB8AC3E}">
        <p14:creationId xmlns:p14="http://schemas.microsoft.com/office/powerpoint/2010/main" val="2847867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17059A-AD62-43E9-A9BD-B6BD791BCA3E}" type="slidenum">
              <a:rPr lang="en-US"/>
              <a:pPr/>
              <a:t>49</a:t>
            </a:fld>
            <a:endParaRPr lang="en-US"/>
          </a:p>
        </p:txBody>
      </p:sp>
      <p:sp>
        <p:nvSpPr>
          <p:cNvPr id="7170" name="Rectangle 2"/>
          <p:cNvSpPr>
            <a:spLocks noGrp="1" noRot="1" noChangeAspect="1" noChangeArrowheads="1" noTextEdit="1"/>
          </p:cNvSpPr>
          <p:nvPr>
            <p:ph type="sldImg"/>
          </p:nvPr>
        </p:nvSpPr>
        <p:spPr>
          <a:xfrm>
            <a:off x="1187450" y="698500"/>
            <a:ext cx="4654550" cy="3492500"/>
          </a:xfrm>
          <a:ln/>
        </p:spPr>
      </p:sp>
      <p:sp>
        <p:nvSpPr>
          <p:cNvPr id="7171" name="Rectangle 3"/>
          <p:cNvSpPr>
            <a:spLocks noGrp="1" noChangeArrowheads="1"/>
          </p:cNvSpPr>
          <p:nvPr>
            <p:ph type="body" idx="1"/>
          </p:nvPr>
        </p:nvSpPr>
        <p:spPr/>
        <p:txBody>
          <a:bodyPr/>
          <a:lstStyle/>
          <a:p>
            <a:r>
              <a:rPr lang="en-US"/>
              <a:t>Use this page to place a large photo/chart/graphic with a title</a:t>
            </a:r>
          </a:p>
        </p:txBody>
      </p:sp>
    </p:spTree>
    <p:extLst>
      <p:ext uri="{BB962C8B-B14F-4D97-AF65-F5344CB8AC3E}">
        <p14:creationId xmlns:p14="http://schemas.microsoft.com/office/powerpoint/2010/main" val="16006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17059A-AD62-43E9-A9BD-B6BD791BCA3E}" type="slidenum">
              <a:rPr lang="en-US"/>
              <a:pPr/>
              <a:t>50</a:t>
            </a:fld>
            <a:endParaRPr lang="en-US"/>
          </a:p>
        </p:txBody>
      </p:sp>
      <p:sp>
        <p:nvSpPr>
          <p:cNvPr id="7170" name="Rectangle 2"/>
          <p:cNvSpPr>
            <a:spLocks noGrp="1" noRot="1" noChangeAspect="1" noChangeArrowheads="1" noTextEdit="1"/>
          </p:cNvSpPr>
          <p:nvPr>
            <p:ph type="sldImg"/>
          </p:nvPr>
        </p:nvSpPr>
        <p:spPr>
          <a:xfrm>
            <a:off x="1187450" y="698500"/>
            <a:ext cx="4654550" cy="3492500"/>
          </a:xfrm>
          <a:ln/>
        </p:spPr>
      </p:sp>
      <p:sp>
        <p:nvSpPr>
          <p:cNvPr id="7171" name="Rectangle 3"/>
          <p:cNvSpPr>
            <a:spLocks noGrp="1" noChangeArrowheads="1"/>
          </p:cNvSpPr>
          <p:nvPr>
            <p:ph type="body" idx="1"/>
          </p:nvPr>
        </p:nvSpPr>
        <p:spPr/>
        <p:txBody>
          <a:bodyPr/>
          <a:lstStyle/>
          <a:p>
            <a:r>
              <a:rPr lang="en-US"/>
              <a:t>Use this page to place a large photo/chart/graphic with a title</a:t>
            </a:r>
          </a:p>
        </p:txBody>
      </p:sp>
    </p:spTree>
    <p:extLst>
      <p:ext uri="{BB962C8B-B14F-4D97-AF65-F5344CB8AC3E}">
        <p14:creationId xmlns:p14="http://schemas.microsoft.com/office/powerpoint/2010/main" val="4206867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17059A-AD62-43E9-A9BD-B6BD791BCA3E}" type="slidenum">
              <a:rPr lang="en-US"/>
              <a:pPr/>
              <a:t>51</a:t>
            </a:fld>
            <a:endParaRPr lang="en-US"/>
          </a:p>
        </p:txBody>
      </p:sp>
      <p:sp>
        <p:nvSpPr>
          <p:cNvPr id="7170" name="Rectangle 2"/>
          <p:cNvSpPr>
            <a:spLocks noGrp="1" noRot="1" noChangeAspect="1" noChangeArrowheads="1" noTextEdit="1"/>
          </p:cNvSpPr>
          <p:nvPr>
            <p:ph type="sldImg"/>
          </p:nvPr>
        </p:nvSpPr>
        <p:spPr>
          <a:xfrm>
            <a:off x="1187450" y="698500"/>
            <a:ext cx="4654550" cy="3492500"/>
          </a:xfrm>
          <a:ln/>
        </p:spPr>
      </p:sp>
      <p:sp>
        <p:nvSpPr>
          <p:cNvPr id="7171" name="Rectangle 3"/>
          <p:cNvSpPr>
            <a:spLocks noGrp="1" noChangeArrowheads="1"/>
          </p:cNvSpPr>
          <p:nvPr>
            <p:ph type="body" idx="1"/>
          </p:nvPr>
        </p:nvSpPr>
        <p:spPr/>
        <p:txBody>
          <a:bodyPr/>
          <a:lstStyle/>
          <a:p>
            <a:r>
              <a:rPr lang="en-US"/>
              <a:t>Use this page to place a large photo/chart/graphic with a title</a:t>
            </a:r>
          </a:p>
        </p:txBody>
      </p:sp>
    </p:spTree>
    <p:extLst>
      <p:ext uri="{BB962C8B-B14F-4D97-AF65-F5344CB8AC3E}">
        <p14:creationId xmlns:p14="http://schemas.microsoft.com/office/powerpoint/2010/main" val="1958050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17059A-AD62-43E9-A9BD-B6BD791BCA3E}" type="slidenum">
              <a:rPr lang="en-US"/>
              <a:pPr/>
              <a:t>52</a:t>
            </a:fld>
            <a:endParaRPr lang="en-US"/>
          </a:p>
        </p:txBody>
      </p:sp>
      <p:sp>
        <p:nvSpPr>
          <p:cNvPr id="7170" name="Rectangle 2"/>
          <p:cNvSpPr>
            <a:spLocks noGrp="1" noRot="1" noChangeAspect="1" noChangeArrowheads="1" noTextEdit="1"/>
          </p:cNvSpPr>
          <p:nvPr>
            <p:ph type="sldImg"/>
          </p:nvPr>
        </p:nvSpPr>
        <p:spPr>
          <a:xfrm>
            <a:off x="1187450" y="698500"/>
            <a:ext cx="4654550" cy="3492500"/>
          </a:xfrm>
          <a:ln/>
        </p:spPr>
      </p:sp>
      <p:sp>
        <p:nvSpPr>
          <p:cNvPr id="7171" name="Rectangle 3"/>
          <p:cNvSpPr>
            <a:spLocks noGrp="1" noChangeArrowheads="1"/>
          </p:cNvSpPr>
          <p:nvPr>
            <p:ph type="body" idx="1"/>
          </p:nvPr>
        </p:nvSpPr>
        <p:spPr/>
        <p:txBody>
          <a:bodyPr/>
          <a:lstStyle/>
          <a:p>
            <a:r>
              <a:rPr lang="en-US"/>
              <a:t>Use this page to place a large photo/chart/graphic with a title</a:t>
            </a:r>
          </a:p>
        </p:txBody>
      </p:sp>
    </p:spTree>
    <p:extLst>
      <p:ext uri="{BB962C8B-B14F-4D97-AF65-F5344CB8AC3E}">
        <p14:creationId xmlns:p14="http://schemas.microsoft.com/office/powerpoint/2010/main" val="3065378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C9B81-2AEA-4442-A117-5BE3CC0A4D48}" type="slidenum">
              <a:rPr lang="en-US"/>
              <a:pPr/>
              <a:t>58</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US"/>
              <a:t>You can use this as the last slide. If you are not using photos in the presentation, you can delete the disclaimer.</a:t>
            </a:r>
          </a:p>
          <a:p>
            <a:endParaRPr lang="en-US" b="1"/>
          </a:p>
        </p:txBody>
      </p:sp>
    </p:spTree>
    <p:extLst>
      <p:ext uri="{BB962C8B-B14F-4D97-AF65-F5344CB8AC3E}">
        <p14:creationId xmlns:p14="http://schemas.microsoft.com/office/powerpoint/2010/main" val="2773458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65684" indent="-294494" eaLnBrk="0" hangingPunct="0">
              <a:spcBef>
                <a:spcPct val="30000"/>
              </a:spcBef>
              <a:defRPr sz="1200">
                <a:solidFill>
                  <a:schemeClr val="tx1"/>
                </a:solidFill>
                <a:latin typeface="Arial" pitchFamily="34" charset="0"/>
              </a:defRPr>
            </a:lvl2pPr>
            <a:lvl3pPr marL="1177976" indent="-235595" eaLnBrk="0" hangingPunct="0">
              <a:spcBef>
                <a:spcPct val="30000"/>
              </a:spcBef>
              <a:defRPr sz="1200">
                <a:solidFill>
                  <a:schemeClr val="tx1"/>
                </a:solidFill>
                <a:latin typeface="Arial" pitchFamily="34" charset="0"/>
              </a:defRPr>
            </a:lvl3pPr>
            <a:lvl4pPr marL="1649166" indent="-235595" eaLnBrk="0" hangingPunct="0">
              <a:spcBef>
                <a:spcPct val="30000"/>
              </a:spcBef>
              <a:defRPr sz="1200">
                <a:solidFill>
                  <a:schemeClr val="tx1"/>
                </a:solidFill>
                <a:latin typeface="Arial" pitchFamily="34" charset="0"/>
              </a:defRPr>
            </a:lvl4pPr>
            <a:lvl5pPr marL="2120356" indent="-235595" eaLnBrk="0" hangingPunct="0">
              <a:spcBef>
                <a:spcPct val="30000"/>
              </a:spcBef>
              <a:defRPr sz="1200">
                <a:solidFill>
                  <a:schemeClr val="tx1"/>
                </a:solidFill>
                <a:latin typeface="Arial" pitchFamily="34" charset="0"/>
              </a:defRPr>
            </a:lvl5pPr>
            <a:lvl6pPr marL="2591547" indent="-235595" eaLnBrk="0" fontAlgn="base" hangingPunct="0">
              <a:spcBef>
                <a:spcPct val="30000"/>
              </a:spcBef>
              <a:spcAft>
                <a:spcPct val="0"/>
              </a:spcAft>
              <a:defRPr sz="1200">
                <a:solidFill>
                  <a:schemeClr val="tx1"/>
                </a:solidFill>
                <a:latin typeface="Arial" pitchFamily="34" charset="0"/>
              </a:defRPr>
            </a:lvl6pPr>
            <a:lvl7pPr marL="3062737" indent="-235595" eaLnBrk="0" fontAlgn="base" hangingPunct="0">
              <a:spcBef>
                <a:spcPct val="30000"/>
              </a:spcBef>
              <a:spcAft>
                <a:spcPct val="0"/>
              </a:spcAft>
              <a:defRPr sz="1200">
                <a:solidFill>
                  <a:schemeClr val="tx1"/>
                </a:solidFill>
                <a:latin typeface="Arial" pitchFamily="34" charset="0"/>
              </a:defRPr>
            </a:lvl7pPr>
            <a:lvl8pPr marL="3533927" indent="-235595" eaLnBrk="0" fontAlgn="base" hangingPunct="0">
              <a:spcBef>
                <a:spcPct val="30000"/>
              </a:spcBef>
              <a:spcAft>
                <a:spcPct val="0"/>
              </a:spcAft>
              <a:defRPr sz="1200">
                <a:solidFill>
                  <a:schemeClr val="tx1"/>
                </a:solidFill>
                <a:latin typeface="Arial" pitchFamily="34" charset="0"/>
              </a:defRPr>
            </a:lvl8pPr>
            <a:lvl9pPr marL="4005118" indent="-23559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AA1E9794-4066-4F14-9096-BBF4C5CE6B67}" type="slidenum">
              <a:rPr lang="en-US" altLang="en-US" smtClean="0">
                <a:solidFill>
                  <a:srgbClr val="000000"/>
                </a:solidFill>
              </a:rPr>
              <a:pPr eaLnBrk="1" hangingPunct="1">
                <a:spcBef>
                  <a:spcPct val="0"/>
                </a:spcBef>
              </a:pPr>
              <a:t>11</a:t>
            </a:fld>
            <a:endParaRPr lang="en-US" altLang="en-US" smtClean="0">
              <a:solidFill>
                <a:srgbClr val="000000"/>
              </a:solidFill>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r>
              <a:rPr lang="en-US" altLang="en-US" smtClean="0">
                <a:latin typeface="Arial" pitchFamily="34" charset="0"/>
              </a:rPr>
              <a:t>More irritated and aggravated.  In a pattern, not once or twice.</a:t>
            </a:r>
          </a:p>
        </p:txBody>
      </p:sp>
      <p:sp>
        <p:nvSpPr>
          <p:cNvPr id="117765" name="Date Placeholder 1"/>
          <p:cNvSpPr>
            <a:spLocks noGrp="1"/>
          </p:cNvSpPr>
          <p:nvPr>
            <p:ph type="dt" sz="quarter" idx="1"/>
          </p:nvPr>
        </p:nvSpPr>
        <p:spPr>
          <a:noFill/>
        </p:spPr>
        <p:txBody>
          <a:bodyPr/>
          <a:lstStyle>
            <a:lvl1pPr eaLnBrk="0" hangingPunct="0">
              <a:spcBef>
                <a:spcPct val="30000"/>
              </a:spcBef>
              <a:defRPr sz="1200">
                <a:solidFill>
                  <a:schemeClr val="tx1"/>
                </a:solidFill>
                <a:latin typeface="Arial" pitchFamily="34" charset="0"/>
              </a:defRPr>
            </a:lvl1pPr>
            <a:lvl2pPr marL="765684" indent="-294494" eaLnBrk="0" hangingPunct="0">
              <a:spcBef>
                <a:spcPct val="30000"/>
              </a:spcBef>
              <a:defRPr sz="1200">
                <a:solidFill>
                  <a:schemeClr val="tx1"/>
                </a:solidFill>
                <a:latin typeface="Arial" pitchFamily="34" charset="0"/>
              </a:defRPr>
            </a:lvl2pPr>
            <a:lvl3pPr marL="1177976" indent="-235595" eaLnBrk="0" hangingPunct="0">
              <a:spcBef>
                <a:spcPct val="30000"/>
              </a:spcBef>
              <a:defRPr sz="1200">
                <a:solidFill>
                  <a:schemeClr val="tx1"/>
                </a:solidFill>
                <a:latin typeface="Arial" pitchFamily="34" charset="0"/>
              </a:defRPr>
            </a:lvl3pPr>
            <a:lvl4pPr marL="1649166" indent="-235595" eaLnBrk="0" hangingPunct="0">
              <a:spcBef>
                <a:spcPct val="30000"/>
              </a:spcBef>
              <a:defRPr sz="1200">
                <a:solidFill>
                  <a:schemeClr val="tx1"/>
                </a:solidFill>
                <a:latin typeface="Arial" pitchFamily="34" charset="0"/>
              </a:defRPr>
            </a:lvl4pPr>
            <a:lvl5pPr marL="2120356" indent="-235595" eaLnBrk="0" hangingPunct="0">
              <a:spcBef>
                <a:spcPct val="30000"/>
              </a:spcBef>
              <a:defRPr sz="1200">
                <a:solidFill>
                  <a:schemeClr val="tx1"/>
                </a:solidFill>
                <a:latin typeface="Arial" pitchFamily="34" charset="0"/>
              </a:defRPr>
            </a:lvl5pPr>
            <a:lvl6pPr marL="2591547" indent="-235595" eaLnBrk="0" fontAlgn="base" hangingPunct="0">
              <a:spcBef>
                <a:spcPct val="30000"/>
              </a:spcBef>
              <a:spcAft>
                <a:spcPct val="0"/>
              </a:spcAft>
              <a:defRPr sz="1200">
                <a:solidFill>
                  <a:schemeClr val="tx1"/>
                </a:solidFill>
                <a:latin typeface="Arial" pitchFamily="34" charset="0"/>
              </a:defRPr>
            </a:lvl6pPr>
            <a:lvl7pPr marL="3062737" indent="-235595" eaLnBrk="0" fontAlgn="base" hangingPunct="0">
              <a:spcBef>
                <a:spcPct val="30000"/>
              </a:spcBef>
              <a:spcAft>
                <a:spcPct val="0"/>
              </a:spcAft>
              <a:defRPr sz="1200">
                <a:solidFill>
                  <a:schemeClr val="tx1"/>
                </a:solidFill>
                <a:latin typeface="Arial" pitchFamily="34" charset="0"/>
              </a:defRPr>
            </a:lvl7pPr>
            <a:lvl8pPr marL="3533927" indent="-235595" eaLnBrk="0" fontAlgn="base" hangingPunct="0">
              <a:spcBef>
                <a:spcPct val="30000"/>
              </a:spcBef>
              <a:spcAft>
                <a:spcPct val="0"/>
              </a:spcAft>
              <a:defRPr sz="1200">
                <a:solidFill>
                  <a:schemeClr val="tx1"/>
                </a:solidFill>
                <a:latin typeface="Arial" pitchFamily="34" charset="0"/>
              </a:defRPr>
            </a:lvl8pPr>
            <a:lvl9pPr marL="4005118" indent="-23559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endParaRPr lang="en-US" altLang="en-US" smtClean="0"/>
          </a:p>
        </p:txBody>
      </p:sp>
    </p:spTree>
    <p:extLst>
      <p:ext uri="{BB962C8B-B14F-4D97-AF65-F5344CB8AC3E}">
        <p14:creationId xmlns:p14="http://schemas.microsoft.com/office/powerpoint/2010/main" val="2017119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65684" indent="-294494" eaLnBrk="0" hangingPunct="0">
              <a:spcBef>
                <a:spcPct val="30000"/>
              </a:spcBef>
              <a:defRPr sz="1200">
                <a:solidFill>
                  <a:schemeClr val="tx1"/>
                </a:solidFill>
                <a:latin typeface="Arial" pitchFamily="34" charset="0"/>
              </a:defRPr>
            </a:lvl2pPr>
            <a:lvl3pPr marL="1177976" indent="-235595" eaLnBrk="0" hangingPunct="0">
              <a:spcBef>
                <a:spcPct val="30000"/>
              </a:spcBef>
              <a:defRPr sz="1200">
                <a:solidFill>
                  <a:schemeClr val="tx1"/>
                </a:solidFill>
                <a:latin typeface="Arial" pitchFamily="34" charset="0"/>
              </a:defRPr>
            </a:lvl3pPr>
            <a:lvl4pPr marL="1649166" indent="-235595" eaLnBrk="0" hangingPunct="0">
              <a:spcBef>
                <a:spcPct val="30000"/>
              </a:spcBef>
              <a:defRPr sz="1200">
                <a:solidFill>
                  <a:schemeClr val="tx1"/>
                </a:solidFill>
                <a:latin typeface="Arial" pitchFamily="34" charset="0"/>
              </a:defRPr>
            </a:lvl4pPr>
            <a:lvl5pPr marL="2120356" indent="-235595" eaLnBrk="0" hangingPunct="0">
              <a:spcBef>
                <a:spcPct val="30000"/>
              </a:spcBef>
              <a:defRPr sz="1200">
                <a:solidFill>
                  <a:schemeClr val="tx1"/>
                </a:solidFill>
                <a:latin typeface="Arial" pitchFamily="34" charset="0"/>
              </a:defRPr>
            </a:lvl5pPr>
            <a:lvl6pPr marL="2591547" indent="-235595" eaLnBrk="0" fontAlgn="base" hangingPunct="0">
              <a:spcBef>
                <a:spcPct val="30000"/>
              </a:spcBef>
              <a:spcAft>
                <a:spcPct val="0"/>
              </a:spcAft>
              <a:defRPr sz="1200">
                <a:solidFill>
                  <a:schemeClr val="tx1"/>
                </a:solidFill>
                <a:latin typeface="Arial" pitchFamily="34" charset="0"/>
              </a:defRPr>
            </a:lvl6pPr>
            <a:lvl7pPr marL="3062737" indent="-235595" eaLnBrk="0" fontAlgn="base" hangingPunct="0">
              <a:spcBef>
                <a:spcPct val="30000"/>
              </a:spcBef>
              <a:spcAft>
                <a:spcPct val="0"/>
              </a:spcAft>
              <a:defRPr sz="1200">
                <a:solidFill>
                  <a:schemeClr val="tx1"/>
                </a:solidFill>
                <a:latin typeface="Arial" pitchFamily="34" charset="0"/>
              </a:defRPr>
            </a:lvl7pPr>
            <a:lvl8pPr marL="3533927" indent="-235595" eaLnBrk="0" fontAlgn="base" hangingPunct="0">
              <a:spcBef>
                <a:spcPct val="30000"/>
              </a:spcBef>
              <a:spcAft>
                <a:spcPct val="0"/>
              </a:spcAft>
              <a:defRPr sz="1200">
                <a:solidFill>
                  <a:schemeClr val="tx1"/>
                </a:solidFill>
                <a:latin typeface="Arial" pitchFamily="34" charset="0"/>
              </a:defRPr>
            </a:lvl8pPr>
            <a:lvl9pPr marL="4005118" indent="-23559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F138802B-E37E-42E5-98A4-8CEC4C4BD563}" type="slidenum">
              <a:rPr lang="en-US" altLang="en-US" smtClean="0">
                <a:solidFill>
                  <a:srgbClr val="000000"/>
                </a:solidFill>
              </a:rPr>
              <a:pPr eaLnBrk="1" hangingPunct="1">
                <a:spcBef>
                  <a:spcPct val="0"/>
                </a:spcBef>
              </a:pPr>
              <a:t>13</a:t>
            </a:fld>
            <a:endParaRPr lang="en-US" altLang="en-US" smtClean="0">
              <a:solidFill>
                <a:srgbClr val="000000"/>
              </a:solidFill>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r>
              <a:rPr lang="en-US" altLang="en-US" smtClean="0">
                <a:latin typeface="Arial" pitchFamily="34" charset="0"/>
              </a:rPr>
              <a:t>Creative ways to buy drugs…lunch money, selling their things, stealing, etc.</a:t>
            </a:r>
          </a:p>
        </p:txBody>
      </p:sp>
      <p:sp>
        <p:nvSpPr>
          <p:cNvPr id="119813" name="Date Placeholder 1"/>
          <p:cNvSpPr>
            <a:spLocks noGrp="1"/>
          </p:cNvSpPr>
          <p:nvPr>
            <p:ph type="dt" sz="quarter" idx="1"/>
          </p:nvPr>
        </p:nvSpPr>
        <p:spPr>
          <a:noFill/>
        </p:spPr>
        <p:txBody>
          <a:bodyPr/>
          <a:lstStyle>
            <a:lvl1pPr eaLnBrk="0" hangingPunct="0">
              <a:spcBef>
                <a:spcPct val="30000"/>
              </a:spcBef>
              <a:defRPr sz="1200">
                <a:solidFill>
                  <a:schemeClr val="tx1"/>
                </a:solidFill>
                <a:latin typeface="Arial" pitchFamily="34" charset="0"/>
              </a:defRPr>
            </a:lvl1pPr>
            <a:lvl2pPr marL="765684" indent="-294494" eaLnBrk="0" hangingPunct="0">
              <a:spcBef>
                <a:spcPct val="30000"/>
              </a:spcBef>
              <a:defRPr sz="1200">
                <a:solidFill>
                  <a:schemeClr val="tx1"/>
                </a:solidFill>
                <a:latin typeface="Arial" pitchFamily="34" charset="0"/>
              </a:defRPr>
            </a:lvl2pPr>
            <a:lvl3pPr marL="1177976" indent="-235595" eaLnBrk="0" hangingPunct="0">
              <a:spcBef>
                <a:spcPct val="30000"/>
              </a:spcBef>
              <a:defRPr sz="1200">
                <a:solidFill>
                  <a:schemeClr val="tx1"/>
                </a:solidFill>
                <a:latin typeface="Arial" pitchFamily="34" charset="0"/>
              </a:defRPr>
            </a:lvl3pPr>
            <a:lvl4pPr marL="1649166" indent="-235595" eaLnBrk="0" hangingPunct="0">
              <a:spcBef>
                <a:spcPct val="30000"/>
              </a:spcBef>
              <a:defRPr sz="1200">
                <a:solidFill>
                  <a:schemeClr val="tx1"/>
                </a:solidFill>
                <a:latin typeface="Arial" pitchFamily="34" charset="0"/>
              </a:defRPr>
            </a:lvl4pPr>
            <a:lvl5pPr marL="2120356" indent="-235595" eaLnBrk="0" hangingPunct="0">
              <a:spcBef>
                <a:spcPct val="30000"/>
              </a:spcBef>
              <a:defRPr sz="1200">
                <a:solidFill>
                  <a:schemeClr val="tx1"/>
                </a:solidFill>
                <a:latin typeface="Arial" pitchFamily="34" charset="0"/>
              </a:defRPr>
            </a:lvl5pPr>
            <a:lvl6pPr marL="2591547" indent="-235595" eaLnBrk="0" fontAlgn="base" hangingPunct="0">
              <a:spcBef>
                <a:spcPct val="30000"/>
              </a:spcBef>
              <a:spcAft>
                <a:spcPct val="0"/>
              </a:spcAft>
              <a:defRPr sz="1200">
                <a:solidFill>
                  <a:schemeClr val="tx1"/>
                </a:solidFill>
                <a:latin typeface="Arial" pitchFamily="34" charset="0"/>
              </a:defRPr>
            </a:lvl6pPr>
            <a:lvl7pPr marL="3062737" indent="-235595" eaLnBrk="0" fontAlgn="base" hangingPunct="0">
              <a:spcBef>
                <a:spcPct val="30000"/>
              </a:spcBef>
              <a:spcAft>
                <a:spcPct val="0"/>
              </a:spcAft>
              <a:defRPr sz="1200">
                <a:solidFill>
                  <a:schemeClr val="tx1"/>
                </a:solidFill>
                <a:latin typeface="Arial" pitchFamily="34" charset="0"/>
              </a:defRPr>
            </a:lvl7pPr>
            <a:lvl8pPr marL="3533927" indent="-235595" eaLnBrk="0" fontAlgn="base" hangingPunct="0">
              <a:spcBef>
                <a:spcPct val="30000"/>
              </a:spcBef>
              <a:spcAft>
                <a:spcPct val="0"/>
              </a:spcAft>
              <a:defRPr sz="1200">
                <a:solidFill>
                  <a:schemeClr val="tx1"/>
                </a:solidFill>
                <a:latin typeface="Arial" pitchFamily="34" charset="0"/>
              </a:defRPr>
            </a:lvl8pPr>
            <a:lvl9pPr marL="4005118" indent="-23559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endParaRPr lang="en-US" altLang="en-US" smtClean="0"/>
          </a:p>
        </p:txBody>
      </p:sp>
    </p:spTree>
    <p:extLst>
      <p:ext uri="{BB962C8B-B14F-4D97-AF65-F5344CB8AC3E}">
        <p14:creationId xmlns:p14="http://schemas.microsoft.com/office/powerpoint/2010/main" val="1432918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65684" indent="-294494" eaLnBrk="0" hangingPunct="0">
              <a:spcBef>
                <a:spcPct val="30000"/>
              </a:spcBef>
              <a:defRPr sz="1200">
                <a:solidFill>
                  <a:schemeClr val="tx1"/>
                </a:solidFill>
                <a:latin typeface="Arial" pitchFamily="34" charset="0"/>
              </a:defRPr>
            </a:lvl2pPr>
            <a:lvl3pPr marL="1177976" indent="-235595" eaLnBrk="0" hangingPunct="0">
              <a:spcBef>
                <a:spcPct val="30000"/>
              </a:spcBef>
              <a:defRPr sz="1200">
                <a:solidFill>
                  <a:schemeClr val="tx1"/>
                </a:solidFill>
                <a:latin typeface="Arial" pitchFamily="34" charset="0"/>
              </a:defRPr>
            </a:lvl3pPr>
            <a:lvl4pPr marL="1649166" indent="-235595" eaLnBrk="0" hangingPunct="0">
              <a:spcBef>
                <a:spcPct val="30000"/>
              </a:spcBef>
              <a:defRPr sz="1200">
                <a:solidFill>
                  <a:schemeClr val="tx1"/>
                </a:solidFill>
                <a:latin typeface="Arial" pitchFamily="34" charset="0"/>
              </a:defRPr>
            </a:lvl4pPr>
            <a:lvl5pPr marL="2120356" indent="-235595" eaLnBrk="0" hangingPunct="0">
              <a:spcBef>
                <a:spcPct val="30000"/>
              </a:spcBef>
              <a:defRPr sz="1200">
                <a:solidFill>
                  <a:schemeClr val="tx1"/>
                </a:solidFill>
                <a:latin typeface="Arial" pitchFamily="34" charset="0"/>
              </a:defRPr>
            </a:lvl5pPr>
            <a:lvl6pPr marL="2591547" indent="-235595" eaLnBrk="0" fontAlgn="base" hangingPunct="0">
              <a:spcBef>
                <a:spcPct val="30000"/>
              </a:spcBef>
              <a:spcAft>
                <a:spcPct val="0"/>
              </a:spcAft>
              <a:defRPr sz="1200">
                <a:solidFill>
                  <a:schemeClr val="tx1"/>
                </a:solidFill>
                <a:latin typeface="Arial" pitchFamily="34" charset="0"/>
              </a:defRPr>
            </a:lvl6pPr>
            <a:lvl7pPr marL="3062737" indent="-235595" eaLnBrk="0" fontAlgn="base" hangingPunct="0">
              <a:spcBef>
                <a:spcPct val="30000"/>
              </a:spcBef>
              <a:spcAft>
                <a:spcPct val="0"/>
              </a:spcAft>
              <a:defRPr sz="1200">
                <a:solidFill>
                  <a:schemeClr val="tx1"/>
                </a:solidFill>
                <a:latin typeface="Arial" pitchFamily="34" charset="0"/>
              </a:defRPr>
            </a:lvl7pPr>
            <a:lvl8pPr marL="3533927" indent="-235595" eaLnBrk="0" fontAlgn="base" hangingPunct="0">
              <a:spcBef>
                <a:spcPct val="30000"/>
              </a:spcBef>
              <a:spcAft>
                <a:spcPct val="0"/>
              </a:spcAft>
              <a:defRPr sz="1200">
                <a:solidFill>
                  <a:schemeClr val="tx1"/>
                </a:solidFill>
                <a:latin typeface="Arial" pitchFamily="34" charset="0"/>
              </a:defRPr>
            </a:lvl8pPr>
            <a:lvl9pPr marL="4005118" indent="-23559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8D97305-5C93-4F4C-A322-564081A05FAF}" type="slidenum">
              <a:rPr lang="en-US" altLang="en-US" smtClean="0"/>
              <a:pPr eaLnBrk="1" hangingPunct="1">
                <a:spcBef>
                  <a:spcPct val="0"/>
                </a:spcBef>
              </a:pPr>
              <a:t>14</a:t>
            </a:fld>
            <a:endParaRPr lang="en-US" altLang="en-US" smtClean="0"/>
          </a:p>
        </p:txBody>
      </p:sp>
      <p:sp>
        <p:nvSpPr>
          <p:cNvPr id="134147" name="Rectangle 2"/>
          <p:cNvSpPr>
            <a:spLocks noGrp="1" noRot="1" noChangeAspect="1" noChangeArrowheads="1" noTextEdit="1"/>
          </p:cNvSpPr>
          <p:nvPr>
            <p:ph type="sldImg"/>
          </p:nvPr>
        </p:nvSpPr>
        <p:spPr>
          <a:xfrm>
            <a:off x="1187450" y="698500"/>
            <a:ext cx="4654550" cy="3492500"/>
          </a:xfrm>
          <a:ln/>
        </p:spPr>
      </p:sp>
      <p:sp>
        <p:nvSpPr>
          <p:cNvPr id="134148" name="Rectangle 3"/>
          <p:cNvSpPr>
            <a:spLocks noGrp="1" noChangeArrowheads="1"/>
          </p:cNvSpPr>
          <p:nvPr>
            <p:ph type="body" idx="1"/>
          </p:nvPr>
        </p:nvSpPr>
        <p:spPr>
          <a:noFill/>
        </p:spPr>
        <p:txBody>
          <a:bodyPr/>
          <a:lstStyle/>
          <a:p>
            <a:pPr eaLnBrk="1" hangingPunct="1"/>
            <a:r>
              <a:rPr lang="en-US" altLang="en-US" dirty="0" smtClean="0">
                <a:latin typeface="Arial" pitchFamily="34" charset="0"/>
              </a:rPr>
              <a:t>Major</a:t>
            </a:r>
            <a:r>
              <a:rPr lang="en-US" altLang="en-US" baseline="0" dirty="0" smtClean="0">
                <a:latin typeface="Arial" pitchFamily="34" charset="0"/>
              </a:rPr>
              <a:t> withdrawal symptoms peak between 24-48 hours after the last dose and subside after a week</a:t>
            </a:r>
            <a:endParaRPr lang="en-US" altLang="en-US" dirty="0" smtClean="0">
              <a:latin typeface="Arial" pitchFamily="34" charset="0"/>
            </a:endParaRPr>
          </a:p>
        </p:txBody>
      </p:sp>
      <p:sp>
        <p:nvSpPr>
          <p:cNvPr id="134149" name="Date Placeholder 1"/>
          <p:cNvSpPr>
            <a:spLocks noGrp="1"/>
          </p:cNvSpPr>
          <p:nvPr>
            <p:ph type="dt" sz="quarter" idx="1"/>
          </p:nvPr>
        </p:nvSpPr>
        <p:spPr>
          <a:noFill/>
        </p:spPr>
        <p:txBody>
          <a:bodyPr/>
          <a:lstStyle>
            <a:lvl1pPr eaLnBrk="0" hangingPunct="0">
              <a:spcBef>
                <a:spcPct val="30000"/>
              </a:spcBef>
              <a:defRPr sz="1200">
                <a:solidFill>
                  <a:schemeClr val="tx1"/>
                </a:solidFill>
                <a:latin typeface="Arial" pitchFamily="34" charset="0"/>
              </a:defRPr>
            </a:lvl1pPr>
            <a:lvl2pPr marL="765684" indent="-294494" eaLnBrk="0" hangingPunct="0">
              <a:spcBef>
                <a:spcPct val="30000"/>
              </a:spcBef>
              <a:defRPr sz="1200">
                <a:solidFill>
                  <a:schemeClr val="tx1"/>
                </a:solidFill>
                <a:latin typeface="Arial" pitchFamily="34" charset="0"/>
              </a:defRPr>
            </a:lvl2pPr>
            <a:lvl3pPr marL="1177976" indent="-235595" eaLnBrk="0" hangingPunct="0">
              <a:spcBef>
                <a:spcPct val="30000"/>
              </a:spcBef>
              <a:defRPr sz="1200">
                <a:solidFill>
                  <a:schemeClr val="tx1"/>
                </a:solidFill>
                <a:latin typeface="Arial" pitchFamily="34" charset="0"/>
              </a:defRPr>
            </a:lvl3pPr>
            <a:lvl4pPr marL="1649166" indent="-235595" eaLnBrk="0" hangingPunct="0">
              <a:spcBef>
                <a:spcPct val="30000"/>
              </a:spcBef>
              <a:defRPr sz="1200">
                <a:solidFill>
                  <a:schemeClr val="tx1"/>
                </a:solidFill>
                <a:latin typeface="Arial" pitchFamily="34" charset="0"/>
              </a:defRPr>
            </a:lvl4pPr>
            <a:lvl5pPr marL="2120356" indent="-235595" eaLnBrk="0" hangingPunct="0">
              <a:spcBef>
                <a:spcPct val="30000"/>
              </a:spcBef>
              <a:defRPr sz="1200">
                <a:solidFill>
                  <a:schemeClr val="tx1"/>
                </a:solidFill>
                <a:latin typeface="Arial" pitchFamily="34" charset="0"/>
              </a:defRPr>
            </a:lvl5pPr>
            <a:lvl6pPr marL="2591547" indent="-235595" eaLnBrk="0" fontAlgn="base" hangingPunct="0">
              <a:spcBef>
                <a:spcPct val="30000"/>
              </a:spcBef>
              <a:spcAft>
                <a:spcPct val="0"/>
              </a:spcAft>
              <a:defRPr sz="1200">
                <a:solidFill>
                  <a:schemeClr val="tx1"/>
                </a:solidFill>
                <a:latin typeface="Arial" pitchFamily="34" charset="0"/>
              </a:defRPr>
            </a:lvl6pPr>
            <a:lvl7pPr marL="3062737" indent="-235595" eaLnBrk="0" fontAlgn="base" hangingPunct="0">
              <a:spcBef>
                <a:spcPct val="30000"/>
              </a:spcBef>
              <a:spcAft>
                <a:spcPct val="0"/>
              </a:spcAft>
              <a:defRPr sz="1200">
                <a:solidFill>
                  <a:schemeClr val="tx1"/>
                </a:solidFill>
                <a:latin typeface="Arial" pitchFamily="34" charset="0"/>
              </a:defRPr>
            </a:lvl7pPr>
            <a:lvl8pPr marL="3533927" indent="-235595" eaLnBrk="0" fontAlgn="base" hangingPunct="0">
              <a:spcBef>
                <a:spcPct val="30000"/>
              </a:spcBef>
              <a:spcAft>
                <a:spcPct val="0"/>
              </a:spcAft>
              <a:defRPr sz="1200">
                <a:solidFill>
                  <a:schemeClr val="tx1"/>
                </a:solidFill>
                <a:latin typeface="Arial" pitchFamily="34" charset="0"/>
              </a:defRPr>
            </a:lvl8pPr>
            <a:lvl9pPr marL="4005118" indent="-23559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endParaRPr lang="en-US" altLang="en-US" smtClean="0"/>
          </a:p>
        </p:txBody>
      </p:sp>
    </p:spTree>
    <p:extLst>
      <p:ext uri="{BB962C8B-B14F-4D97-AF65-F5344CB8AC3E}">
        <p14:creationId xmlns:p14="http://schemas.microsoft.com/office/powerpoint/2010/main" val="389422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65684" indent="-294494" eaLnBrk="0" hangingPunct="0">
              <a:spcBef>
                <a:spcPct val="30000"/>
              </a:spcBef>
              <a:defRPr sz="1200">
                <a:solidFill>
                  <a:schemeClr val="tx1"/>
                </a:solidFill>
                <a:latin typeface="Arial" pitchFamily="34" charset="0"/>
              </a:defRPr>
            </a:lvl2pPr>
            <a:lvl3pPr marL="1177976" indent="-235595" eaLnBrk="0" hangingPunct="0">
              <a:spcBef>
                <a:spcPct val="30000"/>
              </a:spcBef>
              <a:defRPr sz="1200">
                <a:solidFill>
                  <a:schemeClr val="tx1"/>
                </a:solidFill>
                <a:latin typeface="Arial" pitchFamily="34" charset="0"/>
              </a:defRPr>
            </a:lvl3pPr>
            <a:lvl4pPr marL="1649166" indent="-235595" eaLnBrk="0" hangingPunct="0">
              <a:spcBef>
                <a:spcPct val="30000"/>
              </a:spcBef>
              <a:defRPr sz="1200">
                <a:solidFill>
                  <a:schemeClr val="tx1"/>
                </a:solidFill>
                <a:latin typeface="Arial" pitchFamily="34" charset="0"/>
              </a:defRPr>
            </a:lvl4pPr>
            <a:lvl5pPr marL="2120356" indent="-235595" eaLnBrk="0" hangingPunct="0">
              <a:spcBef>
                <a:spcPct val="30000"/>
              </a:spcBef>
              <a:defRPr sz="1200">
                <a:solidFill>
                  <a:schemeClr val="tx1"/>
                </a:solidFill>
                <a:latin typeface="Arial" pitchFamily="34" charset="0"/>
              </a:defRPr>
            </a:lvl5pPr>
            <a:lvl6pPr marL="2591547" indent="-235595" eaLnBrk="0" fontAlgn="base" hangingPunct="0">
              <a:spcBef>
                <a:spcPct val="30000"/>
              </a:spcBef>
              <a:spcAft>
                <a:spcPct val="0"/>
              </a:spcAft>
              <a:defRPr sz="1200">
                <a:solidFill>
                  <a:schemeClr val="tx1"/>
                </a:solidFill>
                <a:latin typeface="Arial" pitchFamily="34" charset="0"/>
              </a:defRPr>
            </a:lvl6pPr>
            <a:lvl7pPr marL="3062737" indent="-235595" eaLnBrk="0" fontAlgn="base" hangingPunct="0">
              <a:spcBef>
                <a:spcPct val="30000"/>
              </a:spcBef>
              <a:spcAft>
                <a:spcPct val="0"/>
              </a:spcAft>
              <a:defRPr sz="1200">
                <a:solidFill>
                  <a:schemeClr val="tx1"/>
                </a:solidFill>
                <a:latin typeface="Arial" pitchFamily="34" charset="0"/>
              </a:defRPr>
            </a:lvl7pPr>
            <a:lvl8pPr marL="3533927" indent="-235595" eaLnBrk="0" fontAlgn="base" hangingPunct="0">
              <a:spcBef>
                <a:spcPct val="30000"/>
              </a:spcBef>
              <a:spcAft>
                <a:spcPct val="0"/>
              </a:spcAft>
              <a:defRPr sz="1200">
                <a:solidFill>
                  <a:schemeClr val="tx1"/>
                </a:solidFill>
                <a:latin typeface="Arial" pitchFamily="34" charset="0"/>
              </a:defRPr>
            </a:lvl8pPr>
            <a:lvl9pPr marL="4005118" indent="-23559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8CE0DD8-3AEB-440D-BB70-3D6C3FEF2928}" type="slidenum">
              <a:rPr lang="en-US" altLang="en-US" smtClean="0"/>
              <a:pPr eaLnBrk="1" hangingPunct="1">
                <a:spcBef>
                  <a:spcPct val="0"/>
                </a:spcBef>
              </a:pPr>
              <a:t>15</a:t>
            </a:fld>
            <a:endParaRPr lang="en-US" altLang="en-US" smtClean="0"/>
          </a:p>
        </p:txBody>
      </p:sp>
      <p:sp>
        <p:nvSpPr>
          <p:cNvPr id="131075" name="Rectangle 2"/>
          <p:cNvSpPr>
            <a:spLocks noGrp="1" noRot="1" noChangeAspect="1" noChangeArrowheads="1" noTextEdit="1"/>
          </p:cNvSpPr>
          <p:nvPr>
            <p:ph type="sldImg"/>
          </p:nvPr>
        </p:nvSpPr>
        <p:spPr>
          <a:xfrm>
            <a:off x="1187450" y="698500"/>
            <a:ext cx="4654550" cy="3492500"/>
          </a:xfrm>
          <a:ln/>
        </p:spPr>
      </p:sp>
      <p:sp>
        <p:nvSpPr>
          <p:cNvPr id="131076" name="Rectangle 3"/>
          <p:cNvSpPr>
            <a:spLocks noGrp="1" noChangeArrowheads="1"/>
          </p:cNvSpPr>
          <p:nvPr>
            <p:ph type="body" idx="1"/>
          </p:nvPr>
        </p:nvSpPr>
        <p:spPr>
          <a:noFill/>
        </p:spPr>
        <p:txBody>
          <a:bodyPr/>
          <a:lstStyle/>
          <a:p>
            <a:pPr marL="176696" indent="-176696">
              <a:buFont typeface="Arial" panose="020B0604020202020204" pitchFamily="34" charset="0"/>
              <a:buChar char="•"/>
            </a:pPr>
            <a:r>
              <a:rPr lang="en-US" altLang="en-US" dirty="0" smtClean="0">
                <a:latin typeface="Arial" pitchFamily="34" charset="0"/>
              </a:rPr>
              <a:t>Duration of high:  Euphoria</a:t>
            </a:r>
            <a:r>
              <a:rPr lang="en-US" altLang="en-US" baseline="0" dirty="0" smtClean="0">
                <a:latin typeface="Arial" pitchFamily="34" charset="0"/>
              </a:rPr>
              <a:t> sets in within seven seconds (intravenous injection), two to five minutes (intramuscular injection) or 10 to 15 minutes (sniffed or smoked).  The high lasts from 10 to 30 minutes.  Euphoria is followed by lethargy, sleepiness and apathy.</a:t>
            </a:r>
            <a:endParaRPr lang="en-US" altLang="en-US" dirty="0" smtClean="0">
              <a:latin typeface="Arial" pitchFamily="34" charset="0"/>
            </a:endParaRPr>
          </a:p>
          <a:p>
            <a:pPr eaLnBrk="1" hangingPunct="1"/>
            <a:endParaRPr lang="en-US" altLang="en-US" dirty="0" smtClean="0">
              <a:latin typeface="Arial" pitchFamily="34" charset="0"/>
            </a:endParaRPr>
          </a:p>
        </p:txBody>
      </p:sp>
      <p:sp>
        <p:nvSpPr>
          <p:cNvPr id="131077" name="Date Placeholder 1"/>
          <p:cNvSpPr>
            <a:spLocks noGrp="1"/>
          </p:cNvSpPr>
          <p:nvPr>
            <p:ph type="dt" sz="quarter" idx="1"/>
          </p:nvPr>
        </p:nvSpPr>
        <p:spPr>
          <a:noFill/>
        </p:spPr>
        <p:txBody>
          <a:bodyPr/>
          <a:lstStyle>
            <a:lvl1pPr eaLnBrk="0" hangingPunct="0">
              <a:spcBef>
                <a:spcPct val="30000"/>
              </a:spcBef>
              <a:defRPr sz="1200">
                <a:solidFill>
                  <a:schemeClr val="tx1"/>
                </a:solidFill>
                <a:latin typeface="Arial" pitchFamily="34" charset="0"/>
              </a:defRPr>
            </a:lvl1pPr>
            <a:lvl2pPr marL="765684" indent="-294494" eaLnBrk="0" hangingPunct="0">
              <a:spcBef>
                <a:spcPct val="30000"/>
              </a:spcBef>
              <a:defRPr sz="1200">
                <a:solidFill>
                  <a:schemeClr val="tx1"/>
                </a:solidFill>
                <a:latin typeface="Arial" pitchFamily="34" charset="0"/>
              </a:defRPr>
            </a:lvl2pPr>
            <a:lvl3pPr marL="1177976" indent="-235595" eaLnBrk="0" hangingPunct="0">
              <a:spcBef>
                <a:spcPct val="30000"/>
              </a:spcBef>
              <a:defRPr sz="1200">
                <a:solidFill>
                  <a:schemeClr val="tx1"/>
                </a:solidFill>
                <a:latin typeface="Arial" pitchFamily="34" charset="0"/>
              </a:defRPr>
            </a:lvl3pPr>
            <a:lvl4pPr marL="1649166" indent="-235595" eaLnBrk="0" hangingPunct="0">
              <a:spcBef>
                <a:spcPct val="30000"/>
              </a:spcBef>
              <a:defRPr sz="1200">
                <a:solidFill>
                  <a:schemeClr val="tx1"/>
                </a:solidFill>
                <a:latin typeface="Arial" pitchFamily="34" charset="0"/>
              </a:defRPr>
            </a:lvl4pPr>
            <a:lvl5pPr marL="2120356" indent="-235595" eaLnBrk="0" hangingPunct="0">
              <a:spcBef>
                <a:spcPct val="30000"/>
              </a:spcBef>
              <a:defRPr sz="1200">
                <a:solidFill>
                  <a:schemeClr val="tx1"/>
                </a:solidFill>
                <a:latin typeface="Arial" pitchFamily="34" charset="0"/>
              </a:defRPr>
            </a:lvl5pPr>
            <a:lvl6pPr marL="2591547" indent="-235595" eaLnBrk="0" fontAlgn="base" hangingPunct="0">
              <a:spcBef>
                <a:spcPct val="30000"/>
              </a:spcBef>
              <a:spcAft>
                <a:spcPct val="0"/>
              </a:spcAft>
              <a:defRPr sz="1200">
                <a:solidFill>
                  <a:schemeClr val="tx1"/>
                </a:solidFill>
                <a:latin typeface="Arial" pitchFamily="34" charset="0"/>
              </a:defRPr>
            </a:lvl6pPr>
            <a:lvl7pPr marL="3062737" indent="-235595" eaLnBrk="0" fontAlgn="base" hangingPunct="0">
              <a:spcBef>
                <a:spcPct val="30000"/>
              </a:spcBef>
              <a:spcAft>
                <a:spcPct val="0"/>
              </a:spcAft>
              <a:defRPr sz="1200">
                <a:solidFill>
                  <a:schemeClr val="tx1"/>
                </a:solidFill>
                <a:latin typeface="Arial" pitchFamily="34" charset="0"/>
              </a:defRPr>
            </a:lvl7pPr>
            <a:lvl8pPr marL="3533927" indent="-235595" eaLnBrk="0" fontAlgn="base" hangingPunct="0">
              <a:spcBef>
                <a:spcPct val="30000"/>
              </a:spcBef>
              <a:spcAft>
                <a:spcPct val="0"/>
              </a:spcAft>
              <a:defRPr sz="1200">
                <a:solidFill>
                  <a:schemeClr val="tx1"/>
                </a:solidFill>
                <a:latin typeface="Arial" pitchFamily="34" charset="0"/>
              </a:defRPr>
            </a:lvl8pPr>
            <a:lvl9pPr marL="4005118" indent="-23559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endParaRPr lang="en-US" altLang="en-US" smtClean="0"/>
          </a:p>
        </p:txBody>
      </p:sp>
    </p:spTree>
    <p:extLst>
      <p:ext uri="{BB962C8B-B14F-4D97-AF65-F5344CB8AC3E}">
        <p14:creationId xmlns:p14="http://schemas.microsoft.com/office/powerpoint/2010/main" val="229368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From 2001 to 2014 there was a 6-fold increase in the total number of deaths.</a:t>
            </a:r>
            <a:endParaRPr lang="en-US" dirty="0"/>
          </a:p>
        </p:txBody>
      </p:sp>
      <p:sp>
        <p:nvSpPr>
          <p:cNvPr id="4" name="Slide Number Placeholder 3"/>
          <p:cNvSpPr>
            <a:spLocks noGrp="1"/>
          </p:cNvSpPr>
          <p:nvPr>
            <p:ph type="sldNum" sz="quarter" idx="10"/>
          </p:nvPr>
        </p:nvSpPr>
        <p:spPr/>
        <p:txBody>
          <a:bodyPr/>
          <a:lstStyle/>
          <a:p>
            <a:fld id="{A1A75910-4F7B-4CC8-882A-65831FA00038}" type="slidenum">
              <a:rPr lang="en-US" smtClean="0"/>
              <a:t>16</a:t>
            </a:fld>
            <a:endParaRPr lang="en-US"/>
          </a:p>
        </p:txBody>
      </p:sp>
    </p:spTree>
    <p:extLst>
      <p:ext uri="{BB962C8B-B14F-4D97-AF65-F5344CB8AC3E}">
        <p14:creationId xmlns:p14="http://schemas.microsoft.com/office/powerpoint/2010/main" val="4083025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endParaRPr lang="en-US" altLang="en-US" smtClean="0"/>
          </a:p>
        </p:txBody>
      </p:sp>
      <p:sp>
        <p:nvSpPr>
          <p:cNvPr id="43012" name="Slide Number Placeholder 3"/>
          <p:cNvSpPr>
            <a:spLocks noGrp="1"/>
          </p:cNvSpPr>
          <p:nvPr>
            <p:ph type="sldNum" sz="quarter" idx="5"/>
          </p:nvPr>
        </p:nvSpPr>
        <p:spPr>
          <a:noFill/>
        </p:spPr>
        <p:txBody>
          <a:bodyPr/>
          <a:lstStyle>
            <a:lvl1pPr defTabSz="942196" eaLnBrk="0" hangingPunct="0">
              <a:spcBef>
                <a:spcPct val="30000"/>
              </a:spcBef>
              <a:defRPr sz="1200">
                <a:solidFill>
                  <a:schemeClr val="tx1"/>
                </a:solidFill>
                <a:latin typeface="Arial" charset="0"/>
              </a:defRPr>
            </a:lvl1pPr>
            <a:lvl2pPr marL="749911" indent="-288428" defTabSz="942196" eaLnBrk="0" hangingPunct="0">
              <a:spcBef>
                <a:spcPct val="30000"/>
              </a:spcBef>
              <a:defRPr sz="1200">
                <a:solidFill>
                  <a:schemeClr val="tx1"/>
                </a:solidFill>
                <a:latin typeface="Arial" charset="0"/>
              </a:defRPr>
            </a:lvl2pPr>
            <a:lvl3pPr marL="1153709" indent="-230742" defTabSz="942196" eaLnBrk="0" hangingPunct="0">
              <a:spcBef>
                <a:spcPct val="30000"/>
              </a:spcBef>
              <a:defRPr sz="1200">
                <a:solidFill>
                  <a:schemeClr val="tx1"/>
                </a:solidFill>
                <a:latin typeface="Arial" charset="0"/>
              </a:defRPr>
            </a:lvl3pPr>
            <a:lvl4pPr marL="1615193" indent="-230742" defTabSz="942196" eaLnBrk="0" hangingPunct="0">
              <a:spcBef>
                <a:spcPct val="30000"/>
              </a:spcBef>
              <a:defRPr sz="1200">
                <a:solidFill>
                  <a:schemeClr val="tx1"/>
                </a:solidFill>
                <a:latin typeface="Arial" charset="0"/>
              </a:defRPr>
            </a:lvl4pPr>
            <a:lvl5pPr marL="2076678" indent="-230742" defTabSz="942196" eaLnBrk="0" hangingPunct="0">
              <a:spcBef>
                <a:spcPct val="30000"/>
              </a:spcBef>
              <a:defRPr sz="1200">
                <a:solidFill>
                  <a:schemeClr val="tx1"/>
                </a:solidFill>
                <a:latin typeface="Arial" charset="0"/>
              </a:defRPr>
            </a:lvl5pPr>
            <a:lvl6pPr marL="2538161" indent="-230742" defTabSz="942196" eaLnBrk="0" fontAlgn="base" hangingPunct="0">
              <a:spcBef>
                <a:spcPct val="30000"/>
              </a:spcBef>
              <a:spcAft>
                <a:spcPct val="0"/>
              </a:spcAft>
              <a:defRPr sz="1200">
                <a:solidFill>
                  <a:schemeClr val="tx1"/>
                </a:solidFill>
                <a:latin typeface="Arial" charset="0"/>
              </a:defRPr>
            </a:lvl6pPr>
            <a:lvl7pPr marL="2999645" indent="-230742" defTabSz="942196" eaLnBrk="0" fontAlgn="base" hangingPunct="0">
              <a:spcBef>
                <a:spcPct val="30000"/>
              </a:spcBef>
              <a:spcAft>
                <a:spcPct val="0"/>
              </a:spcAft>
              <a:defRPr sz="1200">
                <a:solidFill>
                  <a:schemeClr val="tx1"/>
                </a:solidFill>
                <a:latin typeface="Arial" charset="0"/>
              </a:defRPr>
            </a:lvl7pPr>
            <a:lvl8pPr marL="3461129" indent="-230742" defTabSz="942196" eaLnBrk="0" fontAlgn="base" hangingPunct="0">
              <a:spcBef>
                <a:spcPct val="30000"/>
              </a:spcBef>
              <a:spcAft>
                <a:spcPct val="0"/>
              </a:spcAft>
              <a:defRPr sz="1200">
                <a:solidFill>
                  <a:schemeClr val="tx1"/>
                </a:solidFill>
                <a:latin typeface="Arial" charset="0"/>
              </a:defRPr>
            </a:lvl8pPr>
            <a:lvl9pPr marL="3922612" indent="-230742" defTabSz="94219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DA34D23-C963-4CC5-BCC5-61B1F43989E2}" type="slidenum">
              <a:rPr lang="en-US" altLang="en-US" smtClean="0"/>
              <a:pPr eaLnBrk="1" hangingPunct="1">
                <a:spcBef>
                  <a:spcPct val="0"/>
                </a:spcBef>
              </a:pPr>
              <a:t>34</a:t>
            </a:fld>
            <a:endParaRPr lang="en-US" altLang="en-US" smtClean="0"/>
          </a:p>
        </p:txBody>
      </p:sp>
    </p:spTree>
    <p:extLst>
      <p:ext uri="{BB962C8B-B14F-4D97-AF65-F5344CB8AC3E}">
        <p14:creationId xmlns:p14="http://schemas.microsoft.com/office/powerpoint/2010/main" val="3577000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endParaRPr lang="en-US" altLang="en-US" smtClean="0"/>
          </a:p>
        </p:txBody>
      </p:sp>
      <p:sp>
        <p:nvSpPr>
          <p:cNvPr id="44036" name="Slide Number Placeholder 3"/>
          <p:cNvSpPr>
            <a:spLocks noGrp="1"/>
          </p:cNvSpPr>
          <p:nvPr>
            <p:ph type="sldNum" sz="quarter" idx="5"/>
          </p:nvPr>
        </p:nvSpPr>
        <p:spPr>
          <a:noFill/>
        </p:spPr>
        <p:txBody>
          <a:bodyPr/>
          <a:lstStyle>
            <a:lvl1pPr defTabSz="942196" eaLnBrk="0" hangingPunct="0">
              <a:spcBef>
                <a:spcPct val="30000"/>
              </a:spcBef>
              <a:defRPr sz="1200">
                <a:solidFill>
                  <a:schemeClr val="tx1"/>
                </a:solidFill>
                <a:latin typeface="Arial" charset="0"/>
              </a:defRPr>
            </a:lvl1pPr>
            <a:lvl2pPr marL="749911" indent="-288428" defTabSz="942196" eaLnBrk="0" hangingPunct="0">
              <a:spcBef>
                <a:spcPct val="30000"/>
              </a:spcBef>
              <a:defRPr sz="1200">
                <a:solidFill>
                  <a:schemeClr val="tx1"/>
                </a:solidFill>
                <a:latin typeface="Arial" charset="0"/>
              </a:defRPr>
            </a:lvl2pPr>
            <a:lvl3pPr marL="1153709" indent="-230742" defTabSz="942196" eaLnBrk="0" hangingPunct="0">
              <a:spcBef>
                <a:spcPct val="30000"/>
              </a:spcBef>
              <a:defRPr sz="1200">
                <a:solidFill>
                  <a:schemeClr val="tx1"/>
                </a:solidFill>
                <a:latin typeface="Arial" charset="0"/>
              </a:defRPr>
            </a:lvl3pPr>
            <a:lvl4pPr marL="1615193" indent="-230742" defTabSz="942196" eaLnBrk="0" hangingPunct="0">
              <a:spcBef>
                <a:spcPct val="30000"/>
              </a:spcBef>
              <a:defRPr sz="1200">
                <a:solidFill>
                  <a:schemeClr val="tx1"/>
                </a:solidFill>
                <a:latin typeface="Arial" charset="0"/>
              </a:defRPr>
            </a:lvl4pPr>
            <a:lvl5pPr marL="2076678" indent="-230742" defTabSz="942196" eaLnBrk="0" hangingPunct="0">
              <a:spcBef>
                <a:spcPct val="30000"/>
              </a:spcBef>
              <a:defRPr sz="1200">
                <a:solidFill>
                  <a:schemeClr val="tx1"/>
                </a:solidFill>
                <a:latin typeface="Arial" charset="0"/>
              </a:defRPr>
            </a:lvl5pPr>
            <a:lvl6pPr marL="2538161" indent="-230742" defTabSz="942196" eaLnBrk="0" fontAlgn="base" hangingPunct="0">
              <a:spcBef>
                <a:spcPct val="30000"/>
              </a:spcBef>
              <a:spcAft>
                <a:spcPct val="0"/>
              </a:spcAft>
              <a:defRPr sz="1200">
                <a:solidFill>
                  <a:schemeClr val="tx1"/>
                </a:solidFill>
                <a:latin typeface="Arial" charset="0"/>
              </a:defRPr>
            </a:lvl6pPr>
            <a:lvl7pPr marL="2999645" indent="-230742" defTabSz="942196" eaLnBrk="0" fontAlgn="base" hangingPunct="0">
              <a:spcBef>
                <a:spcPct val="30000"/>
              </a:spcBef>
              <a:spcAft>
                <a:spcPct val="0"/>
              </a:spcAft>
              <a:defRPr sz="1200">
                <a:solidFill>
                  <a:schemeClr val="tx1"/>
                </a:solidFill>
                <a:latin typeface="Arial" charset="0"/>
              </a:defRPr>
            </a:lvl7pPr>
            <a:lvl8pPr marL="3461129" indent="-230742" defTabSz="942196" eaLnBrk="0" fontAlgn="base" hangingPunct="0">
              <a:spcBef>
                <a:spcPct val="30000"/>
              </a:spcBef>
              <a:spcAft>
                <a:spcPct val="0"/>
              </a:spcAft>
              <a:defRPr sz="1200">
                <a:solidFill>
                  <a:schemeClr val="tx1"/>
                </a:solidFill>
                <a:latin typeface="Arial" charset="0"/>
              </a:defRPr>
            </a:lvl8pPr>
            <a:lvl9pPr marL="3922612" indent="-230742" defTabSz="94219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D36B60B-0F34-4BF5-843D-E2BFFDE133D8}" type="slidenum">
              <a:rPr lang="en-US" altLang="en-US" smtClean="0"/>
              <a:pPr eaLnBrk="1" hangingPunct="1">
                <a:spcBef>
                  <a:spcPct val="0"/>
                </a:spcBef>
              </a:pPr>
              <a:t>35</a:t>
            </a:fld>
            <a:endParaRPr lang="en-US" altLang="en-US" smtClean="0"/>
          </a:p>
        </p:txBody>
      </p:sp>
    </p:spTree>
    <p:extLst>
      <p:ext uri="{BB962C8B-B14F-4D97-AF65-F5344CB8AC3E}">
        <p14:creationId xmlns:p14="http://schemas.microsoft.com/office/powerpoint/2010/main" val="3195713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US" altLang="en-US" smtClean="0"/>
          </a:p>
        </p:txBody>
      </p:sp>
      <p:sp>
        <p:nvSpPr>
          <p:cNvPr id="45060" name="Slide Number Placeholder 3"/>
          <p:cNvSpPr>
            <a:spLocks noGrp="1"/>
          </p:cNvSpPr>
          <p:nvPr>
            <p:ph type="sldNum" sz="quarter" idx="5"/>
          </p:nvPr>
        </p:nvSpPr>
        <p:spPr>
          <a:noFill/>
        </p:spPr>
        <p:txBody>
          <a:bodyPr/>
          <a:lstStyle>
            <a:lvl1pPr defTabSz="942196" eaLnBrk="0" hangingPunct="0">
              <a:spcBef>
                <a:spcPct val="30000"/>
              </a:spcBef>
              <a:defRPr sz="1200">
                <a:solidFill>
                  <a:schemeClr val="tx1"/>
                </a:solidFill>
                <a:latin typeface="Arial" charset="0"/>
              </a:defRPr>
            </a:lvl1pPr>
            <a:lvl2pPr marL="749911" indent="-288428" defTabSz="942196" eaLnBrk="0" hangingPunct="0">
              <a:spcBef>
                <a:spcPct val="30000"/>
              </a:spcBef>
              <a:defRPr sz="1200">
                <a:solidFill>
                  <a:schemeClr val="tx1"/>
                </a:solidFill>
                <a:latin typeface="Arial" charset="0"/>
              </a:defRPr>
            </a:lvl2pPr>
            <a:lvl3pPr marL="1153709" indent="-230742" defTabSz="942196" eaLnBrk="0" hangingPunct="0">
              <a:spcBef>
                <a:spcPct val="30000"/>
              </a:spcBef>
              <a:defRPr sz="1200">
                <a:solidFill>
                  <a:schemeClr val="tx1"/>
                </a:solidFill>
                <a:latin typeface="Arial" charset="0"/>
              </a:defRPr>
            </a:lvl3pPr>
            <a:lvl4pPr marL="1615193" indent="-230742" defTabSz="942196" eaLnBrk="0" hangingPunct="0">
              <a:spcBef>
                <a:spcPct val="30000"/>
              </a:spcBef>
              <a:defRPr sz="1200">
                <a:solidFill>
                  <a:schemeClr val="tx1"/>
                </a:solidFill>
                <a:latin typeface="Arial" charset="0"/>
              </a:defRPr>
            </a:lvl4pPr>
            <a:lvl5pPr marL="2076678" indent="-230742" defTabSz="942196" eaLnBrk="0" hangingPunct="0">
              <a:spcBef>
                <a:spcPct val="30000"/>
              </a:spcBef>
              <a:defRPr sz="1200">
                <a:solidFill>
                  <a:schemeClr val="tx1"/>
                </a:solidFill>
                <a:latin typeface="Arial" charset="0"/>
              </a:defRPr>
            </a:lvl5pPr>
            <a:lvl6pPr marL="2538161" indent="-230742" defTabSz="942196" eaLnBrk="0" fontAlgn="base" hangingPunct="0">
              <a:spcBef>
                <a:spcPct val="30000"/>
              </a:spcBef>
              <a:spcAft>
                <a:spcPct val="0"/>
              </a:spcAft>
              <a:defRPr sz="1200">
                <a:solidFill>
                  <a:schemeClr val="tx1"/>
                </a:solidFill>
                <a:latin typeface="Arial" charset="0"/>
              </a:defRPr>
            </a:lvl6pPr>
            <a:lvl7pPr marL="2999645" indent="-230742" defTabSz="942196" eaLnBrk="0" fontAlgn="base" hangingPunct="0">
              <a:spcBef>
                <a:spcPct val="30000"/>
              </a:spcBef>
              <a:spcAft>
                <a:spcPct val="0"/>
              </a:spcAft>
              <a:defRPr sz="1200">
                <a:solidFill>
                  <a:schemeClr val="tx1"/>
                </a:solidFill>
                <a:latin typeface="Arial" charset="0"/>
              </a:defRPr>
            </a:lvl7pPr>
            <a:lvl8pPr marL="3461129" indent="-230742" defTabSz="942196" eaLnBrk="0" fontAlgn="base" hangingPunct="0">
              <a:spcBef>
                <a:spcPct val="30000"/>
              </a:spcBef>
              <a:spcAft>
                <a:spcPct val="0"/>
              </a:spcAft>
              <a:defRPr sz="1200">
                <a:solidFill>
                  <a:schemeClr val="tx1"/>
                </a:solidFill>
                <a:latin typeface="Arial" charset="0"/>
              </a:defRPr>
            </a:lvl8pPr>
            <a:lvl9pPr marL="3922612" indent="-230742" defTabSz="94219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FB8A362-2B1B-4D25-8F40-504B03FDE5EC}" type="slidenum">
              <a:rPr lang="en-US" altLang="en-US" smtClean="0"/>
              <a:pPr eaLnBrk="1" hangingPunct="1">
                <a:spcBef>
                  <a:spcPct val="0"/>
                </a:spcBef>
              </a:pPr>
              <a:t>39</a:t>
            </a:fld>
            <a:endParaRPr lang="en-US" altLang="en-US" smtClean="0"/>
          </a:p>
        </p:txBody>
      </p:sp>
    </p:spTree>
    <p:extLst>
      <p:ext uri="{BB962C8B-B14F-4D97-AF65-F5344CB8AC3E}">
        <p14:creationId xmlns:p14="http://schemas.microsoft.com/office/powerpoint/2010/main" val="219726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4A8EC4-C13A-4B13-BD17-08FC6ADFA3D1}"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D737A-8344-4691-B8AA-619AD8059B1D}" type="slidenum">
              <a:rPr lang="en-US" smtClean="0"/>
              <a:t>‹#›</a:t>
            </a:fld>
            <a:endParaRPr lang="en-US"/>
          </a:p>
        </p:txBody>
      </p:sp>
    </p:spTree>
    <p:extLst>
      <p:ext uri="{BB962C8B-B14F-4D97-AF65-F5344CB8AC3E}">
        <p14:creationId xmlns:p14="http://schemas.microsoft.com/office/powerpoint/2010/main" val="99436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4A8EC4-C13A-4B13-BD17-08FC6ADFA3D1}"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D737A-8344-4691-B8AA-619AD8059B1D}" type="slidenum">
              <a:rPr lang="en-US" smtClean="0"/>
              <a:t>‹#›</a:t>
            </a:fld>
            <a:endParaRPr lang="en-US"/>
          </a:p>
        </p:txBody>
      </p:sp>
    </p:spTree>
    <p:extLst>
      <p:ext uri="{BB962C8B-B14F-4D97-AF65-F5344CB8AC3E}">
        <p14:creationId xmlns:p14="http://schemas.microsoft.com/office/powerpoint/2010/main" val="4158862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4A8EC4-C13A-4B13-BD17-08FC6ADFA3D1}"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D737A-8344-4691-B8AA-619AD8059B1D}" type="slidenum">
              <a:rPr lang="en-US" smtClean="0"/>
              <a:t>‹#›</a:t>
            </a:fld>
            <a:endParaRPr lang="en-US"/>
          </a:p>
        </p:txBody>
      </p:sp>
    </p:spTree>
    <p:extLst>
      <p:ext uri="{BB962C8B-B14F-4D97-AF65-F5344CB8AC3E}">
        <p14:creationId xmlns:p14="http://schemas.microsoft.com/office/powerpoint/2010/main" val="3131475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4A8EC4-C13A-4B13-BD17-08FC6ADFA3D1}"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D737A-8344-4691-B8AA-619AD8059B1D}" type="slidenum">
              <a:rPr lang="en-US" smtClean="0"/>
              <a:t>‹#›</a:t>
            </a:fld>
            <a:endParaRPr lang="en-US"/>
          </a:p>
        </p:txBody>
      </p:sp>
    </p:spTree>
    <p:extLst>
      <p:ext uri="{BB962C8B-B14F-4D97-AF65-F5344CB8AC3E}">
        <p14:creationId xmlns:p14="http://schemas.microsoft.com/office/powerpoint/2010/main" val="3888754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4A8EC4-C13A-4B13-BD17-08FC6ADFA3D1}"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D737A-8344-4691-B8AA-619AD8059B1D}" type="slidenum">
              <a:rPr lang="en-US" smtClean="0"/>
              <a:t>‹#›</a:t>
            </a:fld>
            <a:endParaRPr lang="en-US"/>
          </a:p>
        </p:txBody>
      </p:sp>
    </p:spTree>
    <p:extLst>
      <p:ext uri="{BB962C8B-B14F-4D97-AF65-F5344CB8AC3E}">
        <p14:creationId xmlns:p14="http://schemas.microsoft.com/office/powerpoint/2010/main" val="2203360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4A8EC4-C13A-4B13-BD17-08FC6ADFA3D1}"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D737A-8344-4691-B8AA-619AD8059B1D}" type="slidenum">
              <a:rPr lang="en-US" smtClean="0"/>
              <a:t>‹#›</a:t>
            </a:fld>
            <a:endParaRPr lang="en-US"/>
          </a:p>
        </p:txBody>
      </p:sp>
    </p:spTree>
    <p:extLst>
      <p:ext uri="{BB962C8B-B14F-4D97-AF65-F5344CB8AC3E}">
        <p14:creationId xmlns:p14="http://schemas.microsoft.com/office/powerpoint/2010/main" val="358132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4A8EC4-C13A-4B13-BD17-08FC6ADFA3D1}" type="datetimeFigureOut">
              <a:rPr lang="en-US" smtClean="0"/>
              <a:t>1/31/2018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9D737A-8344-4691-B8AA-619AD8059B1D}" type="slidenum">
              <a:rPr lang="en-US" smtClean="0"/>
              <a:t>‹#›</a:t>
            </a:fld>
            <a:endParaRPr lang="en-US"/>
          </a:p>
        </p:txBody>
      </p:sp>
    </p:spTree>
    <p:extLst>
      <p:ext uri="{BB962C8B-B14F-4D97-AF65-F5344CB8AC3E}">
        <p14:creationId xmlns:p14="http://schemas.microsoft.com/office/powerpoint/2010/main" val="2043923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4A8EC4-C13A-4B13-BD17-08FC6ADFA3D1}" type="datetimeFigureOut">
              <a:rPr lang="en-US" smtClean="0"/>
              <a:t>1/31/2018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9D737A-8344-4691-B8AA-619AD8059B1D}" type="slidenum">
              <a:rPr lang="en-US" smtClean="0"/>
              <a:t>‹#›</a:t>
            </a:fld>
            <a:endParaRPr lang="en-US"/>
          </a:p>
        </p:txBody>
      </p:sp>
    </p:spTree>
    <p:extLst>
      <p:ext uri="{BB962C8B-B14F-4D97-AF65-F5344CB8AC3E}">
        <p14:creationId xmlns:p14="http://schemas.microsoft.com/office/powerpoint/2010/main" val="3590998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4A8EC4-C13A-4B13-BD17-08FC6ADFA3D1}" type="datetimeFigureOut">
              <a:rPr lang="en-US" smtClean="0"/>
              <a:t>1/31/2018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9D737A-8344-4691-B8AA-619AD8059B1D}" type="slidenum">
              <a:rPr lang="en-US" smtClean="0"/>
              <a:t>‹#›</a:t>
            </a:fld>
            <a:endParaRPr lang="en-US"/>
          </a:p>
        </p:txBody>
      </p:sp>
    </p:spTree>
    <p:extLst>
      <p:ext uri="{BB962C8B-B14F-4D97-AF65-F5344CB8AC3E}">
        <p14:creationId xmlns:p14="http://schemas.microsoft.com/office/powerpoint/2010/main" val="3955613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4A8EC4-C13A-4B13-BD17-08FC6ADFA3D1}"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D737A-8344-4691-B8AA-619AD8059B1D}" type="slidenum">
              <a:rPr lang="en-US" smtClean="0"/>
              <a:t>‹#›</a:t>
            </a:fld>
            <a:endParaRPr lang="en-US"/>
          </a:p>
        </p:txBody>
      </p:sp>
    </p:spTree>
    <p:extLst>
      <p:ext uri="{BB962C8B-B14F-4D97-AF65-F5344CB8AC3E}">
        <p14:creationId xmlns:p14="http://schemas.microsoft.com/office/powerpoint/2010/main" val="3060262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4A8EC4-C13A-4B13-BD17-08FC6ADFA3D1}"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D737A-8344-4691-B8AA-619AD8059B1D}" type="slidenum">
              <a:rPr lang="en-US" smtClean="0"/>
              <a:t>‹#›</a:t>
            </a:fld>
            <a:endParaRPr lang="en-US"/>
          </a:p>
        </p:txBody>
      </p:sp>
    </p:spTree>
    <p:extLst>
      <p:ext uri="{BB962C8B-B14F-4D97-AF65-F5344CB8AC3E}">
        <p14:creationId xmlns:p14="http://schemas.microsoft.com/office/powerpoint/2010/main" val="873133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4A8EC4-C13A-4B13-BD17-08FC6ADFA3D1}" type="datetimeFigureOut">
              <a:rPr lang="en-US" smtClean="0"/>
              <a:t>1/31/2018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D737A-8344-4691-B8AA-619AD8059B1D}" type="slidenum">
              <a:rPr lang="en-US" smtClean="0"/>
              <a:t>‹#›</a:t>
            </a:fld>
            <a:endParaRPr lang="en-US"/>
          </a:p>
        </p:txBody>
      </p:sp>
    </p:spTree>
    <p:extLst>
      <p:ext uri="{BB962C8B-B14F-4D97-AF65-F5344CB8AC3E}">
        <p14:creationId xmlns:p14="http://schemas.microsoft.com/office/powerpoint/2010/main" val="522491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5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5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54.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backgroundtitleoran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 y="-533400"/>
            <a:ext cx="9142413" cy="739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12648" y="1615857"/>
            <a:ext cx="7010400" cy="2369880"/>
          </a:xfrm>
          <a:prstGeom prst="rect">
            <a:avLst/>
          </a:prstGeom>
          <a:noFill/>
        </p:spPr>
        <p:txBody>
          <a:bodyPr wrap="square" rtlCol="0">
            <a:spAutoFit/>
          </a:bodyPr>
          <a:lstStyle/>
          <a:p>
            <a:r>
              <a:rPr lang="en-US" sz="5400"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The New Heroin Epidemic</a:t>
            </a:r>
          </a:p>
          <a:p>
            <a:endParaRPr lang="en-US" sz="40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612228" y="5181600"/>
            <a:ext cx="5638800" cy="1477328"/>
          </a:xfrm>
          <a:prstGeom prst="rect">
            <a:avLst/>
          </a:prstGeom>
          <a:noFill/>
        </p:spPr>
        <p:txBody>
          <a:bodyPr wrap="square" rtlCol="0">
            <a:spAutoFit/>
          </a:bodyPr>
          <a:lstStyle/>
          <a:p>
            <a:r>
              <a:rPr lang="en-US" sz="14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Melissa “MJ” Jendusa, MS, CHES, CADC</a:t>
            </a:r>
          </a:p>
          <a:p>
            <a:r>
              <a:rPr lang="en-US" sz="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Recovery Management Coordinator</a:t>
            </a:r>
          </a:p>
          <a:p>
            <a:endParaRPr lang="en-US" sz="10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en-US" sz="14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Chris Gleason, MA, CAADC</a:t>
            </a:r>
          </a:p>
          <a:p>
            <a:r>
              <a:rPr lang="en-US" sz="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Director of McHenry County Services</a:t>
            </a:r>
          </a:p>
          <a:p>
            <a:endParaRPr lang="en-US" sz="14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en-US" sz="140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Rosecrance</a:t>
            </a:r>
            <a:r>
              <a:rPr lang="en-US" sz="14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Health </a:t>
            </a:r>
            <a:r>
              <a:rPr lang="en-US" sz="14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Network</a:t>
            </a:r>
            <a:endParaRPr lang="en-US" dirty="0"/>
          </a:p>
        </p:txBody>
      </p:sp>
    </p:spTree>
    <p:extLst>
      <p:ext uri="{BB962C8B-B14F-4D97-AF65-F5344CB8AC3E}">
        <p14:creationId xmlns:p14="http://schemas.microsoft.com/office/powerpoint/2010/main" val="191455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6566"/>
            <a:ext cx="10315645" cy="6874565"/>
          </a:xfrm>
          <a:prstGeom prst="rect">
            <a:avLst/>
          </a:prstGeom>
        </p:spPr>
      </p:pic>
      <p:sp>
        <p:nvSpPr>
          <p:cNvPr id="5" name="Rectangle 4"/>
          <p:cNvSpPr/>
          <p:nvPr/>
        </p:nvSpPr>
        <p:spPr>
          <a:xfrm>
            <a:off x="2819400" y="5931932"/>
            <a:ext cx="7095695" cy="621268"/>
          </a:xfrm>
          <a:prstGeom prst="rect">
            <a:avLst/>
          </a:prstGeom>
          <a:solidFill>
            <a:srgbClr val="FFFFFF">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0800" y="5943600"/>
            <a:ext cx="6172200" cy="523220"/>
          </a:xfrm>
          <a:prstGeom prst="rect">
            <a:avLst/>
          </a:prstGeom>
          <a:noFill/>
        </p:spPr>
        <p:txBody>
          <a:bodyPr wrap="square" rtlCol="0">
            <a:spAutoFit/>
          </a:bodyPr>
          <a:lstStyle/>
          <a:p>
            <a:pPr algn="r"/>
            <a:r>
              <a:rPr lang="en-US" sz="2800" dirty="0" smtClean="0">
                <a:latin typeface="Tahoma" panose="020B0604030504040204" pitchFamily="34" charset="0"/>
                <a:ea typeface="Tahoma" panose="020B0604030504040204" pitchFamily="34" charset="0"/>
                <a:cs typeface="Tahoma" panose="020B0604030504040204" pitchFamily="34" charset="0"/>
              </a:rPr>
              <a:t>Signs and symptoms</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2793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Stock_000002681974Mediu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4200" y="3540266"/>
            <a:ext cx="2286000" cy="3317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332" name="Rectangle 4"/>
          <p:cNvSpPr>
            <a:spLocks noGrp="1" noChangeArrowheads="1"/>
          </p:cNvSpPr>
          <p:nvPr>
            <p:ph sz="half" idx="1"/>
          </p:nvPr>
        </p:nvSpPr>
        <p:spPr>
          <a:xfrm>
            <a:off x="1371600" y="1905000"/>
            <a:ext cx="3886200" cy="4343400"/>
          </a:xfrm>
        </p:spPr>
        <p:txBody>
          <a:bodyPr>
            <a:noAutofit/>
          </a:bodyPr>
          <a:lstStyle/>
          <a:p>
            <a:pPr eaLnBrk="1" hangingPunct="1">
              <a:spcBef>
                <a:spcPts val="0"/>
              </a:spcBef>
              <a:spcAft>
                <a:spcPts val="700"/>
              </a:spcAft>
              <a:buClr>
                <a:srgbClr val="292929"/>
              </a:buClr>
              <a:buSzPct val="80000"/>
            </a:pPr>
            <a:r>
              <a:rPr lang="en-US" altLang="en-US" sz="2400" dirty="0" smtClean="0"/>
              <a:t>Unexplained extreme mood swings, nodding off</a:t>
            </a:r>
          </a:p>
          <a:p>
            <a:pPr eaLnBrk="1" hangingPunct="1">
              <a:spcBef>
                <a:spcPts val="0"/>
              </a:spcBef>
              <a:spcAft>
                <a:spcPts val="700"/>
              </a:spcAft>
              <a:buClr>
                <a:srgbClr val="292929"/>
              </a:buClr>
              <a:buSzPct val="80000"/>
            </a:pPr>
            <a:r>
              <a:rPr lang="en-US" altLang="en-US" sz="2400" dirty="0" smtClean="0"/>
              <a:t>Increased aggression </a:t>
            </a:r>
            <a:br>
              <a:rPr lang="en-US" altLang="en-US" sz="2400" dirty="0" smtClean="0"/>
            </a:br>
            <a:r>
              <a:rPr lang="en-US" altLang="en-US" sz="2400" dirty="0" smtClean="0"/>
              <a:t>or anxiety</a:t>
            </a:r>
          </a:p>
          <a:p>
            <a:pPr eaLnBrk="1" hangingPunct="1">
              <a:spcBef>
                <a:spcPts val="0"/>
              </a:spcBef>
              <a:spcAft>
                <a:spcPts val="700"/>
              </a:spcAft>
              <a:buClr>
                <a:srgbClr val="292929"/>
              </a:buClr>
              <a:buSzPct val="80000"/>
            </a:pPr>
            <a:r>
              <a:rPr lang="en-US" altLang="en-US" sz="2400" dirty="0" smtClean="0"/>
              <a:t>Change in dress or appearance/hygiene</a:t>
            </a:r>
          </a:p>
          <a:p>
            <a:pPr eaLnBrk="1" hangingPunct="1">
              <a:spcBef>
                <a:spcPts val="0"/>
              </a:spcBef>
              <a:spcAft>
                <a:spcPts val="700"/>
              </a:spcAft>
              <a:buClr>
                <a:srgbClr val="292929"/>
              </a:buClr>
              <a:buSzPct val="80000"/>
            </a:pPr>
            <a:r>
              <a:rPr lang="en-US" altLang="en-US" sz="2400" dirty="0" smtClean="0"/>
              <a:t>Changes in sleeping habits</a:t>
            </a:r>
          </a:p>
          <a:p>
            <a:pPr eaLnBrk="1" hangingPunct="1">
              <a:spcBef>
                <a:spcPts val="0"/>
              </a:spcBef>
              <a:spcAft>
                <a:spcPts val="700"/>
              </a:spcAft>
              <a:buClr>
                <a:srgbClr val="292929"/>
              </a:buClr>
              <a:buSzPct val="80000"/>
            </a:pPr>
            <a:r>
              <a:rPr lang="en-US" altLang="en-US" sz="2400" dirty="0" smtClean="0"/>
              <a:t>Inability to focus</a:t>
            </a:r>
          </a:p>
          <a:p>
            <a:pPr eaLnBrk="1" hangingPunct="1">
              <a:spcBef>
                <a:spcPts val="0"/>
              </a:spcBef>
              <a:spcAft>
                <a:spcPts val="700"/>
              </a:spcAft>
              <a:buClr>
                <a:srgbClr val="292929"/>
              </a:buClr>
              <a:buSzPct val="80000"/>
            </a:pPr>
            <a:r>
              <a:rPr lang="en-US" altLang="en-US" sz="2400" dirty="0" smtClean="0"/>
              <a:t>Dilated or constricted pupils and bloodshot eyes</a:t>
            </a:r>
          </a:p>
          <a:p>
            <a:pPr eaLnBrk="1" hangingPunct="1">
              <a:lnSpc>
                <a:spcPct val="90000"/>
              </a:lnSpc>
              <a:buClr>
                <a:srgbClr val="292929"/>
              </a:buClr>
              <a:buSzPct val="70000"/>
            </a:pPr>
            <a:endParaRPr lang="en-US" altLang="en-US" sz="2400" dirty="0" smtClean="0">
              <a:latin typeface="Tahoma" pitchFamily="34" charset="0"/>
            </a:endParaRPr>
          </a:p>
          <a:p>
            <a:pPr eaLnBrk="1" hangingPunct="1">
              <a:lnSpc>
                <a:spcPct val="90000"/>
              </a:lnSpc>
              <a:buClr>
                <a:srgbClr val="660033"/>
              </a:buClr>
              <a:buSzPct val="70000"/>
            </a:pPr>
            <a:endParaRPr lang="en-US" altLang="en-US" sz="2400" dirty="0" smtClean="0">
              <a:latin typeface="Tahoma" pitchFamily="34" charset="0"/>
            </a:endParaRPr>
          </a:p>
          <a:p>
            <a:pPr eaLnBrk="1" hangingPunct="1">
              <a:lnSpc>
                <a:spcPct val="90000"/>
              </a:lnSpc>
              <a:buClr>
                <a:srgbClr val="660033"/>
              </a:buClr>
              <a:buSzPct val="70000"/>
            </a:pPr>
            <a:endParaRPr lang="en-US" altLang="en-US" sz="2400" dirty="0" smtClean="0">
              <a:latin typeface="Tahoma" pitchFamily="34" charset="0"/>
            </a:endParaRPr>
          </a:p>
        </p:txBody>
      </p:sp>
      <p:sp>
        <p:nvSpPr>
          <p:cNvPr id="15365" name="Text Box 5"/>
          <p:cNvSpPr txBox="1">
            <a:spLocks noChangeArrowheads="1"/>
          </p:cNvSpPr>
          <p:nvPr/>
        </p:nvSpPr>
        <p:spPr bwMode="auto">
          <a:xfrm>
            <a:off x="1371600" y="1295400"/>
            <a:ext cx="7162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rgbClr val="292929"/>
                </a:solidFill>
                <a:latin typeface="Arial" pitchFamily="34" charset="0"/>
              </a:defRPr>
            </a:lvl1pPr>
            <a:lvl2pPr marL="742950" indent="-285750" eaLnBrk="0" hangingPunct="0">
              <a:spcBef>
                <a:spcPct val="20000"/>
              </a:spcBef>
              <a:buChar char="–"/>
              <a:defRPr sz="2800">
                <a:solidFill>
                  <a:srgbClr val="292929"/>
                </a:solidFill>
                <a:latin typeface="Arial" pitchFamily="34" charset="0"/>
              </a:defRPr>
            </a:lvl2pPr>
            <a:lvl3pPr marL="1143000" indent="-228600" eaLnBrk="0" hangingPunct="0">
              <a:spcBef>
                <a:spcPct val="20000"/>
              </a:spcBef>
              <a:buChar char="•"/>
              <a:defRPr sz="2400">
                <a:solidFill>
                  <a:srgbClr val="292929"/>
                </a:solidFill>
                <a:latin typeface="Arial" pitchFamily="34" charset="0"/>
              </a:defRPr>
            </a:lvl3pPr>
            <a:lvl4pPr marL="1600200" indent="-228600" eaLnBrk="0" hangingPunct="0">
              <a:spcBef>
                <a:spcPct val="20000"/>
              </a:spcBef>
              <a:buChar char="–"/>
              <a:defRPr sz="2000">
                <a:solidFill>
                  <a:srgbClr val="292929"/>
                </a:solidFill>
                <a:latin typeface="Arial" pitchFamily="34" charset="0"/>
              </a:defRPr>
            </a:lvl4pPr>
            <a:lvl5pPr marL="2057400" indent="-228600" eaLnBrk="0" hangingPunct="0">
              <a:spcBef>
                <a:spcPct val="20000"/>
              </a:spcBef>
              <a:buChar char="»"/>
              <a:defRPr sz="2000">
                <a:solidFill>
                  <a:srgbClr val="292929"/>
                </a:solidFill>
                <a:latin typeface="Arial" pitchFamily="34" charset="0"/>
              </a:defRPr>
            </a:lvl5pPr>
            <a:lvl6pPr marL="2514600" indent="-228600" eaLnBrk="0" fontAlgn="base" hangingPunct="0">
              <a:spcBef>
                <a:spcPct val="20000"/>
              </a:spcBef>
              <a:spcAft>
                <a:spcPct val="0"/>
              </a:spcAft>
              <a:buChar char="»"/>
              <a:defRPr sz="2000">
                <a:solidFill>
                  <a:srgbClr val="292929"/>
                </a:solidFill>
                <a:latin typeface="Arial" pitchFamily="34" charset="0"/>
              </a:defRPr>
            </a:lvl6pPr>
            <a:lvl7pPr marL="2971800" indent="-228600" eaLnBrk="0" fontAlgn="base" hangingPunct="0">
              <a:spcBef>
                <a:spcPct val="20000"/>
              </a:spcBef>
              <a:spcAft>
                <a:spcPct val="0"/>
              </a:spcAft>
              <a:buChar char="»"/>
              <a:defRPr sz="2000">
                <a:solidFill>
                  <a:srgbClr val="292929"/>
                </a:solidFill>
                <a:latin typeface="Arial" pitchFamily="34" charset="0"/>
              </a:defRPr>
            </a:lvl7pPr>
            <a:lvl8pPr marL="3429000" indent="-228600" eaLnBrk="0" fontAlgn="base" hangingPunct="0">
              <a:spcBef>
                <a:spcPct val="20000"/>
              </a:spcBef>
              <a:spcAft>
                <a:spcPct val="0"/>
              </a:spcAft>
              <a:buChar char="»"/>
              <a:defRPr sz="2000">
                <a:solidFill>
                  <a:srgbClr val="292929"/>
                </a:solidFill>
                <a:latin typeface="Arial" pitchFamily="34" charset="0"/>
              </a:defRPr>
            </a:lvl8pPr>
            <a:lvl9pPr marL="3886200" indent="-228600" eaLnBrk="0" fontAlgn="base" hangingPunct="0">
              <a:spcBef>
                <a:spcPct val="20000"/>
              </a:spcBef>
              <a:spcAft>
                <a:spcPct val="0"/>
              </a:spcAft>
              <a:buChar char="»"/>
              <a:defRPr sz="2000">
                <a:solidFill>
                  <a:srgbClr val="292929"/>
                </a:solidFill>
                <a:latin typeface="Arial" pitchFamily="34" charset="0"/>
              </a:defRPr>
            </a:lvl9pPr>
          </a:lstStyle>
          <a:p>
            <a:pPr eaLnBrk="1" hangingPunct="1">
              <a:spcBef>
                <a:spcPct val="5000"/>
              </a:spcBef>
              <a:buFontTx/>
              <a:buNone/>
            </a:pPr>
            <a:r>
              <a:rPr lang="en-US" altLang="en-US" sz="2800" b="1" dirty="0" smtClean="0">
                <a:solidFill>
                  <a:srgbClr val="B5121B"/>
                </a:solidFill>
                <a:latin typeface="+mn-lt"/>
              </a:rPr>
              <a:t>Physical/emotional</a:t>
            </a:r>
            <a:endParaRPr lang="en-US" altLang="en-US" sz="2800" b="1" dirty="0">
              <a:solidFill>
                <a:srgbClr val="B5121B"/>
              </a:solidFill>
              <a:latin typeface="+mn-lt"/>
            </a:endParaRPr>
          </a:p>
        </p:txBody>
      </p:sp>
      <p:sp>
        <p:nvSpPr>
          <p:cNvPr id="227334" name="Rectangle 6"/>
          <p:cNvSpPr>
            <a:spLocks noChangeArrowheads="1"/>
          </p:cNvSpPr>
          <p:nvPr/>
        </p:nvSpPr>
        <p:spPr bwMode="auto">
          <a:xfrm>
            <a:off x="5105400" y="1901952"/>
            <a:ext cx="4038600" cy="2898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rgbClr val="292929"/>
                </a:solidFill>
                <a:latin typeface="Arial" pitchFamily="34" charset="0"/>
              </a:defRPr>
            </a:lvl1pPr>
            <a:lvl2pPr marL="742950" indent="-285750" eaLnBrk="0" hangingPunct="0">
              <a:spcBef>
                <a:spcPct val="20000"/>
              </a:spcBef>
              <a:buChar char="–"/>
              <a:defRPr sz="2800">
                <a:solidFill>
                  <a:srgbClr val="292929"/>
                </a:solidFill>
                <a:latin typeface="Arial" pitchFamily="34" charset="0"/>
              </a:defRPr>
            </a:lvl2pPr>
            <a:lvl3pPr marL="1143000" indent="-228600" eaLnBrk="0" hangingPunct="0">
              <a:spcBef>
                <a:spcPct val="20000"/>
              </a:spcBef>
              <a:buChar char="•"/>
              <a:defRPr sz="2400">
                <a:solidFill>
                  <a:srgbClr val="292929"/>
                </a:solidFill>
                <a:latin typeface="Arial" pitchFamily="34" charset="0"/>
              </a:defRPr>
            </a:lvl3pPr>
            <a:lvl4pPr marL="1600200" indent="-228600" eaLnBrk="0" hangingPunct="0">
              <a:spcBef>
                <a:spcPct val="20000"/>
              </a:spcBef>
              <a:buChar char="–"/>
              <a:defRPr sz="2000">
                <a:solidFill>
                  <a:srgbClr val="292929"/>
                </a:solidFill>
                <a:latin typeface="Arial" pitchFamily="34" charset="0"/>
              </a:defRPr>
            </a:lvl4pPr>
            <a:lvl5pPr marL="2057400" indent="-228600" eaLnBrk="0" hangingPunct="0">
              <a:spcBef>
                <a:spcPct val="20000"/>
              </a:spcBef>
              <a:buChar char="»"/>
              <a:defRPr sz="2000">
                <a:solidFill>
                  <a:srgbClr val="292929"/>
                </a:solidFill>
                <a:latin typeface="Arial" pitchFamily="34" charset="0"/>
              </a:defRPr>
            </a:lvl5pPr>
            <a:lvl6pPr marL="2514600" indent="-228600" eaLnBrk="0" fontAlgn="base" hangingPunct="0">
              <a:spcBef>
                <a:spcPct val="20000"/>
              </a:spcBef>
              <a:spcAft>
                <a:spcPct val="0"/>
              </a:spcAft>
              <a:buChar char="»"/>
              <a:defRPr sz="2000">
                <a:solidFill>
                  <a:srgbClr val="292929"/>
                </a:solidFill>
                <a:latin typeface="Arial" pitchFamily="34" charset="0"/>
              </a:defRPr>
            </a:lvl6pPr>
            <a:lvl7pPr marL="2971800" indent="-228600" eaLnBrk="0" fontAlgn="base" hangingPunct="0">
              <a:spcBef>
                <a:spcPct val="20000"/>
              </a:spcBef>
              <a:spcAft>
                <a:spcPct val="0"/>
              </a:spcAft>
              <a:buChar char="»"/>
              <a:defRPr sz="2000">
                <a:solidFill>
                  <a:srgbClr val="292929"/>
                </a:solidFill>
                <a:latin typeface="Arial" pitchFamily="34" charset="0"/>
              </a:defRPr>
            </a:lvl7pPr>
            <a:lvl8pPr marL="3429000" indent="-228600" eaLnBrk="0" fontAlgn="base" hangingPunct="0">
              <a:spcBef>
                <a:spcPct val="20000"/>
              </a:spcBef>
              <a:spcAft>
                <a:spcPct val="0"/>
              </a:spcAft>
              <a:buChar char="»"/>
              <a:defRPr sz="2000">
                <a:solidFill>
                  <a:srgbClr val="292929"/>
                </a:solidFill>
                <a:latin typeface="Arial" pitchFamily="34" charset="0"/>
              </a:defRPr>
            </a:lvl8pPr>
            <a:lvl9pPr marL="3886200" indent="-228600" eaLnBrk="0" fontAlgn="base" hangingPunct="0">
              <a:spcBef>
                <a:spcPct val="20000"/>
              </a:spcBef>
              <a:spcAft>
                <a:spcPct val="0"/>
              </a:spcAft>
              <a:buChar char="»"/>
              <a:defRPr sz="2000">
                <a:solidFill>
                  <a:srgbClr val="292929"/>
                </a:solidFill>
                <a:latin typeface="Arial" pitchFamily="34" charset="0"/>
              </a:defRPr>
            </a:lvl9pPr>
          </a:lstStyle>
          <a:p>
            <a:pPr eaLnBrk="1" hangingPunct="1">
              <a:spcBef>
                <a:spcPts val="0"/>
              </a:spcBef>
              <a:spcAft>
                <a:spcPts val="700"/>
              </a:spcAft>
              <a:buClr>
                <a:srgbClr val="000000"/>
              </a:buClr>
              <a:buSzPct val="80000"/>
            </a:pPr>
            <a:r>
              <a:rPr lang="en-US" altLang="en-US" sz="2400" b="0" dirty="0" smtClean="0">
                <a:latin typeface="+mn-lt"/>
              </a:rPr>
              <a:t>Threats and attempts </a:t>
            </a:r>
            <a:br>
              <a:rPr lang="en-US" altLang="en-US" sz="2400" b="0" dirty="0" smtClean="0">
                <a:latin typeface="+mn-lt"/>
              </a:rPr>
            </a:br>
            <a:r>
              <a:rPr lang="en-US" altLang="en-US" sz="2400" b="0" dirty="0" smtClean="0">
                <a:latin typeface="+mn-lt"/>
              </a:rPr>
              <a:t>of suicide</a:t>
            </a:r>
          </a:p>
          <a:p>
            <a:pPr eaLnBrk="1" hangingPunct="1">
              <a:spcBef>
                <a:spcPts val="0"/>
              </a:spcBef>
              <a:spcAft>
                <a:spcPts val="700"/>
              </a:spcAft>
              <a:buClr>
                <a:srgbClr val="000000"/>
              </a:buClr>
              <a:buSzPct val="80000"/>
            </a:pPr>
            <a:r>
              <a:rPr lang="en-US" altLang="en-US" sz="2400" b="0" dirty="0" smtClean="0">
                <a:latin typeface="+mn-lt"/>
              </a:rPr>
              <a:t>Nosebleeds/unexplained burns</a:t>
            </a:r>
          </a:p>
          <a:p>
            <a:pPr eaLnBrk="1" hangingPunct="1">
              <a:spcBef>
                <a:spcPts val="0"/>
              </a:spcBef>
              <a:spcAft>
                <a:spcPts val="700"/>
              </a:spcAft>
              <a:buClr>
                <a:srgbClr val="000000"/>
              </a:buClr>
              <a:buSzPct val="80000"/>
            </a:pPr>
            <a:r>
              <a:rPr lang="en-US" altLang="en-US" sz="2400" b="0" dirty="0">
                <a:latin typeface="+mn-lt"/>
              </a:rPr>
              <a:t>Loss of appetite, </a:t>
            </a:r>
            <a:br>
              <a:rPr lang="en-US" altLang="en-US" sz="2400" b="0" dirty="0">
                <a:latin typeface="+mn-lt"/>
              </a:rPr>
            </a:br>
            <a:r>
              <a:rPr lang="en-US" altLang="en-US" sz="2400" b="0" dirty="0">
                <a:latin typeface="+mn-lt"/>
              </a:rPr>
              <a:t>yet periods of </a:t>
            </a:r>
            <a:br>
              <a:rPr lang="en-US" altLang="en-US" sz="2400" b="0" dirty="0">
                <a:latin typeface="+mn-lt"/>
              </a:rPr>
            </a:br>
            <a:r>
              <a:rPr lang="en-US" altLang="en-US" sz="2400" b="0" dirty="0">
                <a:latin typeface="+mn-lt"/>
              </a:rPr>
              <a:t>binge eating</a:t>
            </a:r>
          </a:p>
        </p:txBody>
      </p:sp>
      <p:pic>
        <p:nvPicPr>
          <p:cNvPr id="8" name="Picture 4" descr="bar oran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noChangeArrowheads="1"/>
          </p:cNvSpPr>
          <p:nvPr/>
        </p:nvSpPr>
        <p:spPr bwMode="auto">
          <a:xfrm>
            <a:off x="1143000" y="2286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0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Signs &amp; symptoms</a:t>
            </a:r>
            <a:endParaRPr lang="en-US" altLang="en-US" sz="2400" b="1" dirty="0">
              <a:solidFill>
                <a:srgbClr val="F7964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66143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3" name="Rectangle 3"/>
          <p:cNvSpPr>
            <a:spLocks noGrp="1" noChangeArrowheads="1"/>
          </p:cNvSpPr>
          <p:nvPr>
            <p:ph sz="half" idx="1"/>
          </p:nvPr>
        </p:nvSpPr>
        <p:spPr>
          <a:xfrm>
            <a:off x="1371600" y="1901952"/>
            <a:ext cx="3810000" cy="4343400"/>
          </a:xfrm>
        </p:spPr>
        <p:txBody>
          <a:bodyPr>
            <a:noAutofit/>
          </a:bodyPr>
          <a:lstStyle/>
          <a:p>
            <a:pPr eaLnBrk="1" hangingPunct="1">
              <a:spcBef>
                <a:spcPts val="0"/>
              </a:spcBef>
              <a:spcAft>
                <a:spcPts val="700"/>
              </a:spcAft>
              <a:buClr>
                <a:schemeClr val="tx1"/>
              </a:buClr>
              <a:buSzPct val="80000"/>
            </a:pPr>
            <a:r>
              <a:rPr lang="en-US" altLang="en-US" sz="2400" dirty="0" smtClean="0"/>
              <a:t>Changes in friends</a:t>
            </a:r>
          </a:p>
          <a:p>
            <a:pPr eaLnBrk="1" hangingPunct="1">
              <a:spcBef>
                <a:spcPts val="0"/>
              </a:spcBef>
              <a:spcAft>
                <a:spcPts val="700"/>
              </a:spcAft>
              <a:buClr>
                <a:schemeClr val="tx1"/>
              </a:buClr>
              <a:buSzPct val="80000"/>
            </a:pPr>
            <a:r>
              <a:rPr lang="en-US" altLang="en-US" sz="2400" dirty="0" smtClean="0"/>
              <a:t>Drug use by friends</a:t>
            </a:r>
          </a:p>
          <a:p>
            <a:pPr eaLnBrk="1" hangingPunct="1">
              <a:spcBef>
                <a:spcPts val="0"/>
              </a:spcBef>
              <a:spcAft>
                <a:spcPts val="700"/>
              </a:spcAft>
              <a:buClr>
                <a:schemeClr val="tx1"/>
              </a:buClr>
              <a:buSzPct val="80000"/>
            </a:pPr>
            <a:r>
              <a:rPr lang="en-US" altLang="en-US" sz="2400" dirty="0" smtClean="0"/>
              <a:t>Engaging in risky behavior</a:t>
            </a:r>
          </a:p>
          <a:p>
            <a:pPr eaLnBrk="1" hangingPunct="1">
              <a:spcBef>
                <a:spcPts val="0"/>
              </a:spcBef>
              <a:spcAft>
                <a:spcPts val="700"/>
              </a:spcAft>
              <a:buClr>
                <a:schemeClr val="tx1"/>
              </a:buClr>
              <a:buSzPct val="80000"/>
            </a:pPr>
            <a:r>
              <a:rPr lang="en-US" altLang="en-US" sz="2400" dirty="0" smtClean="0"/>
              <a:t>Avoids contact with concerned persons</a:t>
            </a:r>
          </a:p>
          <a:p>
            <a:pPr eaLnBrk="1" hangingPunct="1">
              <a:spcBef>
                <a:spcPts val="0"/>
              </a:spcBef>
              <a:spcAft>
                <a:spcPts val="700"/>
              </a:spcAft>
              <a:buClr>
                <a:schemeClr val="tx1"/>
              </a:buClr>
              <a:buSzPct val="80000"/>
            </a:pPr>
            <a:r>
              <a:rPr lang="en-US" altLang="en-US" sz="2400" dirty="0" smtClean="0"/>
              <a:t>Loses interests in hobbies/activities</a:t>
            </a:r>
          </a:p>
          <a:p>
            <a:pPr eaLnBrk="1" hangingPunct="1">
              <a:spcBef>
                <a:spcPts val="0"/>
              </a:spcBef>
              <a:spcAft>
                <a:spcPts val="700"/>
              </a:spcAft>
              <a:buClr>
                <a:schemeClr val="tx1"/>
              </a:buClr>
              <a:buSzPct val="80000"/>
            </a:pPr>
            <a:r>
              <a:rPr lang="en-US" altLang="en-US" sz="2400" dirty="0" smtClean="0"/>
              <a:t>Secretive and defensive regarding actions and possessions</a:t>
            </a:r>
          </a:p>
          <a:p>
            <a:pPr eaLnBrk="1" hangingPunct="1">
              <a:spcBef>
                <a:spcPts val="0"/>
              </a:spcBef>
              <a:spcAft>
                <a:spcPts val="700"/>
              </a:spcAft>
              <a:buClr>
                <a:srgbClr val="660033"/>
              </a:buClr>
              <a:buSzPct val="70000"/>
            </a:pPr>
            <a:endParaRPr lang="en-US" altLang="en-US" sz="2400" dirty="0" smtClean="0"/>
          </a:p>
        </p:txBody>
      </p:sp>
      <p:sp>
        <p:nvSpPr>
          <p:cNvPr id="18437" name="Rectangle 5"/>
          <p:cNvSpPr>
            <a:spLocks noChangeArrowheads="1"/>
          </p:cNvSpPr>
          <p:nvPr/>
        </p:nvSpPr>
        <p:spPr bwMode="auto">
          <a:xfrm>
            <a:off x="5334000" y="2286000"/>
            <a:ext cx="35052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rgbClr val="292929"/>
                </a:solidFill>
                <a:latin typeface="Arial" pitchFamily="34" charset="0"/>
              </a:defRPr>
            </a:lvl1pPr>
            <a:lvl2pPr marL="742950" indent="-285750" eaLnBrk="0" hangingPunct="0">
              <a:spcBef>
                <a:spcPct val="20000"/>
              </a:spcBef>
              <a:buChar char="–"/>
              <a:defRPr sz="2800">
                <a:solidFill>
                  <a:srgbClr val="292929"/>
                </a:solidFill>
                <a:latin typeface="Arial" pitchFamily="34" charset="0"/>
              </a:defRPr>
            </a:lvl2pPr>
            <a:lvl3pPr marL="1143000" indent="-228600" eaLnBrk="0" hangingPunct="0">
              <a:spcBef>
                <a:spcPct val="20000"/>
              </a:spcBef>
              <a:buChar char="•"/>
              <a:defRPr sz="2400">
                <a:solidFill>
                  <a:srgbClr val="292929"/>
                </a:solidFill>
                <a:latin typeface="Arial" pitchFamily="34" charset="0"/>
              </a:defRPr>
            </a:lvl3pPr>
            <a:lvl4pPr marL="1600200" indent="-228600" eaLnBrk="0" hangingPunct="0">
              <a:spcBef>
                <a:spcPct val="20000"/>
              </a:spcBef>
              <a:buChar char="–"/>
              <a:defRPr sz="2000">
                <a:solidFill>
                  <a:srgbClr val="292929"/>
                </a:solidFill>
                <a:latin typeface="Arial" pitchFamily="34" charset="0"/>
              </a:defRPr>
            </a:lvl4pPr>
            <a:lvl5pPr marL="2057400" indent="-228600" eaLnBrk="0" hangingPunct="0">
              <a:spcBef>
                <a:spcPct val="20000"/>
              </a:spcBef>
              <a:buChar char="»"/>
              <a:defRPr sz="2000">
                <a:solidFill>
                  <a:srgbClr val="292929"/>
                </a:solidFill>
                <a:latin typeface="Arial" pitchFamily="34" charset="0"/>
              </a:defRPr>
            </a:lvl5pPr>
            <a:lvl6pPr marL="2514600" indent="-228600" eaLnBrk="0" fontAlgn="base" hangingPunct="0">
              <a:spcBef>
                <a:spcPct val="20000"/>
              </a:spcBef>
              <a:spcAft>
                <a:spcPct val="0"/>
              </a:spcAft>
              <a:buChar char="»"/>
              <a:defRPr sz="2000">
                <a:solidFill>
                  <a:srgbClr val="292929"/>
                </a:solidFill>
                <a:latin typeface="Arial" pitchFamily="34" charset="0"/>
              </a:defRPr>
            </a:lvl6pPr>
            <a:lvl7pPr marL="2971800" indent="-228600" eaLnBrk="0" fontAlgn="base" hangingPunct="0">
              <a:spcBef>
                <a:spcPct val="20000"/>
              </a:spcBef>
              <a:spcAft>
                <a:spcPct val="0"/>
              </a:spcAft>
              <a:buChar char="»"/>
              <a:defRPr sz="2000">
                <a:solidFill>
                  <a:srgbClr val="292929"/>
                </a:solidFill>
                <a:latin typeface="Arial" pitchFamily="34" charset="0"/>
              </a:defRPr>
            </a:lvl7pPr>
            <a:lvl8pPr marL="3429000" indent="-228600" eaLnBrk="0" fontAlgn="base" hangingPunct="0">
              <a:spcBef>
                <a:spcPct val="20000"/>
              </a:spcBef>
              <a:spcAft>
                <a:spcPct val="0"/>
              </a:spcAft>
              <a:buChar char="»"/>
              <a:defRPr sz="2000">
                <a:solidFill>
                  <a:srgbClr val="292929"/>
                </a:solidFill>
                <a:latin typeface="Arial" pitchFamily="34" charset="0"/>
              </a:defRPr>
            </a:lvl8pPr>
            <a:lvl9pPr marL="3886200" indent="-228600" eaLnBrk="0" fontAlgn="base" hangingPunct="0">
              <a:spcBef>
                <a:spcPct val="20000"/>
              </a:spcBef>
              <a:spcAft>
                <a:spcPct val="0"/>
              </a:spcAft>
              <a:buChar char="»"/>
              <a:defRPr sz="2000">
                <a:solidFill>
                  <a:srgbClr val="292929"/>
                </a:solidFill>
                <a:latin typeface="Arial" pitchFamily="34" charset="0"/>
              </a:defRPr>
            </a:lvl9pPr>
          </a:lstStyle>
          <a:p>
            <a:pPr eaLnBrk="1" hangingPunct="1">
              <a:buClr>
                <a:srgbClr val="660033"/>
              </a:buClr>
              <a:buSzPct val="70000"/>
              <a:buFontTx/>
              <a:buNone/>
            </a:pPr>
            <a:r>
              <a:rPr lang="en-US" altLang="en-US" sz="2400" b="0">
                <a:latin typeface="Tahoma" pitchFamily="34" charset="0"/>
              </a:rPr>
              <a:t> </a:t>
            </a:r>
          </a:p>
        </p:txBody>
      </p:sp>
      <p:pic>
        <p:nvPicPr>
          <p:cNvPr id="18438" name="Picture 6" descr="iStock_000004417769Lar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7800" y="1828800"/>
            <a:ext cx="3352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7" descr="bar oran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noChangeArrowheads="1"/>
          </p:cNvSpPr>
          <p:nvPr/>
        </p:nvSpPr>
        <p:spPr bwMode="auto">
          <a:xfrm>
            <a:off x="1143000" y="2286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0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Signs &amp; symptoms</a:t>
            </a:r>
            <a:endParaRPr lang="en-US" altLang="en-US" sz="2400" b="1" dirty="0">
              <a:solidFill>
                <a:srgbClr val="F79646"/>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Box 5"/>
          <p:cNvSpPr txBox="1">
            <a:spLocks noChangeArrowheads="1"/>
          </p:cNvSpPr>
          <p:nvPr/>
        </p:nvSpPr>
        <p:spPr bwMode="auto">
          <a:xfrm>
            <a:off x="1371600" y="1295400"/>
            <a:ext cx="7162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rgbClr val="292929"/>
                </a:solidFill>
                <a:latin typeface="Arial" pitchFamily="34" charset="0"/>
              </a:defRPr>
            </a:lvl1pPr>
            <a:lvl2pPr marL="742950" indent="-285750" eaLnBrk="0" hangingPunct="0">
              <a:spcBef>
                <a:spcPct val="20000"/>
              </a:spcBef>
              <a:buChar char="–"/>
              <a:defRPr sz="2800">
                <a:solidFill>
                  <a:srgbClr val="292929"/>
                </a:solidFill>
                <a:latin typeface="Arial" pitchFamily="34" charset="0"/>
              </a:defRPr>
            </a:lvl2pPr>
            <a:lvl3pPr marL="1143000" indent="-228600" eaLnBrk="0" hangingPunct="0">
              <a:spcBef>
                <a:spcPct val="20000"/>
              </a:spcBef>
              <a:buChar char="•"/>
              <a:defRPr sz="2400">
                <a:solidFill>
                  <a:srgbClr val="292929"/>
                </a:solidFill>
                <a:latin typeface="Arial" pitchFamily="34" charset="0"/>
              </a:defRPr>
            </a:lvl3pPr>
            <a:lvl4pPr marL="1600200" indent="-228600" eaLnBrk="0" hangingPunct="0">
              <a:spcBef>
                <a:spcPct val="20000"/>
              </a:spcBef>
              <a:buChar char="–"/>
              <a:defRPr sz="2000">
                <a:solidFill>
                  <a:srgbClr val="292929"/>
                </a:solidFill>
                <a:latin typeface="Arial" pitchFamily="34" charset="0"/>
              </a:defRPr>
            </a:lvl4pPr>
            <a:lvl5pPr marL="2057400" indent="-228600" eaLnBrk="0" hangingPunct="0">
              <a:spcBef>
                <a:spcPct val="20000"/>
              </a:spcBef>
              <a:buChar char="»"/>
              <a:defRPr sz="2000">
                <a:solidFill>
                  <a:srgbClr val="292929"/>
                </a:solidFill>
                <a:latin typeface="Arial" pitchFamily="34" charset="0"/>
              </a:defRPr>
            </a:lvl5pPr>
            <a:lvl6pPr marL="2514600" indent="-228600" eaLnBrk="0" fontAlgn="base" hangingPunct="0">
              <a:spcBef>
                <a:spcPct val="20000"/>
              </a:spcBef>
              <a:spcAft>
                <a:spcPct val="0"/>
              </a:spcAft>
              <a:buChar char="»"/>
              <a:defRPr sz="2000">
                <a:solidFill>
                  <a:srgbClr val="292929"/>
                </a:solidFill>
                <a:latin typeface="Arial" pitchFamily="34" charset="0"/>
              </a:defRPr>
            </a:lvl6pPr>
            <a:lvl7pPr marL="2971800" indent="-228600" eaLnBrk="0" fontAlgn="base" hangingPunct="0">
              <a:spcBef>
                <a:spcPct val="20000"/>
              </a:spcBef>
              <a:spcAft>
                <a:spcPct val="0"/>
              </a:spcAft>
              <a:buChar char="»"/>
              <a:defRPr sz="2000">
                <a:solidFill>
                  <a:srgbClr val="292929"/>
                </a:solidFill>
                <a:latin typeface="Arial" pitchFamily="34" charset="0"/>
              </a:defRPr>
            </a:lvl7pPr>
            <a:lvl8pPr marL="3429000" indent="-228600" eaLnBrk="0" fontAlgn="base" hangingPunct="0">
              <a:spcBef>
                <a:spcPct val="20000"/>
              </a:spcBef>
              <a:spcAft>
                <a:spcPct val="0"/>
              </a:spcAft>
              <a:buChar char="»"/>
              <a:defRPr sz="2000">
                <a:solidFill>
                  <a:srgbClr val="292929"/>
                </a:solidFill>
                <a:latin typeface="Arial" pitchFamily="34" charset="0"/>
              </a:defRPr>
            </a:lvl8pPr>
            <a:lvl9pPr marL="3886200" indent="-228600" eaLnBrk="0" fontAlgn="base" hangingPunct="0">
              <a:spcBef>
                <a:spcPct val="20000"/>
              </a:spcBef>
              <a:spcAft>
                <a:spcPct val="0"/>
              </a:spcAft>
              <a:buChar char="»"/>
              <a:defRPr sz="2000">
                <a:solidFill>
                  <a:srgbClr val="292929"/>
                </a:solidFill>
                <a:latin typeface="Arial" pitchFamily="34" charset="0"/>
              </a:defRPr>
            </a:lvl9pPr>
          </a:lstStyle>
          <a:p>
            <a:pPr eaLnBrk="1" hangingPunct="1">
              <a:spcBef>
                <a:spcPct val="5000"/>
              </a:spcBef>
              <a:buFontTx/>
              <a:buNone/>
            </a:pPr>
            <a:r>
              <a:rPr lang="en-US" altLang="en-US" sz="2800" b="1" dirty="0" smtClean="0">
                <a:solidFill>
                  <a:srgbClr val="B5121B"/>
                </a:solidFill>
                <a:latin typeface="+mn-lt"/>
              </a:rPr>
              <a:t>Social</a:t>
            </a:r>
            <a:endParaRPr lang="en-US" altLang="en-US" sz="2800" b="1" dirty="0">
              <a:solidFill>
                <a:srgbClr val="B5121B"/>
              </a:solidFill>
              <a:latin typeface="+mn-lt"/>
            </a:endParaRPr>
          </a:p>
        </p:txBody>
      </p:sp>
    </p:spTree>
    <p:extLst>
      <p:ext uri="{BB962C8B-B14F-4D97-AF65-F5344CB8AC3E}">
        <p14:creationId xmlns:p14="http://schemas.microsoft.com/office/powerpoint/2010/main" val="1567726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30489" y="3970338"/>
            <a:ext cx="4352925" cy="288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1428" name="Rectangle 4"/>
          <p:cNvSpPr>
            <a:spLocks noGrp="1" noChangeArrowheads="1"/>
          </p:cNvSpPr>
          <p:nvPr>
            <p:ph sz="half" idx="1"/>
          </p:nvPr>
        </p:nvSpPr>
        <p:spPr>
          <a:xfrm>
            <a:off x="1371600" y="1901952"/>
            <a:ext cx="6477000" cy="3432048"/>
          </a:xfrm>
          <a:noFill/>
        </p:spPr>
        <p:txBody>
          <a:bodyPr>
            <a:normAutofit/>
          </a:bodyPr>
          <a:lstStyle/>
          <a:p>
            <a:pPr eaLnBrk="1" hangingPunct="1">
              <a:spcBef>
                <a:spcPts val="0"/>
              </a:spcBef>
              <a:spcAft>
                <a:spcPts val="700"/>
              </a:spcAft>
              <a:buClr>
                <a:srgbClr val="292929"/>
              </a:buClr>
              <a:buSzPct val="80000"/>
            </a:pPr>
            <a:r>
              <a:rPr lang="en-US" altLang="en-US" sz="2400" dirty="0" smtClean="0"/>
              <a:t>Steals money or objects from family</a:t>
            </a:r>
            <a:br>
              <a:rPr lang="en-US" altLang="en-US" sz="2400" dirty="0" smtClean="0"/>
            </a:br>
            <a:r>
              <a:rPr lang="en-US" altLang="en-US" sz="2400" dirty="0" smtClean="0"/>
              <a:t>or friends</a:t>
            </a:r>
          </a:p>
          <a:p>
            <a:pPr eaLnBrk="1" hangingPunct="1">
              <a:spcBef>
                <a:spcPts val="0"/>
              </a:spcBef>
              <a:spcAft>
                <a:spcPts val="700"/>
              </a:spcAft>
              <a:buClr>
                <a:srgbClr val="292929"/>
              </a:buClr>
              <a:buSzPct val="80000"/>
            </a:pPr>
            <a:r>
              <a:rPr lang="en-US" altLang="en-US" sz="2400" dirty="0" smtClean="0"/>
              <a:t>Develops unexplained shortages of money</a:t>
            </a:r>
          </a:p>
          <a:p>
            <a:pPr eaLnBrk="1" hangingPunct="1">
              <a:spcBef>
                <a:spcPts val="0"/>
              </a:spcBef>
              <a:spcAft>
                <a:spcPts val="700"/>
              </a:spcAft>
              <a:buClr>
                <a:srgbClr val="292929"/>
              </a:buClr>
              <a:buSzPct val="80000"/>
            </a:pPr>
            <a:r>
              <a:rPr lang="en-US" altLang="en-US" sz="2400" dirty="0" smtClean="0"/>
              <a:t>Loss of possessions</a:t>
            </a:r>
          </a:p>
          <a:p>
            <a:pPr eaLnBrk="1" hangingPunct="1">
              <a:spcBef>
                <a:spcPts val="0"/>
              </a:spcBef>
              <a:spcAft>
                <a:spcPts val="700"/>
              </a:spcAft>
              <a:buClr>
                <a:srgbClr val="292929"/>
              </a:buClr>
              <a:buSzPct val="80000"/>
            </a:pPr>
            <a:r>
              <a:rPr lang="en-US" altLang="en-US" sz="2400" dirty="0" smtClean="0"/>
              <a:t>Increased amounts of alcohol/pills missing </a:t>
            </a:r>
            <a:br>
              <a:rPr lang="en-US" altLang="en-US" sz="2400" dirty="0" smtClean="0"/>
            </a:br>
            <a:r>
              <a:rPr lang="en-US" altLang="en-US" sz="2400" dirty="0" smtClean="0"/>
              <a:t>in the home</a:t>
            </a:r>
          </a:p>
        </p:txBody>
      </p:sp>
      <p:pic>
        <p:nvPicPr>
          <p:cNvPr id="19462" name="Picture 6" descr="bar oran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auto">
          <a:xfrm>
            <a:off x="1143000" y="2286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0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Signs &amp; symptoms</a:t>
            </a:r>
            <a:endParaRPr lang="en-US" altLang="en-US" sz="2400" b="1" dirty="0">
              <a:solidFill>
                <a:srgbClr val="F79646"/>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 Box 5"/>
          <p:cNvSpPr txBox="1">
            <a:spLocks noChangeArrowheads="1"/>
          </p:cNvSpPr>
          <p:nvPr/>
        </p:nvSpPr>
        <p:spPr bwMode="auto">
          <a:xfrm>
            <a:off x="1371600" y="1295400"/>
            <a:ext cx="7162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rgbClr val="292929"/>
                </a:solidFill>
                <a:latin typeface="Arial" pitchFamily="34" charset="0"/>
              </a:defRPr>
            </a:lvl1pPr>
            <a:lvl2pPr marL="742950" indent="-285750" eaLnBrk="0" hangingPunct="0">
              <a:spcBef>
                <a:spcPct val="20000"/>
              </a:spcBef>
              <a:buChar char="–"/>
              <a:defRPr sz="2800">
                <a:solidFill>
                  <a:srgbClr val="292929"/>
                </a:solidFill>
                <a:latin typeface="Arial" pitchFamily="34" charset="0"/>
              </a:defRPr>
            </a:lvl2pPr>
            <a:lvl3pPr marL="1143000" indent="-228600" eaLnBrk="0" hangingPunct="0">
              <a:spcBef>
                <a:spcPct val="20000"/>
              </a:spcBef>
              <a:buChar char="•"/>
              <a:defRPr sz="2400">
                <a:solidFill>
                  <a:srgbClr val="292929"/>
                </a:solidFill>
                <a:latin typeface="Arial" pitchFamily="34" charset="0"/>
              </a:defRPr>
            </a:lvl3pPr>
            <a:lvl4pPr marL="1600200" indent="-228600" eaLnBrk="0" hangingPunct="0">
              <a:spcBef>
                <a:spcPct val="20000"/>
              </a:spcBef>
              <a:buChar char="–"/>
              <a:defRPr sz="2000">
                <a:solidFill>
                  <a:srgbClr val="292929"/>
                </a:solidFill>
                <a:latin typeface="Arial" pitchFamily="34" charset="0"/>
              </a:defRPr>
            </a:lvl4pPr>
            <a:lvl5pPr marL="2057400" indent="-228600" eaLnBrk="0" hangingPunct="0">
              <a:spcBef>
                <a:spcPct val="20000"/>
              </a:spcBef>
              <a:buChar char="»"/>
              <a:defRPr sz="2000">
                <a:solidFill>
                  <a:srgbClr val="292929"/>
                </a:solidFill>
                <a:latin typeface="Arial" pitchFamily="34" charset="0"/>
              </a:defRPr>
            </a:lvl5pPr>
            <a:lvl6pPr marL="2514600" indent="-228600" eaLnBrk="0" fontAlgn="base" hangingPunct="0">
              <a:spcBef>
                <a:spcPct val="20000"/>
              </a:spcBef>
              <a:spcAft>
                <a:spcPct val="0"/>
              </a:spcAft>
              <a:buChar char="»"/>
              <a:defRPr sz="2000">
                <a:solidFill>
                  <a:srgbClr val="292929"/>
                </a:solidFill>
                <a:latin typeface="Arial" pitchFamily="34" charset="0"/>
              </a:defRPr>
            </a:lvl6pPr>
            <a:lvl7pPr marL="2971800" indent="-228600" eaLnBrk="0" fontAlgn="base" hangingPunct="0">
              <a:spcBef>
                <a:spcPct val="20000"/>
              </a:spcBef>
              <a:spcAft>
                <a:spcPct val="0"/>
              </a:spcAft>
              <a:buChar char="»"/>
              <a:defRPr sz="2000">
                <a:solidFill>
                  <a:srgbClr val="292929"/>
                </a:solidFill>
                <a:latin typeface="Arial" pitchFamily="34" charset="0"/>
              </a:defRPr>
            </a:lvl7pPr>
            <a:lvl8pPr marL="3429000" indent="-228600" eaLnBrk="0" fontAlgn="base" hangingPunct="0">
              <a:spcBef>
                <a:spcPct val="20000"/>
              </a:spcBef>
              <a:spcAft>
                <a:spcPct val="0"/>
              </a:spcAft>
              <a:buChar char="»"/>
              <a:defRPr sz="2000">
                <a:solidFill>
                  <a:srgbClr val="292929"/>
                </a:solidFill>
                <a:latin typeface="Arial" pitchFamily="34" charset="0"/>
              </a:defRPr>
            </a:lvl8pPr>
            <a:lvl9pPr marL="3886200" indent="-228600" eaLnBrk="0" fontAlgn="base" hangingPunct="0">
              <a:spcBef>
                <a:spcPct val="20000"/>
              </a:spcBef>
              <a:spcAft>
                <a:spcPct val="0"/>
              </a:spcAft>
              <a:buChar char="»"/>
              <a:defRPr sz="2000">
                <a:solidFill>
                  <a:srgbClr val="292929"/>
                </a:solidFill>
                <a:latin typeface="Arial" pitchFamily="34" charset="0"/>
              </a:defRPr>
            </a:lvl9pPr>
          </a:lstStyle>
          <a:p>
            <a:pPr eaLnBrk="1" hangingPunct="1">
              <a:spcBef>
                <a:spcPct val="5000"/>
              </a:spcBef>
              <a:buFontTx/>
              <a:buNone/>
            </a:pPr>
            <a:r>
              <a:rPr lang="en-US" altLang="en-US" sz="2800" b="1" dirty="0" smtClean="0">
                <a:solidFill>
                  <a:srgbClr val="B5121B"/>
                </a:solidFill>
                <a:latin typeface="+mn-lt"/>
              </a:rPr>
              <a:t>Financial</a:t>
            </a:r>
            <a:endParaRPr lang="en-US" altLang="en-US" sz="2800" b="1" dirty="0">
              <a:solidFill>
                <a:srgbClr val="B5121B"/>
              </a:solidFill>
              <a:latin typeface="+mn-lt"/>
            </a:endParaRPr>
          </a:p>
        </p:txBody>
      </p:sp>
    </p:spTree>
    <p:extLst>
      <p:ext uri="{BB962C8B-B14F-4D97-AF65-F5344CB8AC3E}">
        <p14:creationId xmlns:p14="http://schemas.microsoft.com/office/powerpoint/2010/main" val="523449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1428">
                                            <p:txEl>
                                              <p:pRg st="0" end="0"/>
                                            </p:txEl>
                                          </p:spTgt>
                                        </p:tgtEl>
                                        <p:attrNameLst>
                                          <p:attrName>style.visibility</p:attrName>
                                        </p:attrNameLst>
                                      </p:cBhvr>
                                      <p:to>
                                        <p:strVal val="visible"/>
                                      </p:to>
                                    </p:set>
                                    <p:animEffect transition="in" filter="fade">
                                      <p:cBhvr>
                                        <p:cTn id="7" dur="500"/>
                                        <p:tgtEl>
                                          <p:spTgt spid="23142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1428">
                                            <p:txEl>
                                              <p:pRg st="1" end="1"/>
                                            </p:txEl>
                                          </p:spTgt>
                                        </p:tgtEl>
                                        <p:attrNameLst>
                                          <p:attrName>style.visibility</p:attrName>
                                        </p:attrNameLst>
                                      </p:cBhvr>
                                      <p:to>
                                        <p:strVal val="visible"/>
                                      </p:to>
                                    </p:set>
                                    <p:animEffect transition="in" filter="fade">
                                      <p:cBhvr>
                                        <p:cTn id="10" dur="500"/>
                                        <p:tgtEl>
                                          <p:spTgt spid="23142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1428">
                                            <p:txEl>
                                              <p:pRg st="2" end="2"/>
                                            </p:txEl>
                                          </p:spTgt>
                                        </p:tgtEl>
                                        <p:attrNameLst>
                                          <p:attrName>style.visibility</p:attrName>
                                        </p:attrNameLst>
                                      </p:cBhvr>
                                      <p:to>
                                        <p:strVal val="visible"/>
                                      </p:to>
                                    </p:set>
                                    <p:animEffect transition="in" filter="fade">
                                      <p:cBhvr>
                                        <p:cTn id="13" dur="500"/>
                                        <p:tgtEl>
                                          <p:spTgt spid="23142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1428">
                                            <p:txEl>
                                              <p:pRg st="3" end="3"/>
                                            </p:txEl>
                                          </p:spTgt>
                                        </p:tgtEl>
                                        <p:attrNameLst>
                                          <p:attrName>style.visibility</p:attrName>
                                        </p:attrNameLst>
                                      </p:cBhvr>
                                      <p:to>
                                        <p:strVal val="visible"/>
                                      </p:to>
                                    </p:set>
                                    <p:animEffect transition="in" filter="fade">
                                      <p:cBhvr>
                                        <p:cTn id="16" dur="500"/>
                                        <p:tgtEl>
                                          <p:spTgt spid="2314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8"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ext Box 3"/>
          <p:cNvSpPr txBox="1">
            <a:spLocks noChangeArrowheads="1"/>
          </p:cNvSpPr>
          <p:nvPr/>
        </p:nvSpPr>
        <p:spPr bwMode="auto">
          <a:xfrm>
            <a:off x="8686800" y="4419600"/>
            <a:ext cx="2286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rgbClr val="292929"/>
                </a:solidFill>
                <a:latin typeface="Arial" pitchFamily="34" charset="0"/>
              </a:defRPr>
            </a:lvl1pPr>
            <a:lvl2pPr marL="742950" indent="-285750" eaLnBrk="0" hangingPunct="0">
              <a:spcBef>
                <a:spcPct val="20000"/>
              </a:spcBef>
              <a:buChar char="–"/>
              <a:defRPr sz="2800">
                <a:solidFill>
                  <a:srgbClr val="292929"/>
                </a:solidFill>
                <a:latin typeface="Arial" pitchFamily="34" charset="0"/>
              </a:defRPr>
            </a:lvl2pPr>
            <a:lvl3pPr marL="1143000" indent="-228600" eaLnBrk="0" hangingPunct="0">
              <a:spcBef>
                <a:spcPct val="20000"/>
              </a:spcBef>
              <a:buChar char="•"/>
              <a:defRPr sz="2400">
                <a:solidFill>
                  <a:srgbClr val="292929"/>
                </a:solidFill>
                <a:latin typeface="Arial" pitchFamily="34" charset="0"/>
              </a:defRPr>
            </a:lvl3pPr>
            <a:lvl4pPr marL="1600200" indent="-228600" eaLnBrk="0" hangingPunct="0">
              <a:spcBef>
                <a:spcPct val="20000"/>
              </a:spcBef>
              <a:buChar char="–"/>
              <a:defRPr sz="2000">
                <a:solidFill>
                  <a:srgbClr val="292929"/>
                </a:solidFill>
                <a:latin typeface="Arial" pitchFamily="34" charset="0"/>
              </a:defRPr>
            </a:lvl4pPr>
            <a:lvl5pPr marL="2057400" indent="-228600" eaLnBrk="0" hangingPunct="0">
              <a:spcBef>
                <a:spcPct val="20000"/>
              </a:spcBef>
              <a:buChar char="»"/>
              <a:defRPr sz="2000">
                <a:solidFill>
                  <a:srgbClr val="292929"/>
                </a:solidFill>
                <a:latin typeface="Arial" pitchFamily="34" charset="0"/>
              </a:defRPr>
            </a:lvl5pPr>
            <a:lvl6pPr marL="2514600" indent="-228600" eaLnBrk="0" fontAlgn="base" hangingPunct="0">
              <a:spcBef>
                <a:spcPct val="20000"/>
              </a:spcBef>
              <a:spcAft>
                <a:spcPct val="0"/>
              </a:spcAft>
              <a:buChar char="»"/>
              <a:defRPr sz="2000">
                <a:solidFill>
                  <a:srgbClr val="292929"/>
                </a:solidFill>
                <a:latin typeface="Arial" pitchFamily="34" charset="0"/>
              </a:defRPr>
            </a:lvl6pPr>
            <a:lvl7pPr marL="2971800" indent="-228600" eaLnBrk="0" fontAlgn="base" hangingPunct="0">
              <a:spcBef>
                <a:spcPct val="20000"/>
              </a:spcBef>
              <a:spcAft>
                <a:spcPct val="0"/>
              </a:spcAft>
              <a:buChar char="»"/>
              <a:defRPr sz="2000">
                <a:solidFill>
                  <a:srgbClr val="292929"/>
                </a:solidFill>
                <a:latin typeface="Arial" pitchFamily="34" charset="0"/>
              </a:defRPr>
            </a:lvl7pPr>
            <a:lvl8pPr marL="3429000" indent="-228600" eaLnBrk="0" fontAlgn="base" hangingPunct="0">
              <a:spcBef>
                <a:spcPct val="20000"/>
              </a:spcBef>
              <a:spcAft>
                <a:spcPct val="0"/>
              </a:spcAft>
              <a:buChar char="»"/>
              <a:defRPr sz="2000">
                <a:solidFill>
                  <a:srgbClr val="292929"/>
                </a:solidFill>
                <a:latin typeface="Arial" pitchFamily="34" charset="0"/>
              </a:defRPr>
            </a:lvl8pPr>
            <a:lvl9pPr marL="3886200" indent="-228600" eaLnBrk="0" fontAlgn="base" hangingPunct="0">
              <a:spcBef>
                <a:spcPct val="20000"/>
              </a:spcBef>
              <a:spcAft>
                <a:spcPct val="0"/>
              </a:spcAft>
              <a:buChar char="»"/>
              <a:defRPr sz="2000">
                <a:solidFill>
                  <a:srgbClr val="292929"/>
                </a:solidFill>
                <a:latin typeface="Arial" pitchFamily="34" charset="0"/>
              </a:defRPr>
            </a:lvl9pPr>
          </a:lstStyle>
          <a:p>
            <a:pPr eaLnBrk="1" hangingPunct="1">
              <a:spcBef>
                <a:spcPct val="50000"/>
              </a:spcBef>
              <a:buFontTx/>
              <a:buNone/>
            </a:pPr>
            <a:endParaRPr lang="en-US" altLang="en-US" sz="1800">
              <a:solidFill>
                <a:schemeClr val="tx1"/>
              </a:solidFill>
            </a:endParaRPr>
          </a:p>
        </p:txBody>
      </p:sp>
      <p:sp>
        <p:nvSpPr>
          <p:cNvPr id="65540" name="Text Box 4"/>
          <p:cNvSpPr txBox="1">
            <a:spLocks noChangeArrowheads="1"/>
          </p:cNvSpPr>
          <p:nvPr/>
        </p:nvSpPr>
        <p:spPr bwMode="auto">
          <a:xfrm>
            <a:off x="8153400" y="1905000"/>
            <a:ext cx="2286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rgbClr val="292929"/>
                </a:solidFill>
                <a:latin typeface="Arial" pitchFamily="34" charset="0"/>
              </a:defRPr>
            </a:lvl1pPr>
            <a:lvl2pPr marL="742950" indent="-285750" eaLnBrk="0" hangingPunct="0">
              <a:spcBef>
                <a:spcPct val="20000"/>
              </a:spcBef>
              <a:buChar char="–"/>
              <a:defRPr sz="2800">
                <a:solidFill>
                  <a:srgbClr val="292929"/>
                </a:solidFill>
                <a:latin typeface="Arial" pitchFamily="34" charset="0"/>
              </a:defRPr>
            </a:lvl2pPr>
            <a:lvl3pPr marL="1143000" indent="-228600" eaLnBrk="0" hangingPunct="0">
              <a:spcBef>
                <a:spcPct val="20000"/>
              </a:spcBef>
              <a:buChar char="•"/>
              <a:defRPr sz="2400">
                <a:solidFill>
                  <a:srgbClr val="292929"/>
                </a:solidFill>
                <a:latin typeface="Arial" pitchFamily="34" charset="0"/>
              </a:defRPr>
            </a:lvl3pPr>
            <a:lvl4pPr marL="1600200" indent="-228600" eaLnBrk="0" hangingPunct="0">
              <a:spcBef>
                <a:spcPct val="20000"/>
              </a:spcBef>
              <a:buChar char="–"/>
              <a:defRPr sz="2000">
                <a:solidFill>
                  <a:srgbClr val="292929"/>
                </a:solidFill>
                <a:latin typeface="Arial" pitchFamily="34" charset="0"/>
              </a:defRPr>
            </a:lvl4pPr>
            <a:lvl5pPr marL="2057400" indent="-228600" eaLnBrk="0" hangingPunct="0">
              <a:spcBef>
                <a:spcPct val="20000"/>
              </a:spcBef>
              <a:buChar char="»"/>
              <a:defRPr sz="2000">
                <a:solidFill>
                  <a:srgbClr val="292929"/>
                </a:solidFill>
                <a:latin typeface="Arial" pitchFamily="34" charset="0"/>
              </a:defRPr>
            </a:lvl5pPr>
            <a:lvl6pPr marL="2514600" indent="-228600" eaLnBrk="0" fontAlgn="base" hangingPunct="0">
              <a:spcBef>
                <a:spcPct val="20000"/>
              </a:spcBef>
              <a:spcAft>
                <a:spcPct val="0"/>
              </a:spcAft>
              <a:buChar char="»"/>
              <a:defRPr sz="2000">
                <a:solidFill>
                  <a:srgbClr val="292929"/>
                </a:solidFill>
                <a:latin typeface="Arial" pitchFamily="34" charset="0"/>
              </a:defRPr>
            </a:lvl6pPr>
            <a:lvl7pPr marL="2971800" indent="-228600" eaLnBrk="0" fontAlgn="base" hangingPunct="0">
              <a:spcBef>
                <a:spcPct val="20000"/>
              </a:spcBef>
              <a:spcAft>
                <a:spcPct val="0"/>
              </a:spcAft>
              <a:buChar char="»"/>
              <a:defRPr sz="2000">
                <a:solidFill>
                  <a:srgbClr val="292929"/>
                </a:solidFill>
                <a:latin typeface="Arial" pitchFamily="34" charset="0"/>
              </a:defRPr>
            </a:lvl7pPr>
            <a:lvl8pPr marL="3429000" indent="-228600" eaLnBrk="0" fontAlgn="base" hangingPunct="0">
              <a:spcBef>
                <a:spcPct val="20000"/>
              </a:spcBef>
              <a:spcAft>
                <a:spcPct val="0"/>
              </a:spcAft>
              <a:buChar char="»"/>
              <a:defRPr sz="2000">
                <a:solidFill>
                  <a:srgbClr val="292929"/>
                </a:solidFill>
                <a:latin typeface="Arial" pitchFamily="34" charset="0"/>
              </a:defRPr>
            </a:lvl8pPr>
            <a:lvl9pPr marL="3886200" indent="-228600" eaLnBrk="0" fontAlgn="base" hangingPunct="0">
              <a:spcBef>
                <a:spcPct val="20000"/>
              </a:spcBef>
              <a:spcAft>
                <a:spcPct val="0"/>
              </a:spcAft>
              <a:buChar char="»"/>
              <a:defRPr sz="2000">
                <a:solidFill>
                  <a:srgbClr val="292929"/>
                </a:solidFill>
                <a:latin typeface="Arial" pitchFamily="34" charset="0"/>
              </a:defRPr>
            </a:lvl9pPr>
          </a:lstStyle>
          <a:p>
            <a:pPr eaLnBrk="1" hangingPunct="1">
              <a:spcBef>
                <a:spcPct val="50000"/>
              </a:spcBef>
              <a:buFontTx/>
              <a:buNone/>
            </a:pPr>
            <a:endParaRPr lang="en-US" altLang="en-US" sz="1800">
              <a:solidFill>
                <a:schemeClr val="tx1"/>
              </a:solidFill>
            </a:endParaRPr>
          </a:p>
        </p:txBody>
      </p:sp>
      <p:sp>
        <p:nvSpPr>
          <p:cNvPr id="65541" name="Text Box 5"/>
          <p:cNvSpPr txBox="1">
            <a:spLocks noChangeArrowheads="1"/>
          </p:cNvSpPr>
          <p:nvPr/>
        </p:nvSpPr>
        <p:spPr bwMode="auto">
          <a:xfrm>
            <a:off x="2438400" y="6019800"/>
            <a:ext cx="3048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rgbClr val="292929"/>
                </a:solidFill>
                <a:latin typeface="Arial" pitchFamily="34" charset="0"/>
              </a:defRPr>
            </a:lvl1pPr>
            <a:lvl2pPr marL="742950" indent="-285750" eaLnBrk="0" hangingPunct="0">
              <a:spcBef>
                <a:spcPct val="20000"/>
              </a:spcBef>
              <a:buChar char="–"/>
              <a:defRPr sz="2800">
                <a:solidFill>
                  <a:srgbClr val="292929"/>
                </a:solidFill>
                <a:latin typeface="Arial" pitchFamily="34" charset="0"/>
              </a:defRPr>
            </a:lvl2pPr>
            <a:lvl3pPr marL="1143000" indent="-228600" eaLnBrk="0" hangingPunct="0">
              <a:spcBef>
                <a:spcPct val="20000"/>
              </a:spcBef>
              <a:buChar char="•"/>
              <a:defRPr sz="2400">
                <a:solidFill>
                  <a:srgbClr val="292929"/>
                </a:solidFill>
                <a:latin typeface="Arial" pitchFamily="34" charset="0"/>
              </a:defRPr>
            </a:lvl3pPr>
            <a:lvl4pPr marL="1600200" indent="-228600" eaLnBrk="0" hangingPunct="0">
              <a:spcBef>
                <a:spcPct val="20000"/>
              </a:spcBef>
              <a:buChar char="–"/>
              <a:defRPr sz="2000">
                <a:solidFill>
                  <a:srgbClr val="292929"/>
                </a:solidFill>
                <a:latin typeface="Arial" pitchFamily="34" charset="0"/>
              </a:defRPr>
            </a:lvl4pPr>
            <a:lvl5pPr marL="2057400" indent="-228600" eaLnBrk="0" hangingPunct="0">
              <a:spcBef>
                <a:spcPct val="20000"/>
              </a:spcBef>
              <a:buChar char="»"/>
              <a:defRPr sz="2000">
                <a:solidFill>
                  <a:srgbClr val="292929"/>
                </a:solidFill>
                <a:latin typeface="Arial" pitchFamily="34" charset="0"/>
              </a:defRPr>
            </a:lvl5pPr>
            <a:lvl6pPr marL="2514600" indent="-228600" eaLnBrk="0" fontAlgn="base" hangingPunct="0">
              <a:spcBef>
                <a:spcPct val="20000"/>
              </a:spcBef>
              <a:spcAft>
                <a:spcPct val="0"/>
              </a:spcAft>
              <a:buChar char="»"/>
              <a:defRPr sz="2000">
                <a:solidFill>
                  <a:srgbClr val="292929"/>
                </a:solidFill>
                <a:latin typeface="Arial" pitchFamily="34" charset="0"/>
              </a:defRPr>
            </a:lvl6pPr>
            <a:lvl7pPr marL="2971800" indent="-228600" eaLnBrk="0" fontAlgn="base" hangingPunct="0">
              <a:spcBef>
                <a:spcPct val="20000"/>
              </a:spcBef>
              <a:spcAft>
                <a:spcPct val="0"/>
              </a:spcAft>
              <a:buChar char="»"/>
              <a:defRPr sz="2000">
                <a:solidFill>
                  <a:srgbClr val="292929"/>
                </a:solidFill>
                <a:latin typeface="Arial" pitchFamily="34" charset="0"/>
              </a:defRPr>
            </a:lvl7pPr>
            <a:lvl8pPr marL="3429000" indent="-228600" eaLnBrk="0" fontAlgn="base" hangingPunct="0">
              <a:spcBef>
                <a:spcPct val="20000"/>
              </a:spcBef>
              <a:spcAft>
                <a:spcPct val="0"/>
              </a:spcAft>
              <a:buChar char="»"/>
              <a:defRPr sz="2000">
                <a:solidFill>
                  <a:srgbClr val="292929"/>
                </a:solidFill>
                <a:latin typeface="Arial" pitchFamily="34" charset="0"/>
              </a:defRPr>
            </a:lvl8pPr>
            <a:lvl9pPr marL="3886200" indent="-228600" eaLnBrk="0" fontAlgn="base" hangingPunct="0">
              <a:spcBef>
                <a:spcPct val="20000"/>
              </a:spcBef>
              <a:spcAft>
                <a:spcPct val="0"/>
              </a:spcAft>
              <a:buChar char="»"/>
              <a:defRPr sz="2000">
                <a:solidFill>
                  <a:srgbClr val="292929"/>
                </a:solidFill>
                <a:latin typeface="Arial" pitchFamily="34" charset="0"/>
              </a:defRPr>
            </a:lvl9pPr>
          </a:lstStyle>
          <a:p>
            <a:pPr eaLnBrk="1" hangingPunct="1">
              <a:spcBef>
                <a:spcPct val="50000"/>
              </a:spcBef>
              <a:buFontTx/>
              <a:buNone/>
            </a:pPr>
            <a:endParaRPr lang="en-US" altLang="en-US" sz="1800">
              <a:solidFill>
                <a:schemeClr val="tx1"/>
              </a:solidFill>
            </a:endParaRPr>
          </a:p>
        </p:txBody>
      </p:sp>
      <p:sp>
        <p:nvSpPr>
          <p:cNvPr id="65542" name="Text Box 6"/>
          <p:cNvSpPr txBox="1">
            <a:spLocks noChangeArrowheads="1"/>
          </p:cNvSpPr>
          <p:nvPr/>
        </p:nvSpPr>
        <p:spPr bwMode="auto">
          <a:xfrm>
            <a:off x="2438400" y="5410200"/>
            <a:ext cx="92075"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rgbClr val="292929"/>
                </a:solidFill>
                <a:latin typeface="Arial" pitchFamily="34" charset="0"/>
              </a:defRPr>
            </a:lvl1pPr>
            <a:lvl2pPr marL="742950" indent="-285750" eaLnBrk="0" hangingPunct="0">
              <a:spcBef>
                <a:spcPct val="20000"/>
              </a:spcBef>
              <a:buChar char="–"/>
              <a:defRPr sz="2800">
                <a:solidFill>
                  <a:srgbClr val="292929"/>
                </a:solidFill>
                <a:latin typeface="Arial" pitchFamily="34" charset="0"/>
              </a:defRPr>
            </a:lvl2pPr>
            <a:lvl3pPr marL="1143000" indent="-228600" eaLnBrk="0" hangingPunct="0">
              <a:spcBef>
                <a:spcPct val="20000"/>
              </a:spcBef>
              <a:buChar char="•"/>
              <a:defRPr sz="2400">
                <a:solidFill>
                  <a:srgbClr val="292929"/>
                </a:solidFill>
                <a:latin typeface="Arial" pitchFamily="34" charset="0"/>
              </a:defRPr>
            </a:lvl3pPr>
            <a:lvl4pPr marL="1600200" indent="-228600" eaLnBrk="0" hangingPunct="0">
              <a:spcBef>
                <a:spcPct val="20000"/>
              </a:spcBef>
              <a:buChar char="–"/>
              <a:defRPr sz="2000">
                <a:solidFill>
                  <a:srgbClr val="292929"/>
                </a:solidFill>
                <a:latin typeface="Arial" pitchFamily="34" charset="0"/>
              </a:defRPr>
            </a:lvl4pPr>
            <a:lvl5pPr marL="2057400" indent="-228600" eaLnBrk="0" hangingPunct="0">
              <a:spcBef>
                <a:spcPct val="20000"/>
              </a:spcBef>
              <a:buChar char="»"/>
              <a:defRPr sz="2000">
                <a:solidFill>
                  <a:srgbClr val="292929"/>
                </a:solidFill>
                <a:latin typeface="Arial" pitchFamily="34" charset="0"/>
              </a:defRPr>
            </a:lvl5pPr>
            <a:lvl6pPr marL="2514600" indent="-228600" eaLnBrk="0" fontAlgn="base" hangingPunct="0">
              <a:spcBef>
                <a:spcPct val="20000"/>
              </a:spcBef>
              <a:spcAft>
                <a:spcPct val="0"/>
              </a:spcAft>
              <a:buChar char="»"/>
              <a:defRPr sz="2000">
                <a:solidFill>
                  <a:srgbClr val="292929"/>
                </a:solidFill>
                <a:latin typeface="Arial" pitchFamily="34" charset="0"/>
              </a:defRPr>
            </a:lvl6pPr>
            <a:lvl7pPr marL="2971800" indent="-228600" eaLnBrk="0" fontAlgn="base" hangingPunct="0">
              <a:spcBef>
                <a:spcPct val="20000"/>
              </a:spcBef>
              <a:spcAft>
                <a:spcPct val="0"/>
              </a:spcAft>
              <a:buChar char="»"/>
              <a:defRPr sz="2000">
                <a:solidFill>
                  <a:srgbClr val="292929"/>
                </a:solidFill>
                <a:latin typeface="Arial" pitchFamily="34" charset="0"/>
              </a:defRPr>
            </a:lvl7pPr>
            <a:lvl8pPr marL="3429000" indent="-228600" eaLnBrk="0" fontAlgn="base" hangingPunct="0">
              <a:spcBef>
                <a:spcPct val="20000"/>
              </a:spcBef>
              <a:spcAft>
                <a:spcPct val="0"/>
              </a:spcAft>
              <a:buChar char="»"/>
              <a:defRPr sz="2000">
                <a:solidFill>
                  <a:srgbClr val="292929"/>
                </a:solidFill>
                <a:latin typeface="Arial" pitchFamily="34" charset="0"/>
              </a:defRPr>
            </a:lvl8pPr>
            <a:lvl9pPr marL="3886200" indent="-228600" eaLnBrk="0" fontAlgn="base" hangingPunct="0">
              <a:spcBef>
                <a:spcPct val="20000"/>
              </a:spcBef>
              <a:spcAft>
                <a:spcPct val="0"/>
              </a:spcAft>
              <a:buChar char="»"/>
              <a:defRPr sz="2000">
                <a:solidFill>
                  <a:srgbClr val="292929"/>
                </a:solidFill>
                <a:latin typeface="Arial" pitchFamily="34" charset="0"/>
              </a:defRPr>
            </a:lvl9pPr>
          </a:lstStyle>
          <a:p>
            <a:pPr eaLnBrk="1" hangingPunct="1">
              <a:spcBef>
                <a:spcPct val="50000"/>
              </a:spcBef>
              <a:buFontTx/>
              <a:buNone/>
            </a:pPr>
            <a:endParaRPr lang="en-US" altLang="en-US" sz="1800">
              <a:solidFill>
                <a:schemeClr val="tx1"/>
              </a:solidFill>
            </a:endParaRPr>
          </a:p>
        </p:txBody>
      </p:sp>
      <p:pic>
        <p:nvPicPr>
          <p:cNvPr id="65545" name="Picture 9" descr="iStock_000000806807XSmal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87346" y="3036888"/>
            <a:ext cx="2347913"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bar oran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
          <p:cNvSpPr>
            <a:spLocks noChangeArrowheads="1"/>
          </p:cNvSpPr>
          <p:nvPr/>
        </p:nvSpPr>
        <p:spPr bwMode="auto">
          <a:xfrm>
            <a:off x="1143000" y="2286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0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Heroin</a:t>
            </a:r>
            <a:endParaRPr lang="en-US" altLang="en-US" sz="2400" b="1" dirty="0">
              <a:solidFill>
                <a:srgbClr val="F79646"/>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 Box 5"/>
          <p:cNvSpPr txBox="1">
            <a:spLocks noChangeArrowheads="1"/>
          </p:cNvSpPr>
          <p:nvPr/>
        </p:nvSpPr>
        <p:spPr bwMode="auto">
          <a:xfrm>
            <a:off x="1371600" y="1298448"/>
            <a:ext cx="7162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rgbClr val="292929"/>
                </a:solidFill>
                <a:latin typeface="Arial" pitchFamily="34" charset="0"/>
              </a:defRPr>
            </a:lvl1pPr>
            <a:lvl2pPr marL="742950" indent="-285750" eaLnBrk="0" hangingPunct="0">
              <a:spcBef>
                <a:spcPct val="20000"/>
              </a:spcBef>
              <a:buChar char="–"/>
              <a:defRPr sz="2800">
                <a:solidFill>
                  <a:srgbClr val="292929"/>
                </a:solidFill>
                <a:latin typeface="Arial" pitchFamily="34" charset="0"/>
              </a:defRPr>
            </a:lvl2pPr>
            <a:lvl3pPr marL="1143000" indent="-228600" eaLnBrk="0" hangingPunct="0">
              <a:spcBef>
                <a:spcPct val="20000"/>
              </a:spcBef>
              <a:buChar char="•"/>
              <a:defRPr sz="2400">
                <a:solidFill>
                  <a:srgbClr val="292929"/>
                </a:solidFill>
                <a:latin typeface="Arial" pitchFamily="34" charset="0"/>
              </a:defRPr>
            </a:lvl3pPr>
            <a:lvl4pPr marL="1600200" indent="-228600" eaLnBrk="0" hangingPunct="0">
              <a:spcBef>
                <a:spcPct val="20000"/>
              </a:spcBef>
              <a:buChar char="–"/>
              <a:defRPr sz="2000">
                <a:solidFill>
                  <a:srgbClr val="292929"/>
                </a:solidFill>
                <a:latin typeface="Arial" pitchFamily="34" charset="0"/>
              </a:defRPr>
            </a:lvl4pPr>
            <a:lvl5pPr marL="2057400" indent="-228600" eaLnBrk="0" hangingPunct="0">
              <a:spcBef>
                <a:spcPct val="20000"/>
              </a:spcBef>
              <a:buChar char="»"/>
              <a:defRPr sz="2000">
                <a:solidFill>
                  <a:srgbClr val="292929"/>
                </a:solidFill>
                <a:latin typeface="Arial" pitchFamily="34" charset="0"/>
              </a:defRPr>
            </a:lvl5pPr>
            <a:lvl6pPr marL="2514600" indent="-228600" eaLnBrk="0" fontAlgn="base" hangingPunct="0">
              <a:spcBef>
                <a:spcPct val="20000"/>
              </a:spcBef>
              <a:spcAft>
                <a:spcPct val="0"/>
              </a:spcAft>
              <a:buChar char="»"/>
              <a:defRPr sz="2000">
                <a:solidFill>
                  <a:srgbClr val="292929"/>
                </a:solidFill>
                <a:latin typeface="Arial" pitchFamily="34" charset="0"/>
              </a:defRPr>
            </a:lvl6pPr>
            <a:lvl7pPr marL="2971800" indent="-228600" eaLnBrk="0" fontAlgn="base" hangingPunct="0">
              <a:spcBef>
                <a:spcPct val="20000"/>
              </a:spcBef>
              <a:spcAft>
                <a:spcPct val="0"/>
              </a:spcAft>
              <a:buChar char="»"/>
              <a:defRPr sz="2000">
                <a:solidFill>
                  <a:srgbClr val="292929"/>
                </a:solidFill>
                <a:latin typeface="Arial" pitchFamily="34" charset="0"/>
              </a:defRPr>
            </a:lvl7pPr>
            <a:lvl8pPr marL="3429000" indent="-228600" eaLnBrk="0" fontAlgn="base" hangingPunct="0">
              <a:spcBef>
                <a:spcPct val="20000"/>
              </a:spcBef>
              <a:spcAft>
                <a:spcPct val="0"/>
              </a:spcAft>
              <a:buChar char="»"/>
              <a:defRPr sz="2000">
                <a:solidFill>
                  <a:srgbClr val="292929"/>
                </a:solidFill>
                <a:latin typeface="Arial" pitchFamily="34" charset="0"/>
              </a:defRPr>
            </a:lvl8pPr>
            <a:lvl9pPr marL="3886200" indent="-228600" eaLnBrk="0" fontAlgn="base" hangingPunct="0">
              <a:spcBef>
                <a:spcPct val="20000"/>
              </a:spcBef>
              <a:spcAft>
                <a:spcPct val="0"/>
              </a:spcAft>
              <a:buChar char="»"/>
              <a:defRPr sz="2000">
                <a:solidFill>
                  <a:srgbClr val="292929"/>
                </a:solidFill>
                <a:latin typeface="Arial" pitchFamily="34" charset="0"/>
              </a:defRPr>
            </a:lvl9pPr>
          </a:lstStyle>
          <a:p>
            <a:pPr eaLnBrk="1" hangingPunct="1">
              <a:spcBef>
                <a:spcPct val="5000"/>
              </a:spcBef>
              <a:buFontTx/>
              <a:buNone/>
            </a:pPr>
            <a:r>
              <a:rPr lang="en-US" altLang="en-US" sz="2800" b="1" dirty="0" smtClean="0">
                <a:solidFill>
                  <a:srgbClr val="B5121B"/>
                </a:solidFill>
                <a:latin typeface="+mn-lt"/>
              </a:rPr>
              <a:t>Physical side effects</a:t>
            </a:r>
            <a:endParaRPr lang="en-US" altLang="en-US" sz="2800" b="1" dirty="0">
              <a:solidFill>
                <a:srgbClr val="B5121B"/>
              </a:solidFill>
              <a:latin typeface="+mn-lt"/>
            </a:endParaRPr>
          </a:p>
        </p:txBody>
      </p:sp>
      <p:sp>
        <p:nvSpPr>
          <p:cNvPr id="15" name="Rectangle 4"/>
          <p:cNvSpPr>
            <a:spLocks noGrp="1" noChangeArrowheads="1"/>
          </p:cNvSpPr>
          <p:nvPr>
            <p:ph sz="half" idx="1"/>
          </p:nvPr>
        </p:nvSpPr>
        <p:spPr>
          <a:xfrm>
            <a:off x="1371600" y="1901952"/>
            <a:ext cx="6477000" cy="3432048"/>
          </a:xfrm>
          <a:noFill/>
        </p:spPr>
        <p:txBody>
          <a:bodyPr>
            <a:normAutofit/>
          </a:bodyPr>
          <a:lstStyle/>
          <a:p>
            <a:pPr eaLnBrk="1" hangingPunct="1">
              <a:spcBef>
                <a:spcPts val="0"/>
              </a:spcBef>
              <a:spcAft>
                <a:spcPts val="700"/>
              </a:spcAft>
              <a:buClr>
                <a:srgbClr val="292929"/>
              </a:buClr>
              <a:buSzPct val="80000"/>
            </a:pPr>
            <a:r>
              <a:rPr lang="en-US" altLang="en-US" sz="2400" dirty="0" smtClean="0"/>
              <a:t>Withdrawal is never fatal in otherwise healthy adults, but includes two to seven days of:</a:t>
            </a:r>
            <a:endParaRPr lang="en-US" altLang="en-US" sz="2400" dirty="0"/>
          </a:p>
          <a:p>
            <a:pPr lvl="1" indent="-347472">
              <a:spcBef>
                <a:spcPts val="0"/>
              </a:spcBef>
              <a:spcAft>
                <a:spcPts val="700"/>
              </a:spcAft>
              <a:buClr>
                <a:srgbClr val="292929"/>
              </a:buClr>
              <a:buSzPct val="80000"/>
            </a:pPr>
            <a:r>
              <a:rPr lang="en-US" altLang="en-US" sz="2000" dirty="0" smtClean="0"/>
              <a:t>Restlessness and yawning</a:t>
            </a:r>
          </a:p>
          <a:p>
            <a:pPr lvl="1" indent="-347472">
              <a:spcBef>
                <a:spcPts val="0"/>
              </a:spcBef>
              <a:spcAft>
                <a:spcPts val="700"/>
              </a:spcAft>
              <a:buClr>
                <a:srgbClr val="292929"/>
              </a:buClr>
              <a:buSzPct val="80000"/>
            </a:pPr>
            <a:r>
              <a:rPr lang="en-US" altLang="en-US" sz="2000" dirty="0" smtClean="0"/>
              <a:t>Cold flashes with goose bumps, diarrhea</a:t>
            </a:r>
          </a:p>
          <a:p>
            <a:pPr lvl="1" indent="-347472">
              <a:spcBef>
                <a:spcPts val="0"/>
              </a:spcBef>
              <a:spcAft>
                <a:spcPts val="700"/>
              </a:spcAft>
              <a:buClr>
                <a:srgbClr val="292929"/>
              </a:buClr>
              <a:buSzPct val="80000"/>
            </a:pPr>
            <a:r>
              <a:rPr lang="en-US" altLang="en-US" sz="2000" dirty="0" smtClean="0"/>
              <a:t>Muscle and bone pain</a:t>
            </a:r>
          </a:p>
          <a:p>
            <a:pPr lvl="1" indent="-347472">
              <a:spcBef>
                <a:spcPts val="0"/>
              </a:spcBef>
              <a:spcAft>
                <a:spcPts val="700"/>
              </a:spcAft>
              <a:buClr>
                <a:srgbClr val="292929"/>
              </a:buClr>
              <a:buSzPct val="80000"/>
            </a:pPr>
            <a:r>
              <a:rPr lang="en-US" altLang="en-US" sz="2000" dirty="0" smtClean="0"/>
              <a:t>Vomiting and insomnia</a:t>
            </a:r>
          </a:p>
        </p:txBody>
      </p:sp>
    </p:spTree>
    <p:extLst>
      <p:ext uri="{BB962C8B-B14F-4D97-AF65-F5344CB8AC3E}">
        <p14:creationId xmlns:p14="http://schemas.microsoft.com/office/powerpoint/2010/main" val="1105793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Effect transition="in" filter="fade">
                                      <p:cBhvr>
                                        <p:cTn id="13" dur="500"/>
                                        <p:tgtEl>
                                          <p:spTgt spid="1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xEl>
                                              <p:pRg st="3" end="3"/>
                                            </p:txEl>
                                          </p:spTgt>
                                        </p:tgtEl>
                                        <p:attrNameLst>
                                          <p:attrName>style.visibility</p:attrName>
                                        </p:attrNameLst>
                                      </p:cBhvr>
                                      <p:to>
                                        <p:strVal val="visible"/>
                                      </p:to>
                                    </p:set>
                                    <p:animEffect transition="in" filter="fade">
                                      <p:cBhvr>
                                        <p:cTn id="16" dur="500"/>
                                        <p:tgtEl>
                                          <p:spTgt spid="1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animEffect transition="in" filter="fade">
                                      <p:cBhvr>
                                        <p:cTn id="19"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ext Box 3"/>
          <p:cNvSpPr txBox="1">
            <a:spLocks noChangeArrowheads="1"/>
          </p:cNvSpPr>
          <p:nvPr/>
        </p:nvSpPr>
        <p:spPr bwMode="auto">
          <a:xfrm>
            <a:off x="8686800" y="4419600"/>
            <a:ext cx="2286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rgbClr val="292929"/>
                </a:solidFill>
                <a:latin typeface="Arial" pitchFamily="34" charset="0"/>
              </a:defRPr>
            </a:lvl1pPr>
            <a:lvl2pPr marL="742950" indent="-285750" eaLnBrk="0" hangingPunct="0">
              <a:spcBef>
                <a:spcPct val="20000"/>
              </a:spcBef>
              <a:buChar char="–"/>
              <a:defRPr sz="2800">
                <a:solidFill>
                  <a:srgbClr val="292929"/>
                </a:solidFill>
                <a:latin typeface="Arial" pitchFamily="34" charset="0"/>
              </a:defRPr>
            </a:lvl2pPr>
            <a:lvl3pPr marL="1143000" indent="-228600" eaLnBrk="0" hangingPunct="0">
              <a:spcBef>
                <a:spcPct val="20000"/>
              </a:spcBef>
              <a:buChar char="•"/>
              <a:defRPr sz="2400">
                <a:solidFill>
                  <a:srgbClr val="292929"/>
                </a:solidFill>
                <a:latin typeface="Arial" pitchFamily="34" charset="0"/>
              </a:defRPr>
            </a:lvl3pPr>
            <a:lvl4pPr marL="1600200" indent="-228600" eaLnBrk="0" hangingPunct="0">
              <a:spcBef>
                <a:spcPct val="20000"/>
              </a:spcBef>
              <a:buChar char="–"/>
              <a:defRPr sz="2000">
                <a:solidFill>
                  <a:srgbClr val="292929"/>
                </a:solidFill>
                <a:latin typeface="Arial" pitchFamily="34" charset="0"/>
              </a:defRPr>
            </a:lvl4pPr>
            <a:lvl5pPr marL="2057400" indent="-228600" eaLnBrk="0" hangingPunct="0">
              <a:spcBef>
                <a:spcPct val="20000"/>
              </a:spcBef>
              <a:buChar char="»"/>
              <a:defRPr sz="2000">
                <a:solidFill>
                  <a:srgbClr val="292929"/>
                </a:solidFill>
                <a:latin typeface="Arial" pitchFamily="34" charset="0"/>
              </a:defRPr>
            </a:lvl5pPr>
            <a:lvl6pPr marL="2514600" indent="-228600" eaLnBrk="0" fontAlgn="base" hangingPunct="0">
              <a:spcBef>
                <a:spcPct val="20000"/>
              </a:spcBef>
              <a:spcAft>
                <a:spcPct val="0"/>
              </a:spcAft>
              <a:buChar char="»"/>
              <a:defRPr sz="2000">
                <a:solidFill>
                  <a:srgbClr val="292929"/>
                </a:solidFill>
                <a:latin typeface="Arial" pitchFamily="34" charset="0"/>
              </a:defRPr>
            </a:lvl6pPr>
            <a:lvl7pPr marL="2971800" indent="-228600" eaLnBrk="0" fontAlgn="base" hangingPunct="0">
              <a:spcBef>
                <a:spcPct val="20000"/>
              </a:spcBef>
              <a:spcAft>
                <a:spcPct val="0"/>
              </a:spcAft>
              <a:buChar char="»"/>
              <a:defRPr sz="2000">
                <a:solidFill>
                  <a:srgbClr val="292929"/>
                </a:solidFill>
                <a:latin typeface="Arial" pitchFamily="34" charset="0"/>
              </a:defRPr>
            </a:lvl7pPr>
            <a:lvl8pPr marL="3429000" indent="-228600" eaLnBrk="0" fontAlgn="base" hangingPunct="0">
              <a:spcBef>
                <a:spcPct val="20000"/>
              </a:spcBef>
              <a:spcAft>
                <a:spcPct val="0"/>
              </a:spcAft>
              <a:buChar char="»"/>
              <a:defRPr sz="2000">
                <a:solidFill>
                  <a:srgbClr val="292929"/>
                </a:solidFill>
                <a:latin typeface="Arial" pitchFamily="34" charset="0"/>
              </a:defRPr>
            </a:lvl8pPr>
            <a:lvl9pPr marL="3886200" indent="-228600" eaLnBrk="0" fontAlgn="base" hangingPunct="0">
              <a:spcBef>
                <a:spcPct val="20000"/>
              </a:spcBef>
              <a:spcAft>
                <a:spcPct val="0"/>
              </a:spcAft>
              <a:buChar char="»"/>
              <a:defRPr sz="2000">
                <a:solidFill>
                  <a:srgbClr val="292929"/>
                </a:solidFill>
                <a:latin typeface="Arial" pitchFamily="34" charset="0"/>
              </a:defRPr>
            </a:lvl9pPr>
          </a:lstStyle>
          <a:p>
            <a:pPr eaLnBrk="1" hangingPunct="1">
              <a:spcBef>
                <a:spcPct val="50000"/>
              </a:spcBef>
              <a:buFontTx/>
              <a:buNone/>
            </a:pPr>
            <a:endParaRPr lang="en-US" altLang="en-US" sz="1800">
              <a:solidFill>
                <a:schemeClr val="tx1"/>
              </a:solidFill>
            </a:endParaRPr>
          </a:p>
        </p:txBody>
      </p:sp>
      <p:sp>
        <p:nvSpPr>
          <p:cNvPr id="62468" name="Text Box 4"/>
          <p:cNvSpPr txBox="1">
            <a:spLocks noChangeArrowheads="1"/>
          </p:cNvSpPr>
          <p:nvPr/>
        </p:nvSpPr>
        <p:spPr bwMode="auto">
          <a:xfrm>
            <a:off x="8153400" y="1905000"/>
            <a:ext cx="2286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rgbClr val="292929"/>
                </a:solidFill>
                <a:latin typeface="Arial" pitchFamily="34" charset="0"/>
              </a:defRPr>
            </a:lvl1pPr>
            <a:lvl2pPr marL="742950" indent="-285750" eaLnBrk="0" hangingPunct="0">
              <a:spcBef>
                <a:spcPct val="20000"/>
              </a:spcBef>
              <a:buChar char="–"/>
              <a:defRPr sz="2800">
                <a:solidFill>
                  <a:srgbClr val="292929"/>
                </a:solidFill>
                <a:latin typeface="Arial" pitchFamily="34" charset="0"/>
              </a:defRPr>
            </a:lvl2pPr>
            <a:lvl3pPr marL="1143000" indent="-228600" eaLnBrk="0" hangingPunct="0">
              <a:spcBef>
                <a:spcPct val="20000"/>
              </a:spcBef>
              <a:buChar char="•"/>
              <a:defRPr sz="2400">
                <a:solidFill>
                  <a:srgbClr val="292929"/>
                </a:solidFill>
                <a:latin typeface="Arial" pitchFamily="34" charset="0"/>
              </a:defRPr>
            </a:lvl3pPr>
            <a:lvl4pPr marL="1600200" indent="-228600" eaLnBrk="0" hangingPunct="0">
              <a:spcBef>
                <a:spcPct val="20000"/>
              </a:spcBef>
              <a:buChar char="–"/>
              <a:defRPr sz="2000">
                <a:solidFill>
                  <a:srgbClr val="292929"/>
                </a:solidFill>
                <a:latin typeface="Arial" pitchFamily="34" charset="0"/>
              </a:defRPr>
            </a:lvl4pPr>
            <a:lvl5pPr marL="2057400" indent="-228600" eaLnBrk="0" hangingPunct="0">
              <a:spcBef>
                <a:spcPct val="20000"/>
              </a:spcBef>
              <a:buChar char="»"/>
              <a:defRPr sz="2000">
                <a:solidFill>
                  <a:srgbClr val="292929"/>
                </a:solidFill>
                <a:latin typeface="Arial" pitchFamily="34" charset="0"/>
              </a:defRPr>
            </a:lvl5pPr>
            <a:lvl6pPr marL="2514600" indent="-228600" eaLnBrk="0" fontAlgn="base" hangingPunct="0">
              <a:spcBef>
                <a:spcPct val="20000"/>
              </a:spcBef>
              <a:spcAft>
                <a:spcPct val="0"/>
              </a:spcAft>
              <a:buChar char="»"/>
              <a:defRPr sz="2000">
                <a:solidFill>
                  <a:srgbClr val="292929"/>
                </a:solidFill>
                <a:latin typeface="Arial" pitchFamily="34" charset="0"/>
              </a:defRPr>
            </a:lvl6pPr>
            <a:lvl7pPr marL="2971800" indent="-228600" eaLnBrk="0" fontAlgn="base" hangingPunct="0">
              <a:spcBef>
                <a:spcPct val="20000"/>
              </a:spcBef>
              <a:spcAft>
                <a:spcPct val="0"/>
              </a:spcAft>
              <a:buChar char="»"/>
              <a:defRPr sz="2000">
                <a:solidFill>
                  <a:srgbClr val="292929"/>
                </a:solidFill>
                <a:latin typeface="Arial" pitchFamily="34" charset="0"/>
              </a:defRPr>
            </a:lvl7pPr>
            <a:lvl8pPr marL="3429000" indent="-228600" eaLnBrk="0" fontAlgn="base" hangingPunct="0">
              <a:spcBef>
                <a:spcPct val="20000"/>
              </a:spcBef>
              <a:spcAft>
                <a:spcPct val="0"/>
              </a:spcAft>
              <a:buChar char="»"/>
              <a:defRPr sz="2000">
                <a:solidFill>
                  <a:srgbClr val="292929"/>
                </a:solidFill>
                <a:latin typeface="Arial" pitchFamily="34" charset="0"/>
              </a:defRPr>
            </a:lvl8pPr>
            <a:lvl9pPr marL="3886200" indent="-228600" eaLnBrk="0" fontAlgn="base" hangingPunct="0">
              <a:spcBef>
                <a:spcPct val="20000"/>
              </a:spcBef>
              <a:spcAft>
                <a:spcPct val="0"/>
              </a:spcAft>
              <a:buChar char="»"/>
              <a:defRPr sz="2000">
                <a:solidFill>
                  <a:srgbClr val="292929"/>
                </a:solidFill>
                <a:latin typeface="Arial" pitchFamily="34" charset="0"/>
              </a:defRPr>
            </a:lvl9pPr>
          </a:lstStyle>
          <a:p>
            <a:pPr eaLnBrk="1" hangingPunct="1">
              <a:spcBef>
                <a:spcPct val="50000"/>
              </a:spcBef>
              <a:buFontTx/>
              <a:buNone/>
            </a:pPr>
            <a:endParaRPr lang="en-US" altLang="en-US" sz="1800">
              <a:solidFill>
                <a:schemeClr val="tx1"/>
              </a:solidFill>
            </a:endParaRPr>
          </a:p>
        </p:txBody>
      </p:sp>
      <p:sp>
        <p:nvSpPr>
          <p:cNvPr id="62469" name="Text Box 5"/>
          <p:cNvSpPr txBox="1">
            <a:spLocks noChangeArrowheads="1"/>
          </p:cNvSpPr>
          <p:nvPr/>
        </p:nvSpPr>
        <p:spPr bwMode="auto">
          <a:xfrm>
            <a:off x="2438400" y="6019800"/>
            <a:ext cx="3048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rgbClr val="292929"/>
                </a:solidFill>
                <a:latin typeface="Arial" pitchFamily="34" charset="0"/>
              </a:defRPr>
            </a:lvl1pPr>
            <a:lvl2pPr marL="742950" indent="-285750" eaLnBrk="0" hangingPunct="0">
              <a:spcBef>
                <a:spcPct val="20000"/>
              </a:spcBef>
              <a:buChar char="–"/>
              <a:defRPr sz="2800">
                <a:solidFill>
                  <a:srgbClr val="292929"/>
                </a:solidFill>
                <a:latin typeface="Arial" pitchFamily="34" charset="0"/>
              </a:defRPr>
            </a:lvl2pPr>
            <a:lvl3pPr marL="1143000" indent="-228600" eaLnBrk="0" hangingPunct="0">
              <a:spcBef>
                <a:spcPct val="20000"/>
              </a:spcBef>
              <a:buChar char="•"/>
              <a:defRPr sz="2400">
                <a:solidFill>
                  <a:srgbClr val="292929"/>
                </a:solidFill>
                <a:latin typeface="Arial" pitchFamily="34" charset="0"/>
              </a:defRPr>
            </a:lvl3pPr>
            <a:lvl4pPr marL="1600200" indent="-228600" eaLnBrk="0" hangingPunct="0">
              <a:spcBef>
                <a:spcPct val="20000"/>
              </a:spcBef>
              <a:buChar char="–"/>
              <a:defRPr sz="2000">
                <a:solidFill>
                  <a:srgbClr val="292929"/>
                </a:solidFill>
                <a:latin typeface="Arial" pitchFamily="34" charset="0"/>
              </a:defRPr>
            </a:lvl4pPr>
            <a:lvl5pPr marL="2057400" indent="-228600" eaLnBrk="0" hangingPunct="0">
              <a:spcBef>
                <a:spcPct val="20000"/>
              </a:spcBef>
              <a:buChar char="»"/>
              <a:defRPr sz="2000">
                <a:solidFill>
                  <a:srgbClr val="292929"/>
                </a:solidFill>
                <a:latin typeface="Arial" pitchFamily="34" charset="0"/>
              </a:defRPr>
            </a:lvl5pPr>
            <a:lvl6pPr marL="2514600" indent="-228600" eaLnBrk="0" fontAlgn="base" hangingPunct="0">
              <a:spcBef>
                <a:spcPct val="20000"/>
              </a:spcBef>
              <a:spcAft>
                <a:spcPct val="0"/>
              </a:spcAft>
              <a:buChar char="»"/>
              <a:defRPr sz="2000">
                <a:solidFill>
                  <a:srgbClr val="292929"/>
                </a:solidFill>
                <a:latin typeface="Arial" pitchFamily="34" charset="0"/>
              </a:defRPr>
            </a:lvl6pPr>
            <a:lvl7pPr marL="2971800" indent="-228600" eaLnBrk="0" fontAlgn="base" hangingPunct="0">
              <a:spcBef>
                <a:spcPct val="20000"/>
              </a:spcBef>
              <a:spcAft>
                <a:spcPct val="0"/>
              </a:spcAft>
              <a:buChar char="»"/>
              <a:defRPr sz="2000">
                <a:solidFill>
                  <a:srgbClr val="292929"/>
                </a:solidFill>
                <a:latin typeface="Arial" pitchFamily="34" charset="0"/>
              </a:defRPr>
            </a:lvl7pPr>
            <a:lvl8pPr marL="3429000" indent="-228600" eaLnBrk="0" fontAlgn="base" hangingPunct="0">
              <a:spcBef>
                <a:spcPct val="20000"/>
              </a:spcBef>
              <a:spcAft>
                <a:spcPct val="0"/>
              </a:spcAft>
              <a:buChar char="»"/>
              <a:defRPr sz="2000">
                <a:solidFill>
                  <a:srgbClr val="292929"/>
                </a:solidFill>
                <a:latin typeface="Arial" pitchFamily="34" charset="0"/>
              </a:defRPr>
            </a:lvl8pPr>
            <a:lvl9pPr marL="3886200" indent="-228600" eaLnBrk="0" fontAlgn="base" hangingPunct="0">
              <a:spcBef>
                <a:spcPct val="20000"/>
              </a:spcBef>
              <a:spcAft>
                <a:spcPct val="0"/>
              </a:spcAft>
              <a:buChar char="»"/>
              <a:defRPr sz="2000">
                <a:solidFill>
                  <a:srgbClr val="292929"/>
                </a:solidFill>
                <a:latin typeface="Arial" pitchFamily="34" charset="0"/>
              </a:defRPr>
            </a:lvl9pPr>
          </a:lstStyle>
          <a:p>
            <a:pPr eaLnBrk="1" hangingPunct="1">
              <a:spcBef>
                <a:spcPct val="50000"/>
              </a:spcBef>
              <a:buFontTx/>
              <a:buNone/>
            </a:pPr>
            <a:endParaRPr lang="en-US" altLang="en-US" sz="1800">
              <a:solidFill>
                <a:schemeClr val="tx1"/>
              </a:solidFill>
            </a:endParaRPr>
          </a:p>
        </p:txBody>
      </p:sp>
      <p:sp>
        <p:nvSpPr>
          <p:cNvPr id="62470" name="Text Box 6"/>
          <p:cNvSpPr txBox="1">
            <a:spLocks noChangeArrowheads="1"/>
          </p:cNvSpPr>
          <p:nvPr/>
        </p:nvSpPr>
        <p:spPr bwMode="auto">
          <a:xfrm>
            <a:off x="2438400" y="5410200"/>
            <a:ext cx="92075"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rgbClr val="292929"/>
                </a:solidFill>
                <a:latin typeface="Arial" pitchFamily="34" charset="0"/>
              </a:defRPr>
            </a:lvl1pPr>
            <a:lvl2pPr marL="742950" indent="-285750" eaLnBrk="0" hangingPunct="0">
              <a:spcBef>
                <a:spcPct val="20000"/>
              </a:spcBef>
              <a:buChar char="–"/>
              <a:defRPr sz="2800">
                <a:solidFill>
                  <a:srgbClr val="292929"/>
                </a:solidFill>
                <a:latin typeface="Arial" pitchFamily="34" charset="0"/>
              </a:defRPr>
            </a:lvl2pPr>
            <a:lvl3pPr marL="1143000" indent="-228600" eaLnBrk="0" hangingPunct="0">
              <a:spcBef>
                <a:spcPct val="20000"/>
              </a:spcBef>
              <a:buChar char="•"/>
              <a:defRPr sz="2400">
                <a:solidFill>
                  <a:srgbClr val="292929"/>
                </a:solidFill>
                <a:latin typeface="Arial" pitchFamily="34" charset="0"/>
              </a:defRPr>
            </a:lvl3pPr>
            <a:lvl4pPr marL="1600200" indent="-228600" eaLnBrk="0" hangingPunct="0">
              <a:spcBef>
                <a:spcPct val="20000"/>
              </a:spcBef>
              <a:buChar char="–"/>
              <a:defRPr sz="2000">
                <a:solidFill>
                  <a:srgbClr val="292929"/>
                </a:solidFill>
                <a:latin typeface="Arial" pitchFamily="34" charset="0"/>
              </a:defRPr>
            </a:lvl4pPr>
            <a:lvl5pPr marL="2057400" indent="-228600" eaLnBrk="0" hangingPunct="0">
              <a:spcBef>
                <a:spcPct val="20000"/>
              </a:spcBef>
              <a:buChar char="»"/>
              <a:defRPr sz="2000">
                <a:solidFill>
                  <a:srgbClr val="292929"/>
                </a:solidFill>
                <a:latin typeface="Arial" pitchFamily="34" charset="0"/>
              </a:defRPr>
            </a:lvl5pPr>
            <a:lvl6pPr marL="2514600" indent="-228600" eaLnBrk="0" fontAlgn="base" hangingPunct="0">
              <a:spcBef>
                <a:spcPct val="20000"/>
              </a:spcBef>
              <a:spcAft>
                <a:spcPct val="0"/>
              </a:spcAft>
              <a:buChar char="»"/>
              <a:defRPr sz="2000">
                <a:solidFill>
                  <a:srgbClr val="292929"/>
                </a:solidFill>
                <a:latin typeface="Arial" pitchFamily="34" charset="0"/>
              </a:defRPr>
            </a:lvl6pPr>
            <a:lvl7pPr marL="2971800" indent="-228600" eaLnBrk="0" fontAlgn="base" hangingPunct="0">
              <a:spcBef>
                <a:spcPct val="20000"/>
              </a:spcBef>
              <a:spcAft>
                <a:spcPct val="0"/>
              </a:spcAft>
              <a:buChar char="»"/>
              <a:defRPr sz="2000">
                <a:solidFill>
                  <a:srgbClr val="292929"/>
                </a:solidFill>
                <a:latin typeface="Arial" pitchFamily="34" charset="0"/>
              </a:defRPr>
            </a:lvl7pPr>
            <a:lvl8pPr marL="3429000" indent="-228600" eaLnBrk="0" fontAlgn="base" hangingPunct="0">
              <a:spcBef>
                <a:spcPct val="20000"/>
              </a:spcBef>
              <a:spcAft>
                <a:spcPct val="0"/>
              </a:spcAft>
              <a:buChar char="»"/>
              <a:defRPr sz="2000">
                <a:solidFill>
                  <a:srgbClr val="292929"/>
                </a:solidFill>
                <a:latin typeface="Arial" pitchFamily="34" charset="0"/>
              </a:defRPr>
            </a:lvl8pPr>
            <a:lvl9pPr marL="3886200" indent="-228600" eaLnBrk="0" fontAlgn="base" hangingPunct="0">
              <a:spcBef>
                <a:spcPct val="20000"/>
              </a:spcBef>
              <a:spcAft>
                <a:spcPct val="0"/>
              </a:spcAft>
              <a:buChar char="»"/>
              <a:defRPr sz="2000">
                <a:solidFill>
                  <a:srgbClr val="292929"/>
                </a:solidFill>
                <a:latin typeface="Arial" pitchFamily="34" charset="0"/>
              </a:defRPr>
            </a:lvl9pPr>
          </a:lstStyle>
          <a:p>
            <a:pPr eaLnBrk="1" hangingPunct="1">
              <a:spcBef>
                <a:spcPct val="50000"/>
              </a:spcBef>
              <a:buFontTx/>
              <a:buNone/>
            </a:pPr>
            <a:endParaRPr lang="en-US" altLang="en-US" sz="1800">
              <a:solidFill>
                <a:schemeClr val="tx1"/>
              </a:solidFill>
            </a:endParaRPr>
          </a:p>
        </p:txBody>
      </p:sp>
      <p:sp>
        <p:nvSpPr>
          <p:cNvPr id="241671" name="Rectangle 7"/>
          <p:cNvSpPr>
            <a:spLocks noChangeArrowheads="1"/>
          </p:cNvSpPr>
          <p:nvPr/>
        </p:nvSpPr>
        <p:spPr bwMode="auto">
          <a:xfrm>
            <a:off x="5102352" y="1901952"/>
            <a:ext cx="3505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228600" eaLnBrk="0" hangingPunct="0">
              <a:spcBef>
                <a:spcPct val="20000"/>
              </a:spcBef>
              <a:buChar char="•"/>
              <a:tabLst>
                <a:tab pos="228600" algn="l"/>
              </a:tabLst>
              <a:defRPr sz="3200">
                <a:solidFill>
                  <a:srgbClr val="292929"/>
                </a:solidFill>
                <a:latin typeface="Arial" pitchFamily="34" charset="0"/>
              </a:defRPr>
            </a:lvl1pPr>
            <a:lvl2pPr marL="742950" indent="-285750" eaLnBrk="0" hangingPunct="0">
              <a:spcBef>
                <a:spcPct val="20000"/>
              </a:spcBef>
              <a:buChar char="–"/>
              <a:tabLst>
                <a:tab pos="228600" algn="l"/>
              </a:tabLst>
              <a:defRPr sz="2800">
                <a:solidFill>
                  <a:srgbClr val="292929"/>
                </a:solidFill>
                <a:latin typeface="Arial" pitchFamily="34" charset="0"/>
              </a:defRPr>
            </a:lvl2pPr>
            <a:lvl3pPr marL="1143000" indent="-228600" eaLnBrk="0" hangingPunct="0">
              <a:spcBef>
                <a:spcPct val="20000"/>
              </a:spcBef>
              <a:buChar char="•"/>
              <a:tabLst>
                <a:tab pos="228600" algn="l"/>
              </a:tabLst>
              <a:defRPr sz="2400">
                <a:solidFill>
                  <a:srgbClr val="292929"/>
                </a:solidFill>
                <a:latin typeface="Arial" pitchFamily="34" charset="0"/>
              </a:defRPr>
            </a:lvl3pPr>
            <a:lvl4pPr marL="1600200" indent="-228600" eaLnBrk="0" hangingPunct="0">
              <a:spcBef>
                <a:spcPct val="20000"/>
              </a:spcBef>
              <a:buChar char="–"/>
              <a:tabLst>
                <a:tab pos="228600" algn="l"/>
              </a:tabLst>
              <a:defRPr sz="2000">
                <a:solidFill>
                  <a:srgbClr val="292929"/>
                </a:solidFill>
                <a:latin typeface="Arial" pitchFamily="34" charset="0"/>
              </a:defRPr>
            </a:lvl4pPr>
            <a:lvl5pPr marL="2057400" indent="-228600" eaLnBrk="0" hangingPunct="0">
              <a:spcBef>
                <a:spcPct val="20000"/>
              </a:spcBef>
              <a:buChar char="»"/>
              <a:tabLst>
                <a:tab pos="228600" algn="l"/>
              </a:tabLst>
              <a:defRPr sz="2000">
                <a:solidFill>
                  <a:srgbClr val="292929"/>
                </a:solidFill>
                <a:latin typeface="Arial" pitchFamily="34" charset="0"/>
              </a:defRPr>
            </a:lvl5pPr>
            <a:lvl6pPr marL="2514600" indent="-228600" eaLnBrk="0" fontAlgn="base" hangingPunct="0">
              <a:spcBef>
                <a:spcPct val="20000"/>
              </a:spcBef>
              <a:spcAft>
                <a:spcPct val="0"/>
              </a:spcAft>
              <a:buChar char="»"/>
              <a:tabLst>
                <a:tab pos="228600" algn="l"/>
              </a:tabLst>
              <a:defRPr sz="2000">
                <a:solidFill>
                  <a:srgbClr val="292929"/>
                </a:solidFill>
                <a:latin typeface="Arial" pitchFamily="34" charset="0"/>
              </a:defRPr>
            </a:lvl6pPr>
            <a:lvl7pPr marL="2971800" indent="-228600" eaLnBrk="0" fontAlgn="base" hangingPunct="0">
              <a:spcBef>
                <a:spcPct val="20000"/>
              </a:spcBef>
              <a:spcAft>
                <a:spcPct val="0"/>
              </a:spcAft>
              <a:buChar char="»"/>
              <a:tabLst>
                <a:tab pos="228600" algn="l"/>
              </a:tabLst>
              <a:defRPr sz="2000">
                <a:solidFill>
                  <a:srgbClr val="292929"/>
                </a:solidFill>
                <a:latin typeface="Arial" pitchFamily="34" charset="0"/>
              </a:defRPr>
            </a:lvl7pPr>
            <a:lvl8pPr marL="3429000" indent="-228600" eaLnBrk="0" fontAlgn="base" hangingPunct="0">
              <a:spcBef>
                <a:spcPct val="20000"/>
              </a:spcBef>
              <a:spcAft>
                <a:spcPct val="0"/>
              </a:spcAft>
              <a:buChar char="»"/>
              <a:tabLst>
                <a:tab pos="228600" algn="l"/>
              </a:tabLst>
              <a:defRPr sz="2000">
                <a:solidFill>
                  <a:srgbClr val="292929"/>
                </a:solidFill>
                <a:latin typeface="Arial" pitchFamily="34" charset="0"/>
              </a:defRPr>
            </a:lvl8pPr>
            <a:lvl9pPr marL="3886200" indent="-228600" eaLnBrk="0" fontAlgn="base" hangingPunct="0">
              <a:spcBef>
                <a:spcPct val="20000"/>
              </a:spcBef>
              <a:spcAft>
                <a:spcPct val="0"/>
              </a:spcAft>
              <a:buChar char="»"/>
              <a:tabLst>
                <a:tab pos="228600" algn="l"/>
              </a:tabLst>
              <a:defRPr sz="2000">
                <a:solidFill>
                  <a:srgbClr val="292929"/>
                </a:solidFill>
                <a:latin typeface="Arial" pitchFamily="34" charset="0"/>
              </a:defRPr>
            </a:lvl9pPr>
          </a:lstStyle>
          <a:p>
            <a:pPr marL="347472" indent="-347472" eaLnBrk="1" hangingPunct="1">
              <a:spcBef>
                <a:spcPts val="0"/>
              </a:spcBef>
              <a:spcAft>
                <a:spcPts val="700"/>
              </a:spcAft>
              <a:buClr>
                <a:srgbClr val="292929"/>
              </a:buClr>
              <a:buSzPct val="70000"/>
            </a:pPr>
            <a:r>
              <a:rPr lang="en-US" altLang="en-US" sz="2400" dirty="0">
                <a:latin typeface="+mn-lt"/>
              </a:rPr>
              <a:t>Constipation </a:t>
            </a:r>
            <a:r>
              <a:rPr lang="en-US" altLang="en-US" sz="2400" dirty="0" smtClean="0">
                <a:latin typeface="+mn-lt"/>
              </a:rPr>
              <a:t/>
            </a:r>
            <a:br>
              <a:rPr lang="en-US" altLang="en-US" sz="2400" dirty="0" smtClean="0">
                <a:latin typeface="+mn-lt"/>
              </a:rPr>
            </a:br>
            <a:r>
              <a:rPr lang="en-US" altLang="en-US" sz="2400" dirty="0" smtClean="0">
                <a:latin typeface="+mn-lt"/>
              </a:rPr>
              <a:t>and </a:t>
            </a:r>
            <a:r>
              <a:rPr lang="en-US" altLang="en-US" sz="2400" dirty="0">
                <a:latin typeface="+mn-lt"/>
              </a:rPr>
              <a:t>nausea</a:t>
            </a:r>
          </a:p>
          <a:p>
            <a:pPr marL="347472" indent="-347472" eaLnBrk="1" hangingPunct="1">
              <a:spcBef>
                <a:spcPts val="0"/>
              </a:spcBef>
              <a:spcAft>
                <a:spcPts val="700"/>
              </a:spcAft>
              <a:buClr>
                <a:srgbClr val="292929"/>
              </a:buClr>
              <a:buSzPct val="70000"/>
            </a:pPr>
            <a:r>
              <a:rPr lang="en-US" altLang="en-US" sz="2400" b="0" dirty="0" smtClean="0">
                <a:latin typeface="+mn-lt"/>
              </a:rPr>
              <a:t>Nodding </a:t>
            </a:r>
            <a:r>
              <a:rPr lang="en-US" altLang="en-US" sz="2400" dirty="0" smtClean="0">
                <a:latin typeface="+mn-lt"/>
              </a:rPr>
              <a:t>off</a:t>
            </a:r>
            <a:endParaRPr lang="en-US" altLang="en-US" sz="2400" b="0" dirty="0">
              <a:latin typeface="+mn-lt"/>
            </a:endParaRPr>
          </a:p>
          <a:p>
            <a:pPr marL="347472" indent="-347472" eaLnBrk="1" hangingPunct="1">
              <a:spcBef>
                <a:spcPts val="0"/>
              </a:spcBef>
              <a:spcAft>
                <a:spcPts val="700"/>
              </a:spcAft>
              <a:buClr>
                <a:srgbClr val="292929"/>
              </a:buClr>
              <a:buSzPct val="70000"/>
            </a:pPr>
            <a:r>
              <a:rPr lang="en-US" altLang="en-US" sz="2400" b="0" dirty="0" smtClean="0">
                <a:latin typeface="+mn-lt"/>
              </a:rPr>
              <a:t>Runny nose, needle track marks </a:t>
            </a:r>
            <a:endParaRPr lang="en-US" altLang="en-US" sz="2400" b="0" dirty="0">
              <a:latin typeface="+mn-lt"/>
            </a:endParaRPr>
          </a:p>
        </p:txBody>
      </p:sp>
      <p:sp>
        <p:nvSpPr>
          <p:cNvPr id="241672" name="Rectangle 8"/>
          <p:cNvSpPr>
            <a:spLocks noChangeArrowheads="1"/>
          </p:cNvSpPr>
          <p:nvPr/>
        </p:nvSpPr>
        <p:spPr bwMode="auto">
          <a:xfrm>
            <a:off x="1371600" y="1901952"/>
            <a:ext cx="3810000" cy="3355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228600" eaLnBrk="0" hangingPunct="0">
              <a:spcBef>
                <a:spcPct val="20000"/>
              </a:spcBef>
              <a:buChar char="•"/>
              <a:tabLst>
                <a:tab pos="228600" algn="l"/>
              </a:tabLst>
              <a:defRPr sz="3200">
                <a:solidFill>
                  <a:srgbClr val="292929"/>
                </a:solidFill>
                <a:latin typeface="Arial" pitchFamily="34" charset="0"/>
              </a:defRPr>
            </a:lvl1pPr>
            <a:lvl2pPr marL="742950" indent="-285750" eaLnBrk="0" hangingPunct="0">
              <a:spcBef>
                <a:spcPct val="20000"/>
              </a:spcBef>
              <a:buChar char="–"/>
              <a:tabLst>
                <a:tab pos="228600" algn="l"/>
              </a:tabLst>
              <a:defRPr sz="2800">
                <a:solidFill>
                  <a:srgbClr val="292929"/>
                </a:solidFill>
                <a:latin typeface="Arial" pitchFamily="34" charset="0"/>
              </a:defRPr>
            </a:lvl2pPr>
            <a:lvl3pPr marL="1143000" indent="-228600" eaLnBrk="0" hangingPunct="0">
              <a:spcBef>
                <a:spcPct val="20000"/>
              </a:spcBef>
              <a:buChar char="•"/>
              <a:tabLst>
                <a:tab pos="228600" algn="l"/>
              </a:tabLst>
              <a:defRPr sz="2400">
                <a:solidFill>
                  <a:srgbClr val="292929"/>
                </a:solidFill>
                <a:latin typeface="Arial" pitchFamily="34" charset="0"/>
              </a:defRPr>
            </a:lvl3pPr>
            <a:lvl4pPr marL="1600200" indent="-228600" eaLnBrk="0" hangingPunct="0">
              <a:spcBef>
                <a:spcPct val="20000"/>
              </a:spcBef>
              <a:buChar char="–"/>
              <a:tabLst>
                <a:tab pos="228600" algn="l"/>
              </a:tabLst>
              <a:defRPr sz="2000">
                <a:solidFill>
                  <a:srgbClr val="292929"/>
                </a:solidFill>
                <a:latin typeface="Arial" pitchFamily="34" charset="0"/>
              </a:defRPr>
            </a:lvl4pPr>
            <a:lvl5pPr marL="2057400" indent="-228600" eaLnBrk="0" hangingPunct="0">
              <a:spcBef>
                <a:spcPct val="20000"/>
              </a:spcBef>
              <a:buChar char="»"/>
              <a:tabLst>
                <a:tab pos="228600" algn="l"/>
              </a:tabLst>
              <a:defRPr sz="2000">
                <a:solidFill>
                  <a:srgbClr val="292929"/>
                </a:solidFill>
                <a:latin typeface="Arial" pitchFamily="34" charset="0"/>
              </a:defRPr>
            </a:lvl5pPr>
            <a:lvl6pPr marL="2514600" indent="-228600" eaLnBrk="0" fontAlgn="base" hangingPunct="0">
              <a:spcBef>
                <a:spcPct val="20000"/>
              </a:spcBef>
              <a:spcAft>
                <a:spcPct val="0"/>
              </a:spcAft>
              <a:buChar char="»"/>
              <a:tabLst>
                <a:tab pos="228600" algn="l"/>
              </a:tabLst>
              <a:defRPr sz="2000">
                <a:solidFill>
                  <a:srgbClr val="292929"/>
                </a:solidFill>
                <a:latin typeface="Arial" pitchFamily="34" charset="0"/>
              </a:defRPr>
            </a:lvl6pPr>
            <a:lvl7pPr marL="2971800" indent="-228600" eaLnBrk="0" fontAlgn="base" hangingPunct="0">
              <a:spcBef>
                <a:spcPct val="20000"/>
              </a:spcBef>
              <a:spcAft>
                <a:spcPct val="0"/>
              </a:spcAft>
              <a:buChar char="»"/>
              <a:tabLst>
                <a:tab pos="228600" algn="l"/>
              </a:tabLst>
              <a:defRPr sz="2000">
                <a:solidFill>
                  <a:srgbClr val="292929"/>
                </a:solidFill>
                <a:latin typeface="Arial" pitchFamily="34" charset="0"/>
              </a:defRPr>
            </a:lvl7pPr>
            <a:lvl8pPr marL="3429000" indent="-228600" eaLnBrk="0" fontAlgn="base" hangingPunct="0">
              <a:spcBef>
                <a:spcPct val="20000"/>
              </a:spcBef>
              <a:spcAft>
                <a:spcPct val="0"/>
              </a:spcAft>
              <a:buChar char="»"/>
              <a:tabLst>
                <a:tab pos="228600" algn="l"/>
              </a:tabLst>
              <a:defRPr sz="2000">
                <a:solidFill>
                  <a:srgbClr val="292929"/>
                </a:solidFill>
                <a:latin typeface="Arial" pitchFamily="34" charset="0"/>
              </a:defRPr>
            </a:lvl8pPr>
            <a:lvl9pPr marL="3886200" indent="-228600" eaLnBrk="0" fontAlgn="base" hangingPunct="0">
              <a:spcBef>
                <a:spcPct val="20000"/>
              </a:spcBef>
              <a:spcAft>
                <a:spcPct val="0"/>
              </a:spcAft>
              <a:buChar char="»"/>
              <a:tabLst>
                <a:tab pos="228600" algn="l"/>
              </a:tabLst>
              <a:defRPr sz="2000">
                <a:solidFill>
                  <a:srgbClr val="292929"/>
                </a:solidFill>
                <a:latin typeface="Arial" pitchFamily="34" charset="0"/>
              </a:defRPr>
            </a:lvl9pPr>
          </a:lstStyle>
          <a:p>
            <a:pPr marL="347472" indent="-347472" eaLnBrk="1" hangingPunct="1">
              <a:spcBef>
                <a:spcPts val="0"/>
              </a:spcBef>
              <a:spcAft>
                <a:spcPts val="700"/>
              </a:spcAft>
              <a:buClr>
                <a:srgbClr val="292929"/>
              </a:buClr>
              <a:buSzPct val="80000"/>
            </a:pPr>
            <a:r>
              <a:rPr lang="en-US" altLang="en-US" sz="2400" b="0" dirty="0" smtClean="0">
                <a:latin typeface="+mn-lt"/>
              </a:rPr>
              <a:t>Slowed breathing, slowed cardiac function</a:t>
            </a:r>
            <a:endParaRPr lang="en-US" altLang="en-US" sz="2400" b="0" dirty="0">
              <a:latin typeface="+mn-lt"/>
            </a:endParaRPr>
          </a:p>
          <a:p>
            <a:pPr marL="347472" indent="-347472" eaLnBrk="1" hangingPunct="1">
              <a:spcBef>
                <a:spcPts val="0"/>
              </a:spcBef>
              <a:spcAft>
                <a:spcPts val="700"/>
              </a:spcAft>
              <a:buClr>
                <a:srgbClr val="292929"/>
              </a:buClr>
              <a:buSzPct val="80000"/>
            </a:pPr>
            <a:r>
              <a:rPr lang="en-US" altLang="en-US" sz="2400" b="0" dirty="0" smtClean="0">
                <a:latin typeface="+mn-lt"/>
              </a:rPr>
              <a:t>Suppression of pain, clouded mental functioning </a:t>
            </a:r>
          </a:p>
          <a:p>
            <a:pPr marL="347472" indent="-347472" eaLnBrk="1" hangingPunct="1">
              <a:spcBef>
                <a:spcPts val="0"/>
              </a:spcBef>
              <a:spcAft>
                <a:spcPts val="700"/>
              </a:spcAft>
              <a:buClr>
                <a:srgbClr val="292929"/>
              </a:buClr>
              <a:buSzPct val="80000"/>
            </a:pPr>
            <a:r>
              <a:rPr lang="en-US" altLang="en-US" sz="2400" b="0" dirty="0" smtClean="0">
                <a:latin typeface="+mn-lt"/>
              </a:rPr>
              <a:t>Constricted pupils, droopy eyelids, slowed/slurred speech</a:t>
            </a:r>
            <a:endParaRPr lang="en-US" altLang="en-US" sz="2400" b="0" dirty="0">
              <a:latin typeface="+mn-lt"/>
            </a:endParaRPr>
          </a:p>
        </p:txBody>
      </p:sp>
      <p:pic>
        <p:nvPicPr>
          <p:cNvPr id="62473" name="Picture 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86500" y="5429250"/>
            <a:ext cx="28575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descr="bar oran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
          <p:cNvSpPr>
            <a:spLocks noChangeArrowheads="1"/>
          </p:cNvSpPr>
          <p:nvPr/>
        </p:nvSpPr>
        <p:spPr bwMode="auto">
          <a:xfrm>
            <a:off x="1143000" y="2286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0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Heroin</a:t>
            </a:r>
            <a:endParaRPr lang="en-US" altLang="en-US" sz="2400" b="1" dirty="0">
              <a:solidFill>
                <a:srgbClr val="F79646"/>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 Box 5"/>
          <p:cNvSpPr txBox="1">
            <a:spLocks noChangeArrowheads="1"/>
          </p:cNvSpPr>
          <p:nvPr/>
        </p:nvSpPr>
        <p:spPr bwMode="auto">
          <a:xfrm>
            <a:off x="1371600" y="1298448"/>
            <a:ext cx="7162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rgbClr val="292929"/>
                </a:solidFill>
                <a:latin typeface="Arial" pitchFamily="34" charset="0"/>
              </a:defRPr>
            </a:lvl1pPr>
            <a:lvl2pPr marL="742950" indent="-285750" eaLnBrk="0" hangingPunct="0">
              <a:spcBef>
                <a:spcPct val="20000"/>
              </a:spcBef>
              <a:buChar char="–"/>
              <a:defRPr sz="2800">
                <a:solidFill>
                  <a:srgbClr val="292929"/>
                </a:solidFill>
                <a:latin typeface="Arial" pitchFamily="34" charset="0"/>
              </a:defRPr>
            </a:lvl2pPr>
            <a:lvl3pPr marL="1143000" indent="-228600" eaLnBrk="0" hangingPunct="0">
              <a:spcBef>
                <a:spcPct val="20000"/>
              </a:spcBef>
              <a:buChar char="•"/>
              <a:defRPr sz="2400">
                <a:solidFill>
                  <a:srgbClr val="292929"/>
                </a:solidFill>
                <a:latin typeface="Arial" pitchFamily="34" charset="0"/>
              </a:defRPr>
            </a:lvl3pPr>
            <a:lvl4pPr marL="1600200" indent="-228600" eaLnBrk="0" hangingPunct="0">
              <a:spcBef>
                <a:spcPct val="20000"/>
              </a:spcBef>
              <a:buChar char="–"/>
              <a:defRPr sz="2000">
                <a:solidFill>
                  <a:srgbClr val="292929"/>
                </a:solidFill>
                <a:latin typeface="Arial" pitchFamily="34" charset="0"/>
              </a:defRPr>
            </a:lvl4pPr>
            <a:lvl5pPr marL="2057400" indent="-228600" eaLnBrk="0" hangingPunct="0">
              <a:spcBef>
                <a:spcPct val="20000"/>
              </a:spcBef>
              <a:buChar char="»"/>
              <a:defRPr sz="2000">
                <a:solidFill>
                  <a:srgbClr val="292929"/>
                </a:solidFill>
                <a:latin typeface="Arial" pitchFamily="34" charset="0"/>
              </a:defRPr>
            </a:lvl5pPr>
            <a:lvl6pPr marL="2514600" indent="-228600" eaLnBrk="0" fontAlgn="base" hangingPunct="0">
              <a:spcBef>
                <a:spcPct val="20000"/>
              </a:spcBef>
              <a:spcAft>
                <a:spcPct val="0"/>
              </a:spcAft>
              <a:buChar char="»"/>
              <a:defRPr sz="2000">
                <a:solidFill>
                  <a:srgbClr val="292929"/>
                </a:solidFill>
                <a:latin typeface="Arial" pitchFamily="34" charset="0"/>
              </a:defRPr>
            </a:lvl6pPr>
            <a:lvl7pPr marL="2971800" indent="-228600" eaLnBrk="0" fontAlgn="base" hangingPunct="0">
              <a:spcBef>
                <a:spcPct val="20000"/>
              </a:spcBef>
              <a:spcAft>
                <a:spcPct val="0"/>
              </a:spcAft>
              <a:buChar char="»"/>
              <a:defRPr sz="2000">
                <a:solidFill>
                  <a:srgbClr val="292929"/>
                </a:solidFill>
                <a:latin typeface="Arial" pitchFamily="34" charset="0"/>
              </a:defRPr>
            </a:lvl7pPr>
            <a:lvl8pPr marL="3429000" indent="-228600" eaLnBrk="0" fontAlgn="base" hangingPunct="0">
              <a:spcBef>
                <a:spcPct val="20000"/>
              </a:spcBef>
              <a:spcAft>
                <a:spcPct val="0"/>
              </a:spcAft>
              <a:buChar char="»"/>
              <a:defRPr sz="2000">
                <a:solidFill>
                  <a:srgbClr val="292929"/>
                </a:solidFill>
                <a:latin typeface="Arial" pitchFamily="34" charset="0"/>
              </a:defRPr>
            </a:lvl8pPr>
            <a:lvl9pPr marL="3886200" indent="-228600" eaLnBrk="0" fontAlgn="base" hangingPunct="0">
              <a:spcBef>
                <a:spcPct val="20000"/>
              </a:spcBef>
              <a:spcAft>
                <a:spcPct val="0"/>
              </a:spcAft>
              <a:buChar char="»"/>
              <a:defRPr sz="2000">
                <a:solidFill>
                  <a:srgbClr val="292929"/>
                </a:solidFill>
                <a:latin typeface="Arial" pitchFamily="34" charset="0"/>
              </a:defRPr>
            </a:lvl9pPr>
          </a:lstStyle>
          <a:p>
            <a:pPr eaLnBrk="1" hangingPunct="1">
              <a:spcBef>
                <a:spcPct val="5000"/>
              </a:spcBef>
              <a:buFontTx/>
              <a:buNone/>
            </a:pPr>
            <a:r>
              <a:rPr lang="en-US" altLang="en-US" sz="2800" b="1" dirty="0" smtClean="0">
                <a:solidFill>
                  <a:srgbClr val="B5121B"/>
                </a:solidFill>
                <a:latin typeface="+mn-lt"/>
              </a:rPr>
              <a:t>Physical side effects</a:t>
            </a:r>
            <a:endParaRPr lang="en-US" altLang="en-US" sz="2800" b="1" dirty="0">
              <a:solidFill>
                <a:srgbClr val="B5121B"/>
              </a:solidFill>
              <a:latin typeface="+mn-lt"/>
            </a:endParaRPr>
          </a:p>
        </p:txBody>
      </p:sp>
    </p:spTree>
    <p:extLst>
      <p:ext uri="{BB962C8B-B14F-4D97-AF65-F5344CB8AC3E}">
        <p14:creationId xmlns:p14="http://schemas.microsoft.com/office/powerpoint/2010/main" val="1431240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1026" name="Picture 2" descr="https://d14rmgtrwzf5a.cloudfront.net/sites/default/files/cdc-us-overdose-deaths-2014_jr-5.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01111" y="2628268"/>
            <a:ext cx="6618890" cy="43059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orange top ppt cop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18" y="0"/>
            <a:ext cx="9148618" cy="905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457200" y="13716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National overdose deaths: </a:t>
            </a:r>
            <a:r>
              <a:rPr lang="en-US" altLang="en-US" sz="36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
            </a:r>
            <a:br>
              <a:rPr lang="en-US" altLang="en-US" sz="36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br>
            <a:r>
              <a:rPr lang="en-US" altLang="en-US" sz="36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Number of deaths from heroin</a:t>
            </a:r>
            <a:endParaRPr lang="en-US" altLang="en-US" sz="3600" b="1" dirty="0">
              <a:solidFill>
                <a:srgbClr val="F7964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126864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orange top ppt cop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18" y="0"/>
            <a:ext cx="9148618" cy="905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457200" y="990600"/>
            <a:ext cx="8229600" cy="1143000"/>
          </a:xfrm>
        </p:spPr>
        <p:txBody>
          <a:bodyPr>
            <a:normAutofit/>
          </a:bodyPr>
          <a:lstStyle/>
          <a:p>
            <a:pPr algn="l"/>
            <a:r>
              <a:rPr lang="en-US" sz="40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Opioid receptors</a:t>
            </a:r>
            <a:endParaRPr lang="en-US" sz="4000" b="1" dirty="0">
              <a:solidFill>
                <a:srgbClr val="F79646"/>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861524338"/>
              </p:ext>
            </p:extLst>
          </p:nvPr>
        </p:nvGraphicFramePr>
        <p:xfrm>
          <a:off x="609600" y="2133600"/>
          <a:ext cx="8001000" cy="4430796"/>
        </p:xfrm>
        <a:graphic>
          <a:graphicData uri="http://schemas.openxmlformats.org/drawingml/2006/table">
            <a:tbl>
              <a:tblPr firstRow="1" bandRow="1">
                <a:tableStyleId>{5C22544A-7EE6-4342-B048-85BDC9FD1C3A}</a:tableStyleId>
              </a:tblPr>
              <a:tblGrid>
                <a:gridCol w="2971800"/>
                <a:gridCol w="5029200"/>
              </a:tblGrid>
              <a:tr h="450980">
                <a:tc>
                  <a:txBody>
                    <a:bodyPr/>
                    <a:lstStyle/>
                    <a:p>
                      <a:r>
                        <a:rPr lang="en-US" sz="2400" dirty="0" smtClean="0"/>
                        <a:t>OPIOID RECEPTORS</a:t>
                      </a:r>
                      <a:endParaRPr lang="en-US" sz="2400" dirty="0"/>
                    </a:p>
                  </a:txBody>
                  <a:tcPr/>
                </a:tc>
                <a:tc>
                  <a:txBody>
                    <a:bodyPr/>
                    <a:lstStyle/>
                    <a:p>
                      <a:endParaRPr lang="en-US" dirty="0"/>
                    </a:p>
                  </a:txBody>
                  <a:tcPr/>
                </a:tc>
              </a:tr>
              <a:tr h="360784">
                <a:tc>
                  <a:txBody>
                    <a:bodyPr/>
                    <a:lstStyle/>
                    <a:p>
                      <a:r>
                        <a:rPr lang="en-US" b="1" dirty="0" err="1" smtClean="0"/>
                        <a:t>Opiod</a:t>
                      </a:r>
                      <a:r>
                        <a:rPr lang="en-US" b="1" dirty="0" smtClean="0"/>
                        <a:t> receptor class</a:t>
                      </a:r>
                      <a:endParaRPr lang="en-US" b="1" dirty="0"/>
                    </a:p>
                  </a:txBody>
                  <a:tcPr/>
                </a:tc>
                <a:tc>
                  <a:txBody>
                    <a:bodyPr/>
                    <a:lstStyle/>
                    <a:p>
                      <a:r>
                        <a:rPr lang="en-US" b="1" dirty="0" smtClean="0"/>
                        <a:t>Effects</a:t>
                      </a:r>
                      <a:endParaRPr lang="en-US" b="1" dirty="0"/>
                    </a:p>
                  </a:txBody>
                  <a:tcPr/>
                </a:tc>
              </a:tr>
              <a:tr h="901959">
                <a:tc>
                  <a:txBody>
                    <a:bodyPr/>
                    <a:lstStyle/>
                    <a:p>
                      <a:r>
                        <a:rPr lang="en-US" dirty="0" smtClean="0"/>
                        <a:t>Mu</a:t>
                      </a:r>
                      <a:r>
                        <a:rPr lang="en-US" baseline="-25000" dirty="0" smtClean="0"/>
                        <a:t>1</a:t>
                      </a:r>
                      <a:endParaRPr lang="en-US" baseline="-25000" dirty="0"/>
                    </a:p>
                  </a:txBody>
                  <a:tcPr/>
                </a:tc>
                <a:tc>
                  <a:txBody>
                    <a:bodyPr/>
                    <a:lstStyle/>
                    <a:p>
                      <a:r>
                        <a:rPr lang="en-US" dirty="0" smtClean="0"/>
                        <a:t>Euphoria,</a:t>
                      </a:r>
                      <a:r>
                        <a:rPr lang="en-US" baseline="0" dirty="0" smtClean="0"/>
                        <a:t> </a:t>
                      </a:r>
                      <a:r>
                        <a:rPr lang="en-US" baseline="0" dirty="0" err="1" smtClean="0"/>
                        <a:t>supraspinal</a:t>
                      </a:r>
                      <a:r>
                        <a:rPr lang="en-US" baseline="0" dirty="0" smtClean="0"/>
                        <a:t> analgesia, confusion, dizziness, nausea, low addiction potential</a:t>
                      </a:r>
                      <a:endParaRPr lang="en-US" dirty="0"/>
                    </a:p>
                  </a:txBody>
                  <a:tcPr/>
                </a:tc>
              </a:tr>
              <a:tr h="901959">
                <a:tc>
                  <a:txBody>
                    <a:bodyPr/>
                    <a:lstStyle/>
                    <a:p>
                      <a:r>
                        <a:rPr lang="en-US" dirty="0" smtClean="0"/>
                        <a:t>Mu</a:t>
                      </a:r>
                      <a:r>
                        <a:rPr lang="en-US" baseline="-25000" dirty="0" smtClean="0"/>
                        <a:t>2</a:t>
                      </a:r>
                      <a:endParaRPr lang="en-US" baseline="-25000" dirty="0"/>
                    </a:p>
                  </a:txBody>
                  <a:tcPr/>
                </a:tc>
                <a:tc>
                  <a:txBody>
                    <a:bodyPr/>
                    <a:lstStyle/>
                    <a:p>
                      <a:r>
                        <a:rPr lang="en-US" dirty="0" smtClean="0"/>
                        <a:t>Respiratory</a:t>
                      </a:r>
                      <a:r>
                        <a:rPr lang="en-US" baseline="0" dirty="0" smtClean="0"/>
                        <a:t> depression, cardiovascular and gastrointestinal effects, </a:t>
                      </a:r>
                      <a:r>
                        <a:rPr lang="en-US" baseline="0" dirty="0" err="1" smtClean="0"/>
                        <a:t>miosis</a:t>
                      </a:r>
                      <a:r>
                        <a:rPr lang="en-US" baseline="0" dirty="0" smtClean="0"/>
                        <a:t>, urinary retention</a:t>
                      </a:r>
                      <a:endParaRPr lang="en-US" dirty="0"/>
                    </a:p>
                  </a:txBody>
                  <a:tcPr/>
                </a:tc>
              </a:tr>
              <a:tr h="901959">
                <a:tc>
                  <a:txBody>
                    <a:bodyPr/>
                    <a:lstStyle/>
                    <a:p>
                      <a:r>
                        <a:rPr lang="en-US" dirty="0" smtClean="0"/>
                        <a:t>Delta</a:t>
                      </a:r>
                      <a:endParaRPr lang="en-US" dirty="0"/>
                    </a:p>
                  </a:txBody>
                  <a:tcPr/>
                </a:tc>
                <a:tc>
                  <a:txBody>
                    <a:bodyPr/>
                    <a:lstStyle/>
                    <a:p>
                      <a:r>
                        <a:rPr lang="en-US" dirty="0" smtClean="0"/>
                        <a:t>Spinal</a:t>
                      </a:r>
                      <a:r>
                        <a:rPr lang="en-US" baseline="0" dirty="0" smtClean="0"/>
                        <a:t> analgesia, cardiovascular depression, decreased brain and myocardial oxygen demand</a:t>
                      </a:r>
                      <a:endParaRPr lang="en-US" dirty="0"/>
                    </a:p>
                  </a:txBody>
                  <a:tcPr/>
                </a:tc>
              </a:tr>
              <a:tr h="901959">
                <a:tc>
                  <a:txBody>
                    <a:bodyPr/>
                    <a:lstStyle/>
                    <a:p>
                      <a:r>
                        <a:rPr lang="en-US" dirty="0" smtClean="0"/>
                        <a:t>Kappa</a:t>
                      </a:r>
                      <a:endParaRPr lang="en-US" dirty="0"/>
                    </a:p>
                  </a:txBody>
                  <a:tcPr/>
                </a:tc>
                <a:tc>
                  <a:txBody>
                    <a:bodyPr/>
                    <a:lstStyle/>
                    <a:p>
                      <a:r>
                        <a:rPr lang="en-US" dirty="0" smtClean="0"/>
                        <a:t>Spinal</a:t>
                      </a:r>
                      <a:r>
                        <a:rPr lang="en-US" baseline="0" dirty="0" smtClean="0"/>
                        <a:t> analgesia, dysphoria, </a:t>
                      </a:r>
                      <a:r>
                        <a:rPr lang="en-US" baseline="0" dirty="0" err="1" smtClean="0"/>
                        <a:t>psychomimetic</a:t>
                      </a:r>
                      <a:r>
                        <a:rPr lang="en-US" baseline="0" dirty="0" smtClean="0"/>
                        <a:t> effects, feedback inhibition of endorphin system</a:t>
                      </a:r>
                      <a:endParaRPr lang="en-US" dirty="0"/>
                    </a:p>
                  </a:txBody>
                  <a:tcPr/>
                </a:tc>
              </a:tr>
            </a:tbl>
          </a:graphicData>
        </a:graphic>
      </p:graphicFrame>
    </p:spTree>
    <p:extLst>
      <p:ext uri="{BB962C8B-B14F-4D97-AF65-F5344CB8AC3E}">
        <p14:creationId xmlns:p14="http://schemas.microsoft.com/office/powerpoint/2010/main" val="3943941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2286000"/>
            <a:ext cx="6629400" cy="396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572986" y="2637065"/>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725386" y="3856265"/>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770415" y="3094265"/>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020786" y="4106637"/>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907972" y="3355522"/>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169229" y="4585608"/>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47557" y="2865665"/>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176157" y="3867151"/>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068786" y="2789465"/>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297386" y="3856265"/>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1692729" y="3434442"/>
            <a:ext cx="217714" cy="234043"/>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2803072" y="2631622"/>
            <a:ext cx="217714" cy="234043"/>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3118758" y="3750129"/>
            <a:ext cx="217714" cy="234043"/>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4288972" y="2860222"/>
            <a:ext cx="217714" cy="234043"/>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5622471" y="2514600"/>
            <a:ext cx="217714" cy="234043"/>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5851072" y="3695700"/>
            <a:ext cx="217714" cy="234043"/>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1709057" y="2748643"/>
            <a:ext cx="185057" cy="187778"/>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a:off x="3184072" y="4241348"/>
            <a:ext cx="185057" cy="187778"/>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4044043" y="3480707"/>
            <a:ext cx="185057" cy="187778"/>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p:cNvSpPr/>
          <p:nvPr/>
        </p:nvSpPr>
        <p:spPr>
          <a:xfrm>
            <a:off x="5312228" y="3982810"/>
            <a:ext cx="185057" cy="187778"/>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a:off x="6204857" y="2924176"/>
            <a:ext cx="185057" cy="187778"/>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5-Point Star 24"/>
          <p:cNvSpPr/>
          <p:nvPr/>
        </p:nvSpPr>
        <p:spPr>
          <a:xfrm>
            <a:off x="4288972" y="2883354"/>
            <a:ext cx="185057" cy="187778"/>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5-Point Star 25"/>
          <p:cNvSpPr/>
          <p:nvPr/>
        </p:nvSpPr>
        <p:spPr>
          <a:xfrm>
            <a:off x="5883729" y="3773261"/>
            <a:ext cx="185057" cy="187778"/>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692729" y="5380265"/>
            <a:ext cx="5595257" cy="646331"/>
          </a:xfrm>
          <a:prstGeom prst="rect">
            <a:avLst/>
          </a:prstGeom>
          <a:noFill/>
        </p:spPr>
        <p:txBody>
          <a:bodyPr wrap="square" rtlCol="0">
            <a:spAutoFit/>
          </a:bodyPr>
          <a:lstStyle/>
          <a:p>
            <a:r>
              <a:rPr lang="en-US" dirty="0" smtClean="0"/>
              <a:t>Circles=Mu Receptors 	Triangle=Kappa Receptors</a:t>
            </a:r>
          </a:p>
          <a:p>
            <a:pPr algn="ctr"/>
            <a:r>
              <a:rPr lang="en-US" dirty="0" smtClean="0"/>
              <a:t>Purple Stars=Endorphins</a:t>
            </a:r>
            <a:endParaRPr lang="en-US" dirty="0"/>
          </a:p>
        </p:txBody>
      </p:sp>
      <p:pic>
        <p:nvPicPr>
          <p:cNvPr id="30" name="Picture 2" descr="orange top ppt cop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18" y="0"/>
            <a:ext cx="9148618" cy="905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itle 1"/>
          <p:cNvSpPr txBox="1">
            <a:spLocks/>
          </p:cNvSpPr>
          <p:nvPr/>
        </p:nvSpPr>
        <p:spPr>
          <a:xfrm>
            <a:off x="457200" y="990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Opioid system before drugs</a:t>
            </a:r>
            <a:endParaRPr lang="en-US" sz="4000" b="1" dirty="0">
              <a:solidFill>
                <a:srgbClr val="F7964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684903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2286000"/>
            <a:ext cx="6629400" cy="396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524000" y="26670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01686" y="3352799"/>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545771" y="3997777"/>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886200" y="3619499"/>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800600" y="30480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029200" y="40386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172200" y="2688771"/>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103914" y="4659084"/>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754086" y="457472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400800" y="3690257"/>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1643743" y="3464377"/>
            <a:ext cx="217714" cy="234043"/>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2950029" y="2667000"/>
            <a:ext cx="217714" cy="234043"/>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3102429" y="4030435"/>
            <a:ext cx="217714" cy="234043"/>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5486400" y="3581399"/>
            <a:ext cx="217714" cy="234043"/>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a:off x="4207328" y="3173184"/>
            <a:ext cx="217714" cy="234043"/>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5475514" y="2590800"/>
            <a:ext cx="217714" cy="234043"/>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643743" y="5410200"/>
            <a:ext cx="5595257" cy="646331"/>
          </a:xfrm>
          <a:prstGeom prst="rect">
            <a:avLst/>
          </a:prstGeom>
          <a:noFill/>
        </p:spPr>
        <p:txBody>
          <a:bodyPr wrap="square" rtlCol="0">
            <a:spAutoFit/>
          </a:bodyPr>
          <a:lstStyle/>
          <a:p>
            <a:r>
              <a:rPr lang="en-US" dirty="0" smtClean="0"/>
              <a:t>Circles=Mu Receptors 	Triangle=Kappa Receptors</a:t>
            </a:r>
          </a:p>
          <a:p>
            <a:pPr algn="ctr"/>
            <a:r>
              <a:rPr lang="en-US" dirty="0" smtClean="0"/>
              <a:t>Black stars=opiates/heroin</a:t>
            </a:r>
            <a:endParaRPr lang="en-US" dirty="0"/>
          </a:p>
        </p:txBody>
      </p:sp>
      <p:sp>
        <p:nvSpPr>
          <p:cNvPr id="26" name="7-Point Star 25"/>
          <p:cNvSpPr/>
          <p:nvPr/>
        </p:nvSpPr>
        <p:spPr>
          <a:xfrm>
            <a:off x="1567542" y="2725510"/>
            <a:ext cx="381000" cy="340179"/>
          </a:xfrm>
          <a:prstGeom prst="star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7-Point Star 26"/>
          <p:cNvSpPr/>
          <p:nvPr/>
        </p:nvSpPr>
        <p:spPr>
          <a:xfrm>
            <a:off x="2639786" y="3392259"/>
            <a:ext cx="381000" cy="340179"/>
          </a:xfrm>
          <a:prstGeom prst="star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7-Point Star 27"/>
          <p:cNvSpPr/>
          <p:nvPr/>
        </p:nvSpPr>
        <p:spPr>
          <a:xfrm>
            <a:off x="1567542" y="4038600"/>
            <a:ext cx="381000" cy="340179"/>
          </a:xfrm>
          <a:prstGeom prst="star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7-Point Star 28"/>
          <p:cNvSpPr/>
          <p:nvPr/>
        </p:nvSpPr>
        <p:spPr>
          <a:xfrm>
            <a:off x="2792186" y="4633230"/>
            <a:ext cx="381000" cy="340179"/>
          </a:xfrm>
          <a:prstGeom prst="star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7-Point Star 29"/>
          <p:cNvSpPr/>
          <p:nvPr/>
        </p:nvSpPr>
        <p:spPr>
          <a:xfrm>
            <a:off x="3913414" y="3653516"/>
            <a:ext cx="381000" cy="340179"/>
          </a:xfrm>
          <a:prstGeom prst="star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7-Point Star 30"/>
          <p:cNvSpPr/>
          <p:nvPr/>
        </p:nvSpPr>
        <p:spPr>
          <a:xfrm>
            <a:off x="4142014" y="4717594"/>
            <a:ext cx="381000" cy="340179"/>
          </a:xfrm>
          <a:prstGeom prst="star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7-Point Star 31"/>
          <p:cNvSpPr/>
          <p:nvPr/>
        </p:nvSpPr>
        <p:spPr>
          <a:xfrm>
            <a:off x="4838700" y="3120115"/>
            <a:ext cx="381000" cy="340179"/>
          </a:xfrm>
          <a:prstGeom prst="star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7-Point Star 32"/>
          <p:cNvSpPr/>
          <p:nvPr/>
        </p:nvSpPr>
        <p:spPr>
          <a:xfrm>
            <a:off x="5067300" y="4094388"/>
            <a:ext cx="381000" cy="340179"/>
          </a:xfrm>
          <a:prstGeom prst="star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7-Point Star 33"/>
          <p:cNvSpPr/>
          <p:nvPr/>
        </p:nvSpPr>
        <p:spPr>
          <a:xfrm>
            <a:off x="6438900" y="3736520"/>
            <a:ext cx="381000" cy="340179"/>
          </a:xfrm>
          <a:prstGeom prst="star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7-Point Star 34"/>
          <p:cNvSpPr/>
          <p:nvPr/>
        </p:nvSpPr>
        <p:spPr>
          <a:xfrm>
            <a:off x="6226628" y="2730953"/>
            <a:ext cx="381000" cy="340179"/>
          </a:xfrm>
          <a:prstGeom prst="star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7-Point Star 35"/>
          <p:cNvSpPr/>
          <p:nvPr/>
        </p:nvSpPr>
        <p:spPr>
          <a:xfrm>
            <a:off x="2868386" y="2654753"/>
            <a:ext cx="381000" cy="340179"/>
          </a:xfrm>
          <a:prstGeom prst="star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7-Point Star 36"/>
          <p:cNvSpPr/>
          <p:nvPr/>
        </p:nvSpPr>
        <p:spPr>
          <a:xfrm>
            <a:off x="1562100" y="3411309"/>
            <a:ext cx="381000" cy="340179"/>
          </a:xfrm>
          <a:prstGeom prst="star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7-Point Star 37"/>
          <p:cNvSpPr/>
          <p:nvPr/>
        </p:nvSpPr>
        <p:spPr>
          <a:xfrm>
            <a:off x="3020786" y="3977366"/>
            <a:ext cx="381000" cy="340179"/>
          </a:xfrm>
          <a:prstGeom prst="star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7-Point Star 38"/>
          <p:cNvSpPr/>
          <p:nvPr/>
        </p:nvSpPr>
        <p:spPr>
          <a:xfrm>
            <a:off x="4103913" y="3106510"/>
            <a:ext cx="381000" cy="340179"/>
          </a:xfrm>
          <a:prstGeom prst="star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7-Point Star 39"/>
          <p:cNvSpPr/>
          <p:nvPr/>
        </p:nvSpPr>
        <p:spPr>
          <a:xfrm>
            <a:off x="5393871" y="2581275"/>
            <a:ext cx="381000" cy="340179"/>
          </a:xfrm>
          <a:prstGeom prst="star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7-Point Star 40"/>
          <p:cNvSpPr/>
          <p:nvPr/>
        </p:nvSpPr>
        <p:spPr>
          <a:xfrm>
            <a:off x="5404757" y="3552823"/>
            <a:ext cx="381000" cy="340179"/>
          </a:xfrm>
          <a:prstGeom prst="star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7-Point Star 41"/>
          <p:cNvSpPr/>
          <p:nvPr/>
        </p:nvSpPr>
        <p:spPr>
          <a:xfrm>
            <a:off x="2057399" y="4633230"/>
            <a:ext cx="381000" cy="340179"/>
          </a:xfrm>
          <a:prstGeom prst="star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7-Point Star 42"/>
          <p:cNvSpPr/>
          <p:nvPr/>
        </p:nvSpPr>
        <p:spPr>
          <a:xfrm>
            <a:off x="3331029" y="3182709"/>
            <a:ext cx="381000" cy="340179"/>
          </a:xfrm>
          <a:prstGeom prst="star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7-Point Star 43"/>
          <p:cNvSpPr/>
          <p:nvPr/>
        </p:nvSpPr>
        <p:spPr>
          <a:xfrm>
            <a:off x="6166756" y="4633229"/>
            <a:ext cx="381000" cy="340179"/>
          </a:xfrm>
          <a:prstGeom prst="star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2" descr="orange top ppt cop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18" y="0"/>
            <a:ext cx="9148618" cy="905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itle 1"/>
          <p:cNvSpPr txBox="1">
            <a:spLocks/>
          </p:cNvSpPr>
          <p:nvPr/>
        </p:nvSpPr>
        <p:spPr>
          <a:xfrm>
            <a:off x="457200" y="990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Opioid system on drugs</a:t>
            </a:r>
            <a:endParaRPr lang="en-US" sz="4000" b="1" dirty="0">
              <a:solidFill>
                <a:srgbClr val="F7964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5378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2200" y="2362200"/>
            <a:ext cx="2752919" cy="3526615"/>
          </a:xfrm>
          <a:prstGeom prst="rect">
            <a:avLst/>
          </a:prstGeom>
        </p:spPr>
      </p:pic>
      <p:sp>
        <p:nvSpPr>
          <p:cNvPr id="2" name="Title 1"/>
          <p:cNvSpPr>
            <a:spLocks noGrp="1"/>
          </p:cNvSpPr>
          <p:nvPr>
            <p:ph type="title"/>
          </p:nvPr>
        </p:nvSpPr>
        <p:spPr>
          <a:xfrm>
            <a:off x="457200" y="1066800"/>
            <a:ext cx="8229600" cy="1143000"/>
          </a:xfrm>
        </p:spPr>
        <p:txBody>
          <a:bodyPr>
            <a:normAutofit/>
          </a:bodyPr>
          <a:lstStyle/>
          <a:p>
            <a:pPr algn="l"/>
            <a:r>
              <a:rPr lang="en-US" sz="40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Agenda</a:t>
            </a:r>
            <a:endParaRPr lang="en-US" sz="4000" b="1" dirty="0">
              <a:solidFill>
                <a:srgbClr val="F79646"/>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762000" y="2255837"/>
            <a:ext cx="7848600" cy="4297363"/>
          </a:xfrm>
        </p:spPr>
        <p:txBody>
          <a:bodyPr>
            <a:noAutofit/>
          </a:bodyPr>
          <a:lstStyle/>
          <a:p>
            <a:pPr>
              <a:spcBef>
                <a:spcPts val="0"/>
              </a:spcBef>
              <a:spcAft>
                <a:spcPts val="700"/>
              </a:spcAft>
              <a:buSzPct val="80000"/>
            </a:pPr>
            <a:r>
              <a:rPr lang="en-US" sz="2400" dirty="0" smtClean="0"/>
              <a:t>Heroin overview and statistics</a:t>
            </a:r>
          </a:p>
          <a:p>
            <a:pPr>
              <a:spcBef>
                <a:spcPts val="0"/>
              </a:spcBef>
              <a:spcAft>
                <a:spcPts val="700"/>
              </a:spcAft>
              <a:buSzPct val="80000"/>
            </a:pPr>
            <a:r>
              <a:rPr lang="en-US" sz="2400" dirty="0" smtClean="0"/>
              <a:t>Signs and symptoms</a:t>
            </a:r>
          </a:p>
          <a:p>
            <a:pPr>
              <a:spcBef>
                <a:spcPts val="0"/>
              </a:spcBef>
              <a:spcAft>
                <a:spcPts val="700"/>
              </a:spcAft>
              <a:buSzPct val="80000"/>
            </a:pPr>
            <a:r>
              <a:rPr lang="en-US" sz="2400" dirty="0" smtClean="0"/>
              <a:t>Medication-assisted treatment</a:t>
            </a:r>
          </a:p>
          <a:p>
            <a:pPr>
              <a:spcBef>
                <a:spcPts val="0"/>
              </a:spcBef>
              <a:spcAft>
                <a:spcPts val="700"/>
              </a:spcAft>
              <a:buSzPct val="80000"/>
            </a:pPr>
            <a:r>
              <a:rPr lang="en-US" sz="2400" dirty="0" smtClean="0"/>
              <a:t>Substance use among the emerging </a:t>
            </a:r>
            <a:br>
              <a:rPr lang="en-US" sz="2400" dirty="0" smtClean="0"/>
            </a:br>
            <a:r>
              <a:rPr lang="en-US" sz="2400" dirty="0" smtClean="0"/>
              <a:t>adult population</a:t>
            </a:r>
            <a:endParaRPr lang="en-US" sz="2400" dirty="0"/>
          </a:p>
          <a:p>
            <a:pPr>
              <a:spcBef>
                <a:spcPts val="0"/>
              </a:spcBef>
              <a:spcAft>
                <a:spcPts val="700"/>
              </a:spcAft>
              <a:buSzPct val="80000"/>
            </a:pPr>
            <a:r>
              <a:rPr lang="en-US" sz="2400" dirty="0" smtClean="0"/>
              <a:t>Treatment implications: what works vs. </a:t>
            </a:r>
            <a:br>
              <a:rPr lang="en-US" sz="2400" dirty="0" smtClean="0"/>
            </a:br>
            <a:r>
              <a:rPr lang="en-US" sz="2400" dirty="0" smtClean="0"/>
              <a:t>what doesn’t work</a:t>
            </a:r>
          </a:p>
          <a:p>
            <a:pPr>
              <a:spcBef>
                <a:spcPts val="0"/>
              </a:spcBef>
              <a:spcAft>
                <a:spcPts val="700"/>
              </a:spcAft>
              <a:buSzPct val="80000"/>
            </a:pPr>
            <a:r>
              <a:rPr lang="en-US" sz="2400" dirty="0" smtClean="0"/>
              <a:t>Strength-based approaches</a:t>
            </a:r>
          </a:p>
          <a:p>
            <a:pPr>
              <a:spcBef>
                <a:spcPts val="0"/>
              </a:spcBef>
              <a:spcAft>
                <a:spcPts val="700"/>
              </a:spcAft>
              <a:buSzPct val="80000"/>
            </a:pPr>
            <a:r>
              <a:rPr lang="en-US" sz="2400" dirty="0" smtClean="0"/>
              <a:t>Overdose prevention</a:t>
            </a:r>
          </a:p>
          <a:p>
            <a:pPr>
              <a:spcBef>
                <a:spcPts val="0"/>
              </a:spcBef>
              <a:spcAft>
                <a:spcPts val="1800"/>
              </a:spcAft>
            </a:pPr>
            <a:endParaRPr lang="en-US" sz="3600" dirty="0" smtClean="0"/>
          </a:p>
          <a:p>
            <a:pPr marL="0" indent="0">
              <a:spcBef>
                <a:spcPts val="0"/>
              </a:spcBef>
              <a:spcAft>
                <a:spcPts val="1800"/>
              </a:spcAft>
              <a:buNone/>
            </a:pPr>
            <a:endParaRPr lang="en-US" sz="3600" dirty="0" smtClean="0"/>
          </a:p>
          <a:p>
            <a:pPr>
              <a:spcBef>
                <a:spcPts val="0"/>
              </a:spcBef>
              <a:spcAft>
                <a:spcPts val="1800"/>
              </a:spcAft>
            </a:pPr>
            <a:endParaRPr lang="en-US" sz="3600" dirty="0" smtClean="0"/>
          </a:p>
          <a:p>
            <a:pPr>
              <a:spcBef>
                <a:spcPts val="0"/>
              </a:spcBef>
              <a:spcAft>
                <a:spcPts val="1800"/>
              </a:spcAft>
            </a:pPr>
            <a:endParaRPr lang="en-US" sz="3600" dirty="0" smtClean="0"/>
          </a:p>
          <a:p>
            <a:pPr marL="0" indent="0">
              <a:spcBef>
                <a:spcPts val="0"/>
              </a:spcBef>
              <a:spcAft>
                <a:spcPts val="1800"/>
              </a:spcAft>
              <a:buNone/>
            </a:pPr>
            <a:endParaRPr lang="en-US" sz="3600" dirty="0" smtClean="0"/>
          </a:p>
          <a:p>
            <a:pPr>
              <a:spcBef>
                <a:spcPts val="0"/>
              </a:spcBef>
              <a:spcAft>
                <a:spcPts val="1800"/>
              </a:spcAft>
            </a:pPr>
            <a:endParaRPr lang="en-US" sz="3600" dirty="0" smtClean="0"/>
          </a:p>
          <a:p>
            <a:pPr>
              <a:spcBef>
                <a:spcPts val="0"/>
              </a:spcBef>
              <a:spcAft>
                <a:spcPts val="1800"/>
              </a:spcAft>
            </a:pPr>
            <a:endParaRPr lang="en-US" sz="3600" dirty="0" smtClean="0"/>
          </a:p>
        </p:txBody>
      </p:sp>
      <p:pic>
        <p:nvPicPr>
          <p:cNvPr id="5" name="Picture 2" descr="orange top ppt cop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18" y="0"/>
            <a:ext cx="9148618" cy="905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23371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2286000"/>
            <a:ext cx="6629400" cy="396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447800" y="2743200"/>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676400" y="4158343"/>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362200" y="3200400"/>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819400" y="4626429"/>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76600" y="3733800"/>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48000" y="2688771"/>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886200" y="4615543"/>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158343" y="3276600"/>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257800" y="4365172"/>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800600" y="2688771"/>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397829" y="3984172"/>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519058" y="3222171"/>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781800" y="3657600"/>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096000" y="4365172"/>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481943" y="2743200"/>
            <a:ext cx="217714" cy="234043"/>
          </a:xfrm>
          <a:prstGeom prst="triangl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1687286" y="3603171"/>
            <a:ext cx="217714" cy="234043"/>
          </a:xfrm>
          <a:prstGeom prst="triangl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2699657" y="3899807"/>
            <a:ext cx="217714" cy="234043"/>
          </a:xfrm>
          <a:prstGeom prst="triangl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3886200" y="2705099"/>
            <a:ext cx="217714" cy="234043"/>
          </a:xfrm>
          <a:prstGeom prst="triangl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a:off x="4005943" y="3845378"/>
            <a:ext cx="217714" cy="234043"/>
          </a:xfrm>
          <a:prstGeom prst="triangl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5029200" y="3333749"/>
            <a:ext cx="217714" cy="234043"/>
          </a:xfrm>
          <a:prstGeom prst="triangl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5246914" y="3899807"/>
            <a:ext cx="217714" cy="234043"/>
          </a:xfrm>
          <a:prstGeom prst="triangl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6324600" y="3194957"/>
            <a:ext cx="217714" cy="234043"/>
          </a:xfrm>
          <a:prstGeom prst="triangl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796143" y="5257800"/>
            <a:ext cx="4757057" cy="646331"/>
          </a:xfrm>
          <a:prstGeom prst="rect">
            <a:avLst/>
          </a:prstGeom>
          <a:noFill/>
        </p:spPr>
        <p:txBody>
          <a:bodyPr wrap="square" rtlCol="0">
            <a:spAutoFit/>
          </a:bodyPr>
          <a:lstStyle/>
          <a:p>
            <a:r>
              <a:rPr lang="en-US" dirty="0" smtClean="0"/>
              <a:t> Red Circles=Mu receptors in withdrawal </a:t>
            </a:r>
          </a:p>
          <a:p>
            <a:r>
              <a:rPr lang="en-US" dirty="0" smtClean="0"/>
              <a:t> Pink Triangles=Kappa receptors in withdrawal</a:t>
            </a:r>
            <a:endParaRPr lang="en-US" dirty="0"/>
          </a:p>
        </p:txBody>
      </p:sp>
      <p:pic>
        <p:nvPicPr>
          <p:cNvPr id="29" name="Picture 2" descr="orange top ppt cop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18" y="0"/>
            <a:ext cx="9148618" cy="905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txBox="1">
            <a:spLocks/>
          </p:cNvSpPr>
          <p:nvPr/>
        </p:nvSpPr>
        <p:spPr>
          <a:xfrm>
            <a:off x="457200" y="990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Opioid system in withdrawal</a:t>
            </a:r>
            <a:endParaRPr lang="en-US" sz="4000" b="1" dirty="0">
              <a:solidFill>
                <a:srgbClr val="F7964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169826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 y="0"/>
            <a:ext cx="10363200" cy="6896594"/>
          </a:xfrm>
          <a:prstGeom prst="rect">
            <a:avLst/>
          </a:prstGeom>
        </p:spPr>
      </p:pic>
      <p:sp>
        <p:nvSpPr>
          <p:cNvPr id="5" name="Rectangle 4"/>
          <p:cNvSpPr/>
          <p:nvPr/>
        </p:nvSpPr>
        <p:spPr>
          <a:xfrm>
            <a:off x="2819400" y="5931932"/>
            <a:ext cx="7095695" cy="621268"/>
          </a:xfrm>
          <a:prstGeom prst="rect">
            <a:avLst/>
          </a:prstGeom>
          <a:solidFill>
            <a:srgbClr val="FFFFFF">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0800" y="5943600"/>
            <a:ext cx="6172200" cy="523220"/>
          </a:xfrm>
          <a:prstGeom prst="rect">
            <a:avLst/>
          </a:prstGeom>
          <a:noFill/>
        </p:spPr>
        <p:txBody>
          <a:bodyPr wrap="square" rtlCol="0">
            <a:spAutoFit/>
          </a:bodyPr>
          <a:lstStyle/>
          <a:p>
            <a:pPr algn="r"/>
            <a:r>
              <a:rPr lang="en-US" sz="2800" dirty="0" smtClean="0">
                <a:latin typeface="Tahoma" panose="020B0604030504040204" pitchFamily="34" charset="0"/>
                <a:ea typeface="Tahoma" panose="020B0604030504040204" pitchFamily="34" charset="0"/>
                <a:cs typeface="Tahoma" panose="020B0604030504040204" pitchFamily="34" charset="0"/>
              </a:rPr>
              <a:t>Medication-assisted treatment</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131850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1600" y="1901952"/>
            <a:ext cx="6400800" cy="3311163"/>
          </a:xfrm>
          <a:prstGeom prst="rect">
            <a:avLst/>
          </a:prstGeom>
        </p:spPr>
        <p:txBody>
          <a:bodyPr wrap="square">
            <a:spAutoFit/>
          </a:bodyPr>
          <a:lstStyle/>
          <a:p>
            <a:pPr marL="347472" indent="-347472">
              <a:spcAft>
                <a:spcPts val="700"/>
              </a:spcAft>
              <a:buSzPct val="80000"/>
              <a:buFont typeface="Arial" panose="020B0604020202020204" pitchFamily="34" charset="0"/>
              <a:buChar char="•"/>
            </a:pPr>
            <a:r>
              <a:rPr lang="en-US" sz="2400" dirty="0">
                <a:ea typeface="Tahoma" panose="020B0604030504040204" pitchFamily="34" charset="0"/>
                <a:cs typeface="Tahoma" panose="020B0604030504040204" pitchFamily="34" charset="0"/>
              </a:rPr>
              <a:t>Medication is used for different purposes while in treatment</a:t>
            </a:r>
          </a:p>
          <a:p>
            <a:pPr marL="347472" indent="-347472">
              <a:spcAft>
                <a:spcPts val="700"/>
              </a:spcAft>
              <a:buSzPct val="80000"/>
              <a:buFont typeface="Arial" panose="020B0604020202020204" pitchFamily="34" charset="0"/>
              <a:buChar char="•"/>
            </a:pPr>
            <a:r>
              <a:rPr lang="en-US" sz="2400" dirty="0" smtClean="0">
                <a:ea typeface="Tahoma" panose="020B0604030504040204" pitchFamily="34" charset="0"/>
                <a:cs typeface="Tahoma" panose="020B0604030504040204" pitchFamily="34" charset="0"/>
              </a:rPr>
              <a:t>Medication </a:t>
            </a:r>
            <a:r>
              <a:rPr lang="en-US" sz="2400" dirty="0">
                <a:ea typeface="Tahoma" panose="020B0604030504040204" pitchFamily="34" charset="0"/>
                <a:cs typeface="Tahoma" panose="020B0604030504040204" pitchFamily="34" charset="0"/>
              </a:rPr>
              <a:t>is most effective when combined with counseling and other support</a:t>
            </a:r>
          </a:p>
          <a:p>
            <a:pPr marL="347472" indent="-347472">
              <a:spcAft>
                <a:spcPts val="700"/>
              </a:spcAft>
              <a:buSzPct val="80000"/>
              <a:buFont typeface="Arial" panose="020B0604020202020204" pitchFamily="34" charset="0"/>
              <a:buChar char="•"/>
            </a:pPr>
            <a:r>
              <a:rPr lang="en-US" sz="2400" dirty="0" err="1" smtClean="0">
                <a:ea typeface="Tahoma" panose="020B0604030504040204" pitchFamily="34" charset="0"/>
                <a:cs typeface="Tahoma" panose="020B0604030504040204" pitchFamily="34" charset="0"/>
              </a:rPr>
              <a:t>Rosecrance</a:t>
            </a:r>
            <a:r>
              <a:rPr lang="en-US" sz="2400" dirty="0" smtClean="0">
                <a:ea typeface="Tahoma" panose="020B0604030504040204" pitchFamily="34" charset="0"/>
                <a:cs typeface="Tahoma" panose="020B0604030504040204" pitchFamily="34" charset="0"/>
              </a:rPr>
              <a:t> </a:t>
            </a:r>
            <a:r>
              <a:rPr lang="en-US" sz="2400" dirty="0">
                <a:ea typeface="Tahoma" panose="020B0604030504040204" pitchFamily="34" charset="0"/>
                <a:cs typeface="Tahoma" panose="020B0604030504040204" pitchFamily="34" charset="0"/>
              </a:rPr>
              <a:t>uses medication in treatment </a:t>
            </a:r>
            <a:r>
              <a:rPr lang="en-US" sz="2400" dirty="0" smtClean="0">
                <a:ea typeface="Tahoma" panose="020B0604030504040204" pitchFamily="34" charset="0"/>
                <a:cs typeface="Tahoma" panose="020B0604030504040204" pitchFamily="34" charset="0"/>
              </a:rPr>
              <a:t>to:</a:t>
            </a:r>
          </a:p>
          <a:p>
            <a:pPr marL="804672" lvl="1" indent="-347472">
              <a:spcAft>
                <a:spcPts val="700"/>
              </a:spcAft>
              <a:buSzPct val="80000"/>
              <a:buFont typeface="Arial" panose="020B0604020202020204" pitchFamily="34" charset="0"/>
              <a:buChar char="‒"/>
            </a:pPr>
            <a:r>
              <a:rPr lang="en-US" sz="2000" dirty="0" smtClean="0">
                <a:ea typeface="Tahoma" panose="020B0604030504040204" pitchFamily="34" charset="0"/>
                <a:cs typeface="Tahoma" panose="020B0604030504040204" pitchFamily="34" charset="0"/>
              </a:rPr>
              <a:t>Treat </a:t>
            </a:r>
            <a:r>
              <a:rPr lang="en-US" sz="2000" dirty="0">
                <a:ea typeface="Tahoma" panose="020B0604030504040204" pitchFamily="34" charset="0"/>
                <a:cs typeface="Tahoma" panose="020B0604030504040204" pitchFamily="34" charset="0"/>
              </a:rPr>
              <a:t>symptoms of withdrawal</a:t>
            </a:r>
          </a:p>
          <a:p>
            <a:pPr marL="800100" lvl="1" indent="-342900">
              <a:spcAft>
                <a:spcPts val="700"/>
              </a:spcAft>
              <a:buSzPct val="80000"/>
              <a:buFont typeface="Arial" panose="020B0604020202020204" pitchFamily="34" charset="0"/>
              <a:buChar char="‒"/>
            </a:pPr>
            <a:r>
              <a:rPr lang="en-US" sz="2000" dirty="0" smtClean="0">
                <a:ea typeface="Tahoma" panose="020B0604030504040204" pitchFamily="34" charset="0"/>
                <a:cs typeface="Tahoma" panose="020B0604030504040204" pitchFamily="34" charset="0"/>
              </a:rPr>
              <a:t>Prevent </a:t>
            </a:r>
            <a:r>
              <a:rPr lang="en-US" sz="2000" dirty="0">
                <a:ea typeface="Tahoma" panose="020B0604030504040204" pitchFamily="34" charset="0"/>
                <a:cs typeface="Tahoma" panose="020B0604030504040204" pitchFamily="34" charset="0"/>
              </a:rPr>
              <a:t>relapse and </a:t>
            </a:r>
            <a:r>
              <a:rPr lang="en-US" sz="2000" dirty="0" smtClean="0">
                <a:ea typeface="Tahoma" panose="020B0604030504040204" pitchFamily="34" charset="0"/>
                <a:cs typeface="Tahoma" panose="020B0604030504040204" pitchFamily="34" charset="0"/>
              </a:rPr>
              <a:t>treat cravings</a:t>
            </a:r>
            <a:endParaRPr lang="en-US" sz="2000" dirty="0">
              <a:ea typeface="Tahoma" panose="020B0604030504040204" pitchFamily="34" charset="0"/>
              <a:cs typeface="Tahoma" panose="020B0604030504040204" pitchFamily="34" charset="0"/>
            </a:endParaRPr>
          </a:p>
          <a:p>
            <a:pPr marL="800100" lvl="1" indent="-342900">
              <a:spcAft>
                <a:spcPts val="700"/>
              </a:spcAft>
              <a:buSzPct val="80000"/>
              <a:buFont typeface="Arial" panose="020B0604020202020204" pitchFamily="34" charset="0"/>
              <a:buChar char="‒"/>
            </a:pPr>
            <a:r>
              <a:rPr lang="en-US" sz="2000" dirty="0">
                <a:ea typeface="Tahoma" panose="020B0604030504040204" pitchFamily="34" charset="0"/>
                <a:cs typeface="Tahoma" panose="020B0604030504040204" pitchFamily="34" charset="0"/>
              </a:rPr>
              <a:t>Treat symptoms of other medical conditions</a:t>
            </a:r>
          </a:p>
        </p:txBody>
      </p:sp>
      <p:pic>
        <p:nvPicPr>
          <p:cNvPr id="5" name="Picture 4" descr="bar oran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1143000" y="5334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0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Medically Assisted Treatment</a:t>
            </a:r>
            <a:br>
              <a:rPr lang="en-US" altLang="en-US" sz="40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br>
            <a:r>
              <a:rPr lang="en-US" altLang="en-US" sz="40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(MAT)</a:t>
            </a:r>
            <a:endParaRPr lang="en-US" altLang="en-US" sz="2400" b="1" dirty="0">
              <a:solidFill>
                <a:srgbClr val="F7964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092445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2286000"/>
            <a:ext cx="6629400" cy="396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600200" y="28194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872343" y="4027714"/>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895600" y="2982686"/>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928257" y="41910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929743" y="2982686"/>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61757" y="4049485"/>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876800" y="2982686"/>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410200" y="4278085"/>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324600" y="2982686"/>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389914" y="4158343"/>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2536372" y="2748643"/>
            <a:ext cx="217714" cy="234043"/>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2525486" y="3657600"/>
            <a:ext cx="217714" cy="234043"/>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3505200" y="2588078"/>
            <a:ext cx="217714" cy="234043"/>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3701143" y="3657600"/>
            <a:ext cx="217714" cy="234043"/>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5344886" y="3657599"/>
            <a:ext cx="217714" cy="234043"/>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5562600" y="2612570"/>
            <a:ext cx="217714" cy="234043"/>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1736271" y="2954111"/>
            <a:ext cx="185057" cy="187778"/>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a:off x="5366656" y="3703864"/>
            <a:ext cx="185057" cy="187778"/>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4397828" y="4182835"/>
            <a:ext cx="185057" cy="187778"/>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p:cNvSpPr/>
          <p:nvPr/>
        </p:nvSpPr>
        <p:spPr>
          <a:xfrm>
            <a:off x="6433457" y="3141889"/>
            <a:ext cx="185057" cy="187778"/>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a:off x="3537857" y="2635702"/>
            <a:ext cx="185057" cy="187778"/>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4-Point Star 24"/>
          <p:cNvSpPr/>
          <p:nvPr/>
        </p:nvSpPr>
        <p:spPr>
          <a:xfrm>
            <a:off x="1986643" y="4165145"/>
            <a:ext cx="228600" cy="187778"/>
          </a:xfrm>
          <a:prstGeom prst="star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4-Point Star 25"/>
          <p:cNvSpPr/>
          <p:nvPr/>
        </p:nvSpPr>
        <p:spPr>
          <a:xfrm>
            <a:off x="3042557" y="4306659"/>
            <a:ext cx="228600" cy="187778"/>
          </a:xfrm>
          <a:prstGeom prst="star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4-Point Star 26"/>
          <p:cNvSpPr/>
          <p:nvPr/>
        </p:nvSpPr>
        <p:spPr>
          <a:xfrm>
            <a:off x="3009900" y="3144608"/>
            <a:ext cx="228600" cy="187778"/>
          </a:xfrm>
          <a:prstGeom prst="star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4-Point Star 27"/>
          <p:cNvSpPr/>
          <p:nvPr/>
        </p:nvSpPr>
        <p:spPr>
          <a:xfrm>
            <a:off x="4044043" y="3117397"/>
            <a:ext cx="228600" cy="187778"/>
          </a:xfrm>
          <a:prstGeom prst="star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4-Point Star 28"/>
          <p:cNvSpPr/>
          <p:nvPr/>
        </p:nvSpPr>
        <p:spPr>
          <a:xfrm>
            <a:off x="2536372" y="2812594"/>
            <a:ext cx="228600" cy="187778"/>
          </a:xfrm>
          <a:prstGeom prst="star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4-Point Star 29"/>
          <p:cNvSpPr/>
          <p:nvPr/>
        </p:nvSpPr>
        <p:spPr>
          <a:xfrm>
            <a:off x="2530929" y="3703864"/>
            <a:ext cx="228600" cy="187778"/>
          </a:xfrm>
          <a:prstGeom prst="star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4-Point Star 30"/>
          <p:cNvSpPr/>
          <p:nvPr/>
        </p:nvSpPr>
        <p:spPr>
          <a:xfrm>
            <a:off x="3701143" y="3706585"/>
            <a:ext cx="228600" cy="187778"/>
          </a:xfrm>
          <a:prstGeom prst="star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4-Point Star 31"/>
          <p:cNvSpPr/>
          <p:nvPr/>
        </p:nvSpPr>
        <p:spPr>
          <a:xfrm>
            <a:off x="4991100" y="3088822"/>
            <a:ext cx="228600" cy="187778"/>
          </a:xfrm>
          <a:prstGeom prst="star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4-Point Star 32"/>
          <p:cNvSpPr/>
          <p:nvPr/>
        </p:nvSpPr>
        <p:spPr>
          <a:xfrm>
            <a:off x="5524500" y="4400548"/>
            <a:ext cx="228600" cy="187778"/>
          </a:xfrm>
          <a:prstGeom prst="star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4-Point Star 33"/>
          <p:cNvSpPr/>
          <p:nvPr/>
        </p:nvSpPr>
        <p:spPr>
          <a:xfrm>
            <a:off x="5557157" y="2672442"/>
            <a:ext cx="228600" cy="187778"/>
          </a:xfrm>
          <a:prstGeom prst="star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4-Point Star 34"/>
          <p:cNvSpPr/>
          <p:nvPr/>
        </p:nvSpPr>
        <p:spPr>
          <a:xfrm>
            <a:off x="6504214" y="4276724"/>
            <a:ext cx="228600" cy="187778"/>
          </a:xfrm>
          <a:prstGeom prst="star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219200" y="4876800"/>
            <a:ext cx="6095999" cy="646331"/>
          </a:xfrm>
          <a:prstGeom prst="rect">
            <a:avLst/>
          </a:prstGeom>
          <a:noFill/>
        </p:spPr>
        <p:txBody>
          <a:bodyPr wrap="square" rtlCol="0">
            <a:spAutoFit/>
          </a:bodyPr>
          <a:lstStyle/>
          <a:p>
            <a:r>
              <a:rPr lang="en-US" dirty="0" smtClean="0"/>
              <a:t> Circles=Mu Receptors   	 Triangles=Kappa Receptors </a:t>
            </a:r>
          </a:p>
          <a:p>
            <a:r>
              <a:rPr lang="en-US" dirty="0" smtClean="0"/>
              <a:t>Purple Stars=Endorphins   	Black stars=Buprenorphine</a:t>
            </a:r>
            <a:endParaRPr lang="en-US" dirty="0"/>
          </a:p>
        </p:txBody>
      </p:sp>
      <p:sp>
        <p:nvSpPr>
          <p:cNvPr id="39" name="Title 1"/>
          <p:cNvSpPr txBox="1">
            <a:spLocks/>
          </p:cNvSpPr>
          <p:nvPr/>
        </p:nvSpPr>
        <p:spPr>
          <a:xfrm>
            <a:off x="457200" y="990600"/>
            <a:ext cx="8534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Opioid system on buprenorphine</a:t>
            </a:r>
            <a:endParaRPr lang="en-US" sz="4000" b="1" dirty="0">
              <a:solidFill>
                <a:srgbClr val="F79646"/>
              </a:solidFill>
              <a:latin typeface="Tahoma" panose="020B0604030504040204" pitchFamily="34" charset="0"/>
              <a:ea typeface="Tahoma" panose="020B0604030504040204" pitchFamily="34" charset="0"/>
              <a:cs typeface="Tahoma" panose="020B0604030504040204" pitchFamily="34" charset="0"/>
            </a:endParaRPr>
          </a:p>
        </p:txBody>
      </p:sp>
      <p:pic>
        <p:nvPicPr>
          <p:cNvPr id="40" name="Picture 2" descr="orange top ppt cop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18" y="0"/>
            <a:ext cx="9148618" cy="905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27520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79161" y="4227013"/>
            <a:ext cx="3721227" cy="2575626"/>
          </a:xfrm>
          <a:prstGeom prst="rect">
            <a:avLst/>
          </a:prstGeom>
        </p:spPr>
      </p:pic>
      <p:sp>
        <p:nvSpPr>
          <p:cNvPr id="4" name="Content Placeholder 3"/>
          <p:cNvSpPr>
            <a:spLocks noGrp="1"/>
          </p:cNvSpPr>
          <p:nvPr>
            <p:ph sz="half" idx="1"/>
          </p:nvPr>
        </p:nvSpPr>
        <p:spPr>
          <a:xfrm>
            <a:off x="1371600" y="1901953"/>
            <a:ext cx="3505200" cy="3584448"/>
          </a:xfrm>
        </p:spPr>
        <p:txBody>
          <a:bodyPr>
            <a:normAutofit/>
          </a:bodyPr>
          <a:lstStyle/>
          <a:p>
            <a:pPr marL="347472" lvl="1" indent="-347472">
              <a:spcBef>
                <a:spcPts val="0"/>
              </a:spcBef>
              <a:spcAft>
                <a:spcPts val="700"/>
              </a:spcAft>
              <a:buSzPct val="80000"/>
              <a:buFont typeface="Arial" panose="020B0604020202020204" pitchFamily="34" charset="0"/>
              <a:buChar char="•"/>
            </a:pPr>
            <a:r>
              <a:rPr lang="en-US" dirty="0" smtClean="0">
                <a:ea typeface="Tahoma" panose="020B0604030504040204" pitchFamily="34" charset="0"/>
                <a:cs typeface="Tahoma" panose="020B0604030504040204" pitchFamily="34" charset="0"/>
              </a:rPr>
              <a:t>Stops withdrawal</a:t>
            </a:r>
          </a:p>
          <a:p>
            <a:pPr marL="347472" lvl="1" indent="-347472">
              <a:spcBef>
                <a:spcPts val="0"/>
              </a:spcBef>
              <a:spcAft>
                <a:spcPts val="700"/>
              </a:spcAft>
              <a:buSzPct val="80000"/>
              <a:buFont typeface="Arial" panose="020B0604020202020204" pitchFamily="34" charset="0"/>
              <a:buChar char="•"/>
            </a:pPr>
            <a:r>
              <a:rPr lang="en-US" dirty="0" smtClean="0">
                <a:ea typeface="Tahoma" panose="020B0604030504040204" pitchFamily="34" charset="0"/>
                <a:cs typeface="Tahoma" panose="020B0604030504040204" pitchFamily="34" charset="0"/>
              </a:rPr>
              <a:t>Reduces cravings</a:t>
            </a:r>
          </a:p>
          <a:p>
            <a:pPr marL="347472" lvl="1" indent="-347472">
              <a:spcBef>
                <a:spcPts val="0"/>
              </a:spcBef>
              <a:spcAft>
                <a:spcPts val="700"/>
              </a:spcAft>
              <a:buSzPct val="80000"/>
              <a:buFont typeface="Arial" panose="020B0604020202020204" pitchFamily="34" charset="0"/>
              <a:buChar char="•"/>
            </a:pPr>
            <a:r>
              <a:rPr lang="en-US" dirty="0" smtClean="0">
                <a:ea typeface="Tahoma" panose="020B0604030504040204" pitchFamily="34" charset="0"/>
                <a:cs typeface="Tahoma" panose="020B0604030504040204" pitchFamily="34" charset="0"/>
              </a:rPr>
              <a:t>Longer treatment stays</a:t>
            </a:r>
          </a:p>
          <a:p>
            <a:pPr marL="347472" lvl="1" indent="-347472">
              <a:spcBef>
                <a:spcPts val="0"/>
              </a:spcBef>
              <a:spcAft>
                <a:spcPts val="700"/>
              </a:spcAft>
              <a:buSzPct val="80000"/>
              <a:buFont typeface="Arial" panose="020B0604020202020204" pitchFamily="34" charset="0"/>
              <a:buChar char="•"/>
            </a:pPr>
            <a:r>
              <a:rPr lang="en-US" dirty="0" smtClean="0">
                <a:ea typeface="Tahoma" panose="020B0604030504040204" pitchFamily="34" charset="0"/>
                <a:cs typeface="Tahoma" panose="020B0604030504040204" pitchFamily="34" charset="0"/>
              </a:rPr>
              <a:t>Eases chronic pain</a:t>
            </a:r>
          </a:p>
          <a:p>
            <a:pPr marL="347472" lvl="1" indent="-347472">
              <a:spcBef>
                <a:spcPts val="0"/>
              </a:spcBef>
              <a:spcAft>
                <a:spcPts val="700"/>
              </a:spcAft>
              <a:buSzPct val="80000"/>
              <a:buFont typeface="Arial" panose="020B0604020202020204" pitchFamily="34" charset="0"/>
              <a:buChar char="•"/>
            </a:pPr>
            <a:r>
              <a:rPr lang="en-US" dirty="0" smtClean="0">
                <a:ea typeface="Tahoma" panose="020B0604030504040204" pitchFamily="34" charset="0"/>
                <a:cs typeface="Tahoma" panose="020B0604030504040204" pitchFamily="34" charset="0"/>
              </a:rPr>
              <a:t>Helps brain repair</a:t>
            </a:r>
          </a:p>
          <a:p>
            <a:pPr marL="347472" lvl="1" indent="-347472">
              <a:spcBef>
                <a:spcPts val="0"/>
              </a:spcBef>
              <a:spcAft>
                <a:spcPts val="700"/>
              </a:spcAft>
              <a:buSzPct val="80000"/>
              <a:buFont typeface="Arial" panose="020B0604020202020204" pitchFamily="34" charset="0"/>
              <a:buChar char="•"/>
            </a:pPr>
            <a:r>
              <a:rPr lang="en-US" dirty="0" smtClean="0">
                <a:ea typeface="Tahoma" panose="020B0604030504040204" pitchFamily="34" charset="0"/>
                <a:cs typeface="Tahoma" panose="020B0604030504040204" pitchFamily="34" charset="0"/>
              </a:rPr>
              <a:t>Safe for pregnant women</a:t>
            </a:r>
            <a:endParaRPr lang="en-US" dirty="0">
              <a:ea typeface="Tahoma" panose="020B0604030504040204" pitchFamily="34" charset="0"/>
              <a:cs typeface="Tahoma" panose="020B0604030504040204" pitchFamily="34" charset="0"/>
            </a:endParaRPr>
          </a:p>
        </p:txBody>
      </p:sp>
      <p:pic>
        <p:nvPicPr>
          <p:cNvPr id="6" name="Picture 4" descr="bar oran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1143000" y="2286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0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Buprenorphine</a:t>
            </a:r>
            <a:endParaRPr lang="en-US" altLang="en-US" sz="2400" b="1" dirty="0">
              <a:solidFill>
                <a:srgbClr val="F79646"/>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 Box 5"/>
          <p:cNvSpPr txBox="1">
            <a:spLocks noChangeArrowheads="1"/>
          </p:cNvSpPr>
          <p:nvPr/>
        </p:nvSpPr>
        <p:spPr bwMode="auto">
          <a:xfrm>
            <a:off x="1371600" y="1298448"/>
            <a:ext cx="121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rgbClr val="292929"/>
                </a:solidFill>
                <a:latin typeface="Arial" pitchFamily="34" charset="0"/>
              </a:defRPr>
            </a:lvl1pPr>
            <a:lvl2pPr marL="742950" indent="-285750" eaLnBrk="0" hangingPunct="0">
              <a:spcBef>
                <a:spcPct val="20000"/>
              </a:spcBef>
              <a:buChar char="–"/>
              <a:defRPr sz="2800">
                <a:solidFill>
                  <a:srgbClr val="292929"/>
                </a:solidFill>
                <a:latin typeface="Arial" pitchFamily="34" charset="0"/>
              </a:defRPr>
            </a:lvl2pPr>
            <a:lvl3pPr marL="1143000" indent="-228600" eaLnBrk="0" hangingPunct="0">
              <a:spcBef>
                <a:spcPct val="20000"/>
              </a:spcBef>
              <a:buChar char="•"/>
              <a:defRPr sz="2400">
                <a:solidFill>
                  <a:srgbClr val="292929"/>
                </a:solidFill>
                <a:latin typeface="Arial" pitchFamily="34" charset="0"/>
              </a:defRPr>
            </a:lvl3pPr>
            <a:lvl4pPr marL="1600200" indent="-228600" eaLnBrk="0" hangingPunct="0">
              <a:spcBef>
                <a:spcPct val="20000"/>
              </a:spcBef>
              <a:buChar char="–"/>
              <a:defRPr sz="2000">
                <a:solidFill>
                  <a:srgbClr val="292929"/>
                </a:solidFill>
                <a:latin typeface="Arial" pitchFamily="34" charset="0"/>
              </a:defRPr>
            </a:lvl4pPr>
            <a:lvl5pPr marL="2057400" indent="-228600" eaLnBrk="0" hangingPunct="0">
              <a:spcBef>
                <a:spcPct val="20000"/>
              </a:spcBef>
              <a:buChar char="»"/>
              <a:defRPr sz="2000">
                <a:solidFill>
                  <a:srgbClr val="292929"/>
                </a:solidFill>
                <a:latin typeface="Arial" pitchFamily="34" charset="0"/>
              </a:defRPr>
            </a:lvl5pPr>
            <a:lvl6pPr marL="2514600" indent="-228600" eaLnBrk="0" fontAlgn="base" hangingPunct="0">
              <a:spcBef>
                <a:spcPct val="20000"/>
              </a:spcBef>
              <a:spcAft>
                <a:spcPct val="0"/>
              </a:spcAft>
              <a:buChar char="»"/>
              <a:defRPr sz="2000">
                <a:solidFill>
                  <a:srgbClr val="292929"/>
                </a:solidFill>
                <a:latin typeface="Arial" pitchFamily="34" charset="0"/>
              </a:defRPr>
            </a:lvl6pPr>
            <a:lvl7pPr marL="2971800" indent="-228600" eaLnBrk="0" fontAlgn="base" hangingPunct="0">
              <a:spcBef>
                <a:spcPct val="20000"/>
              </a:spcBef>
              <a:spcAft>
                <a:spcPct val="0"/>
              </a:spcAft>
              <a:buChar char="»"/>
              <a:defRPr sz="2000">
                <a:solidFill>
                  <a:srgbClr val="292929"/>
                </a:solidFill>
                <a:latin typeface="Arial" pitchFamily="34" charset="0"/>
              </a:defRPr>
            </a:lvl7pPr>
            <a:lvl8pPr marL="3429000" indent="-228600" eaLnBrk="0" fontAlgn="base" hangingPunct="0">
              <a:spcBef>
                <a:spcPct val="20000"/>
              </a:spcBef>
              <a:spcAft>
                <a:spcPct val="0"/>
              </a:spcAft>
              <a:buChar char="»"/>
              <a:defRPr sz="2000">
                <a:solidFill>
                  <a:srgbClr val="292929"/>
                </a:solidFill>
                <a:latin typeface="Arial" pitchFamily="34" charset="0"/>
              </a:defRPr>
            </a:lvl8pPr>
            <a:lvl9pPr marL="3886200" indent="-228600" eaLnBrk="0" fontAlgn="base" hangingPunct="0">
              <a:spcBef>
                <a:spcPct val="20000"/>
              </a:spcBef>
              <a:spcAft>
                <a:spcPct val="0"/>
              </a:spcAft>
              <a:buChar char="»"/>
              <a:defRPr sz="2000">
                <a:solidFill>
                  <a:srgbClr val="292929"/>
                </a:solidFill>
                <a:latin typeface="Arial" pitchFamily="34" charset="0"/>
              </a:defRPr>
            </a:lvl9pPr>
          </a:lstStyle>
          <a:p>
            <a:pPr eaLnBrk="1" hangingPunct="1">
              <a:spcBef>
                <a:spcPct val="5000"/>
              </a:spcBef>
              <a:buFontTx/>
              <a:buNone/>
            </a:pPr>
            <a:r>
              <a:rPr lang="en-US" altLang="en-US" sz="2800" b="1" dirty="0" smtClean="0">
                <a:solidFill>
                  <a:srgbClr val="B5121B"/>
                </a:solidFill>
                <a:latin typeface="+mn-lt"/>
              </a:rPr>
              <a:t>Pros</a:t>
            </a:r>
            <a:endParaRPr lang="en-US" altLang="en-US" sz="2800" b="1" dirty="0">
              <a:solidFill>
                <a:srgbClr val="B5121B"/>
              </a:solidFill>
              <a:latin typeface="+mn-lt"/>
            </a:endParaRPr>
          </a:p>
        </p:txBody>
      </p:sp>
      <p:sp>
        <p:nvSpPr>
          <p:cNvPr id="10" name="Text Box 5"/>
          <p:cNvSpPr txBox="1">
            <a:spLocks noChangeArrowheads="1"/>
          </p:cNvSpPr>
          <p:nvPr/>
        </p:nvSpPr>
        <p:spPr bwMode="auto">
          <a:xfrm>
            <a:off x="5102352" y="1298448"/>
            <a:ext cx="121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rgbClr val="292929"/>
                </a:solidFill>
                <a:latin typeface="Arial" pitchFamily="34" charset="0"/>
              </a:defRPr>
            </a:lvl1pPr>
            <a:lvl2pPr marL="742950" indent="-285750" eaLnBrk="0" hangingPunct="0">
              <a:spcBef>
                <a:spcPct val="20000"/>
              </a:spcBef>
              <a:buChar char="–"/>
              <a:defRPr sz="2800">
                <a:solidFill>
                  <a:srgbClr val="292929"/>
                </a:solidFill>
                <a:latin typeface="Arial" pitchFamily="34" charset="0"/>
              </a:defRPr>
            </a:lvl2pPr>
            <a:lvl3pPr marL="1143000" indent="-228600" eaLnBrk="0" hangingPunct="0">
              <a:spcBef>
                <a:spcPct val="20000"/>
              </a:spcBef>
              <a:buChar char="•"/>
              <a:defRPr sz="2400">
                <a:solidFill>
                  <a:srgbClr val="292929"/>
                </a:solidFill>
                <a:latin typeface="Arial" pitchFamily="34" charset="0"/>
              </a:defRPr>
            </a:lvl3pPr>
            <a:lvl4pPr marL="1600200" indent="-228600" eaLnBrk="0" hangingPunct="0">
              <a:spcBef>
                <a:spcPct val="20000"/>
              </a:spcBef>
              <a:buChar char="–"/>
              <a:defRPr sz="2000">
                <a:solidFill>
                  <a:srgbClr val="292929"/>
                </a:solidFill>
                <a:latin typeface="Arial" pitchFamily="34" charset="0"/>
              </a:defRPr>
            </a:lvl4pPr>
            <a:lvl5pPr marL="2057400" indent="-228600" eaLnBrk="0" hangingPunct="0">
              <a:spcBef>
                <a:spcPct val="20000"/>
              </a:spcBef>
              <a:buChar char="»"/>
              <a:defRPr sz="2000">
                <a:solidFill>
                  <a:srgbClr val="292929"/>
                </a:solidFill>
                <a:latin typeface="Arial" pitchFamily="34" charset="0"/>
              </a:defRPr>
            </a:lvl5pPr>
            <a:lvl6pPr marL="2514600" indent="-228600" eaLnBrk="0" fontAlgn="base" hangingPunct="0">
              <a:spcBef>
                <a:spcPct val="20000"/>
              </a:spcBef>
              <a:spcAft>
                <a:spcPct val="0"/>
              </a:spcAft>
              <a:buChar char="»"/>
              <a:defRPr sz="2000">
                <a:solidFill>
                  <a:srgbClr val="292929"/>
                </a:solidFill>
                <a:latin typeface="Arial" pitchFamily="34" charset="0"/>
              </a:defRPr>
            </a:lvl6pPr>
            <a:lvl7pPr marL="2971800" indent="-228600" eaLnBrk="0" fontAlgn="base" hangingPunct="0">
              <a:spcBef>
                <a:spcPct val="20000"/>
              </a:spcBef>
              <a:spcAft>
                <a:spcPct val="0"/>
              </a:spcAft>
              <a:buChar char="»"/>
              <a:defRPr sz="2000">
                <a:solidFill>
                  <a:srgbClr val="292929"/>
                </a:solidFill>
                <a:latin typeface="Arial" pitchFamily="34" charset="0"/>
              </a:defRPr>
            </a:lvl7pPr>
            <a:lvl8pPr marL="3429000" indent="-228600" eaLnBrk="0" fontAlgn="base" hangingPunct="0">
              <a:spcBef>
                <a:spcPct val="20000"/>
              </a:spcBef>
              <a:spcAft>
                <a:spcPct val="0"/>
              </a:spcAft>
              <a:buChar char="»"/>
              <a:defRPr sz="2000">
                <a:solidFill>
                  <a:srgbClr val="292929"/>
                </a:solidFill>
                <a:latin typeface="Arial" pitchFamily="34" charset="0"/>
              </a:defRPr>
            </a:lvl8pPr>
            <a:lvl9pPr marL="3886200" indent="-228600" eaLnBrk="0" fontAlgn="base" hangingPunct="0">
              <a:spcBef>
                <a:spcPct val="20000"/>
              </a:spcBef>
              <a:spcAft>
                <a:spcPct val="0"/>
              </a:spcAft>
              <a:buChar char="»"/>
              <a:defRPr sz="2000">
                <a:solidFill>
                  <a:srgbClr val="292929"/>
                </a:solidFill>
                <a:latin typeface="Arial" pitchFamily="34" charset="0"/>
              </a:defRPr>
            </a:lvl9pPr>
          </a:lstStyle>
          <a:p>
            <a:pPr eaLnBrk="1" hangingPunct="1">
              <a:spcBef>
                <a:spcPct val="5000"/>
              </a:spcBef>
              <a:buFontTx/>
              <a:buNone/>
            </a:pPr>
            <a:r>
              <a:rPr lang="en-US" altLang="en-US" sz="2800" b="1" dirty="0" smtClean="0">
                <a:solidFill>
                  <a:srgbClr val="B5121B"/>
                </a:solidFill>
                <a:latin typeface="+mn-lt"/>
              </a:rPr>
              <a:t>Cons</a:t>
            </a:r>
            <a:endParaRPr lang="en-US" altLang="en-US" sz="2800" b="1" dirty="0">
              <a:solidFill>
                <a:srgbClr val="B5121B"/>
              </a:solidFill>
              <a:latin typeface="+mn-lt"/>
            </a:endParaRPr>
          </a:p>
        </p:txBody>
      </p:sp>
      <p:sp>
        <p:nvSpPr>
          <p:cNvPr id="11" name="Content Placeholder 3"/>
          <p:cNvSpPr txBox="1">
            <a:spLocks/>
          </p:cNvSpPr>
          <p:nvPr/>
        </p:nvSpPr>
        <p:spPr>
          <a:xfrm>
            <a:off x="5102352" y="1901952"/>
            <a:ext cx="3505200" cy="3584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7472" lvl="1" indent="-347472">
              <a:spcBef>
                <a:spcPts val="0"/>
              </a:spcBef>
              <a:spcAft>
                <a:spcPts val="700"/>
              </a:spcAft>
              <a:buSzPct val="80000"/>
              <a:buFont typeface="Arial" panose="020B0604020202020204" pitchFamily="34" charset="0"/>
              <a:buChar char="•"/>
            </a:pPr>
            <a:r>
              <a:rPr lang="en-US" dirty="0" smtClean="0">
                <a:ea typeface="Tahoma" panose="020B0604030504040204" pitchFamily="34" charset="0"/>
                <a:cs typeface="Tahoma" panose="020B0604030504040204" pitchFamily="34" charset="0"/>
              </a:rPr>
              <a:t>Potential abuse/diversion</a:t>
            </a:r>
          </a:p>
          <a:p>
            <a:pPr marL="347472" lvl="1" indent="-347472">
              <a:spcBef>
                <a:spcPts val="0"/>
              </a:spcBef>
              <a:spcAft>
                <a:spcPts val="700"/>
              </a:spcAft>
              <a:buSzPct val="80000"/>
              <a:buFont typeface="Arial" panose="020B0604020202020204" pitchFamily="34" charset="0"/>
              <a:buChar char="•"/>
            </a:pPr>
            <a:r>
              <a:rPr lang="en-US" dirty="0" smtClean="0">
                <a:ea typeface="Tahoma" panose="020B0604030504040204" pitchFamily="34" charset="0"/>
                <a:cs typeface="Tahoma" panose="020B0604030504040204" pitchFamily="34" charset="0"/>
              </a:rPr>
              <a:t>Still activates the opiate receptor</a:t>
            </a:r>
          </a:p>
          <a:p>
            <a:pPr marL="347472" lvl="1" indent="-347472">
              <a:spcBef>
                <a:spcPts val="0"/>
              </a:spcBef>
              <a:spcAft>
                <a:spcPts val="700"/>
              </a:spcAft>
              <a:buSzPct val="80000"/>
              <a:buFont typeface="Arial" panose="020B0604020202020204" pitchFamily="34" charset="0"/>
              <a:buChar char="•"/>
            </a:pPr>
            <a:r>
              <a:rPr lang="en-US" dirty="0" smtClean="0">
                <a:ea typeface="Tahoma" panose="020B0604030504040204" pitchFamily="34" charset="0"/>
                <a:cs typeface="Tahoma" panose="020B0604030504040204" pitchFamily="34" charset="0"/>
              </a:rPr>
              <a:t>Need to taper carefully</a:t>
            </a:r>
          </a:p>
        </p:txBody>
      </p:sp>
    </p:spTree>
    <p:extLst>
      <p:ext uri="{BB962C8B-B14F-4D97-AF65-F5344CB8AC3E}">
        <p14:creationId xmlns:p14="http://schemas.microsoft.com/office/powerpoint/2010/main" val="29410522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1066800"/>
            <a:ext cx="9067800" cy="1143000"/>
          </a:xfrm>
        </p:spPr>
        <p:txBody>
          <a:bodyPr>
            <a:noAutofit/>
          </a:bodyPr>
          <a:lstStyle/>
          <a:p>
            <a:pPr algn="l" eaLnBrk="1" hangingPunct="1"/>
            <a:r>
              <a:rPr lang="en-US" altLang="en-US" sz="36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Buprenorphine in medical </a:t>
            </a:r>
            <a:br>
              <a:rPr lang="en-US" altLang="en-US" sz="36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br>
            <a:r>
              <a:rPr lang="en-US" altLang="en-US" sz="36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withdrawal and maintenance</a:t>
            </a:r>
          </a:p>
        </p:txBody>
      </p:sp>
      <p:sp>
        <p:nvSpPr>
          <p:cNvPr id="48131" name="Rectangle 3"/>
          <p:cNvSpPr>
            <a:spLocks noChangeArrowheads="1"/>
          </p:cNvSpPr>
          <p:nvPr/>
        </p:nvSpPr>
        <p:spPr bwMode="auto">
          <a:xfrm>
            <a:off x="1960562" y="6553200"/>
            <a:ext cx="520223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30000"/>
              </a:lnSpc>
              <a:spcBef>
                <a:spcPct val="0"/>
              </a:spcBef>
              <a:buFontTx/>
              <a:buNone/>
            </a:pPr>
            <a:r>
              <a:rPr lang="en-US" altLang="en-US" sz="1100" dirty="0">
                <a:solidFill>
                  <a:srgbClr val="4D4D4D"/>
                </a:solidFill>
                <a:latin typeface="Tahoma" pitchFamily="34" charset="0"/>
              </a:rPr>
              <a:t>Kaplan-Meier curve of cumulative retention in treatment (</a:t>
            </a:r>
            <a:r>
              <a:rPr lang="en-US" altLang="en-US" sz="1100" dirty="0" err="1">
                <a:solidFill>
                  <a:srgbClr val="4D4D4D"/>
                </a:solidFill>
                <a:latin typeface="Tahoma" pitchFamily="34" charset="0"/>
              </a:rPr>
              <a:t>Kakko</a:t>
            </a:r>
            <a:r>
              <a:rPr lang="en-US" altLang="en-US" sz="1100" dirty="0">
                <a:solidFill>
                  <a:srgbClr val="4D4D4D"/>
                </a:solidFill>
                <a:latin typeface="Tahoma" pitchFamily="34" charset="0"/>
              </a:rPr>
              <a:t> et al, 2003</a:t>
            </a:r>
            <a:r>
              <a:rPr lang="en-US" altLang="en-US" sz="1200" dirty="0">
                <a:solidFill>
                  <a:srgbClr val="4D4D4D"/>
                </a:solidFill>
                <a:latin typeface="Tahoma" pitchFamily="34" charset="0"/>
              </a:rPr>
              <a:t>)</a:t>
            </a:r>
          </a:p>
        </p:txBody>
      </p:sp>
      <p:sp>
        <p:nvSpPr>
          <p:cNvPr id="48132" name="Text Box 4"/>
          <p:cNvSpPr txBox="1">
            <a:spLocks noChangeArrowheads="1"/>
          </p:cNvSpPr>
          <p:nvPr/>
        </p:nvSpPr>
        <p:spPr bwMode="auto">
          <a:xfrm rot="-5400000">
            <a:off x="-803275" y="3690938"/>
            <a:ext cx="358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Arial" charset="0"/>
              </a:rPr>
              <a:t>Number remaining in treatment</a:t>
            </a:r>
          </a:p>
        </p:txBody>
      </p:sp>
      <p:sp>
        <p:nvSpPr>
          <p:cNvPr id="48133" name="Line 5"/>
          <p:cNvSpPr>
            <a:spLocks noChangeShapeType="1"/>
          </p:cNvSpPr>
          <p:nvPr/>
        </p:nvSpPr>
        <p:spPr bwMode="auto">
          <a:xfrm>
            <a:off x="1830388" y="5934075"/>
            <a:ext cx="5994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4" name="Line 6"/>
          <p:cNvSpPr>
            <a:spLocks noChangeShapeType="1"/>
          </p:cNvSpPr>
          <p:nvPr/>
        </p:nvSpPr>
        <p:spPr bwMode="auto">
          <a:xfrm>
            <a:off x="1697038" y="4064000"/>
            <a:ext cx="952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5" name="Line 7"/>
          <p:cNvSpPr>
            <a:spLocks noChangeShapeType="1"/>
          </p:cNvSpPr>
          <p:nvPr/>
        </p:nvSpPr>
        <p:spPr bwMode="auto">
          <a:xfrm>
            <a:off x="1687513" y="4940300"/>
            <a:ext cx="952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6" name="Line 8"/>
          <p:cNvSpPr>
            <a:spLocks noChangeShapeType="1"/>
          </p:cNvSpPr>
          <p:nvPr/>
        </p:nvSpPr>
        <p:spPr bwMode="auto">
          <a:xfrm>
            <a:off x="1687513" y="2598738"/>
            <a:ext cx="952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7" name="Line 9"/>
          <p:cNvSpPr>
            <a:spLocks noChangeShapeType="1"/>
          </p:cNvSpPr>
          <p:nvPr/>
        </p:nvSpPr>
        <p:spPr bwMode="auto">
          <a:xfrm>
            <a:off x="1687513" y="5873750"/>
            <a:ext cx="952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8" name="Line 10"/>
          <p:cNvSpPr>
            <a:spLocks noChangeShapeType="1"/>
          </p:cNvSpPr>
          <p:nvPr/>
        </p:nvSpPr>
        <p:spPr bwMode="auto">
          <a:xfrm>
            <a:off x="1687513" y="3206750"/>
            <a:ext cx="952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9" name="Line 11"/>
          <p:cNvSpPr>
            <a:spLocks noChangeShapeType="1"/>
          </p:cNvSpPr>
          <p:nvPr/>
        </p:nvSpPr>
        <p:spPr bwMode="auto">
          <a:xfrm rot="5400000">
            <a:off x="1782763" y="5981700"/>
            <a:ext cx="952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40" name="Line 12"/>
          <p:cNvSpPr>
            <a:spLocks noChangeShapeType="1"/>
          </p:cNvSpPr>
          <p:nvPr/>
        </p:nvSpPr>
        <p:spPr bwMode="auto">
          <a:xfrm rot="5400000">
            <a:off x="2601913" y="5991225"/>
            <a:ext cx="952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41" name="Line 13"/>
          <p:cNvSpPr>
            <a:spLocks noChangeShapeType="1"/>
          </p:cNvSpPr>
          <p:nvPr/>
        </p:nvSpPr>
        <p:spPr bwMode="auto">
          <a:xfrm rot="5400000">
            <a:off x="3411538" y="5988050"/>
            <a:ext cx="952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42" name="Line 14"/>
          <p:cNvSpPr>
            <a:spLocks noChangeShapeType="1"/>
          </p:cNvSpPr>
          <p:nvPr/>
        </p:nvSpPr>
        <p:spPr bwMode="auto">
          <a:xfrm rot="5400000">
            <a:off x="4202113" y="5988050"/>
            <a:ext cx="952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43" name="Line 15"/>
          <p:cNvSpPr>
            <a:spLocks noChangeShapeType="1"/>
          </p:cNvSpPr>
          <p:nvPr/>
        </p:nvSpPr>
        <p:spPr bwMode="auto">
          <a:xfrm rot="5400000">
            <a:off x="7573963" y="5984875"/>
            <a:ext cx="952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44" name="Line 16"/>
          <p:cNvSpPr>
            <a:spLocks noChangeShapeType="1"/>
          </p:cNvSpPr>
          <p:nvPr/>
        </p:nvSpPr>
        <p:spPr bwMode="auto">
          <a:xfrm rot="5400000">
            <a:off x="6792913" y="5991225"/>
            <a:ext cx="952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45" name="Line 17"/>
          <p:cNvSpPr>
            <a:spLocks noChangeShapeType="1"/>
          </p:cNvSpPr>
          <p:nvPr/>
        </p:nvSpPr>
        <p:spPr bwMode="auto">
          <a:xfrm rot="5400000">
            <a:off x="5865813" y="5981700"/>
            <a:ext cx="952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46" name="Line 18"/>
          <p:cNvSpPr>
            <a:spLocks noChangeShapeType="1"/>
          </p:cNvSpPr>
          <p:nvPr/>
        </p:nvSpPr>
        <p:spPr bwMode="auto">
          <a:xfrm rot="5400000">
            <a:off x="4992688" y="5991225"/>
            <a:ext cx="952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8148" name="Group 20"/>
          <p:cNvGrpSpPr>
            <a:grpSpLocks/>
          </p:cNvGrpSpPr>
          <p:nvPr/>
        </p:nvGrpSpPr>
        <p:grpSpPr bwMode="auto">
          <a:xfrm>
            <a:off x="1922463" y="2292350"/>
            <a:ext cx="873125" cy="3498850"/>
            <a:chOff x="1002" y="1272"/>
            <a:chExt cx="550" cy="2204"/>
          </a:xfrm>
        </p:grpSpPr>
        <p:sp>
          <p:nvSpPr>
            <p:cNvPr id="48204" name="Freeform 21"/>
            <p:cNvSpPr>
              <a:spLocks/>
            </p:cNvSpPr>
            <p:nvPr/>
          </p:nvSpPr>
          <p:spPr bwMode="auto">
            <a:xfrm>
              <a:off x="1002" y="1272"/>
              <a:ext cx="64" cy="1662"/>
            </a:xfrm>
            <a:custGeom>
              <a:avLst/>
              <a:gdLst>
                <a:gd name="T0" fmla="*/ 0 w 64"/>
                <a:gd name="T1" fmla="*/ 0 h 1662"/>
                <a:gd name="T2" fmla="*/ 54 w 64"/>
                <a:gd name="T3" fmla="*/ 600 h 1662"/>
                <a:gd name="T4" fmla="*/ 60 w 64"/>
                <a:gd name="T5" fmla="*/ 1662 h 1662"/>
                <a:gd name="T6" fmla="*/ 0 60000 65536"/>
                <a:gd name="T7" fmla="*/ 0 60000 65536"/>
                <a:gd name="T8" fmla="*/ 0 60000 65536"/>
                <a:gd name="T9" fmla="*/ 0 w 64"/>
                <a:gd name="T10" fmla="*/ 0 h 1662"/>
                <a:gd name="T11" fmla="*/ 64 w 64"/>
                <a:gd name="T12" fmla="*/ 1662 h 1662"/>
              </a:gdLst>
              <a:ahLst/>
              <a:cxnLst>
                <a:cxn ang="T6">
                  <a:pos x="T0" y="T1"/>
                </a:cxn>
                <a:cxn ang="T7">
                  <a:pos x="T2" y="T3"/>
                </a:cxn>
                <a:cxn ang="T8">
                  <a:pos x="T4" y="T5"/>
                </a:cxn>
              </a:cxnLst>
              <a:rect l="T9" t="T10" r="T11" b="T12"/>
              <a:pathLst>
                <a:path w="64" h="1662">
                  <a:moveTo>
                    <a:pt x="0" y="0"/>
                  </a:moveTo>
                  <a:cubicBezTo>
                    <a:pt x="9" y="100"/>
                    <a:pt x="44" y="323"/>
                    <a:pt x="54" y="600"/>
                  </a:cubicBezTo>
                  <a:cubicBezTo>
                    <a:pt x="64" y="877"/>
                    <a:pt x="59" y="1441"/>
                    <a:pt x="60" y="1662"/>
                  </a:cubicBez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05" name="Line 22"/>
            <p:cNvSpPr>
              <a:spLocks noChangeShapeType="1"/>
            </p:cNvSpPr>
            <p:nvPr/>
          </p:nvSpPr>
          <p:spPr bwMode="auto">
            <a:xfrm>
              <a:off x="1050" y="2934"/>
              <a:ext cx="7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206" name="Line 23"/>
            <p:cNvSpPr>
              <a:spLocks noChangeShapeType="1"/>
            </p:cNvSpPr>
            <p:nvPr/>
          </p:nvSpPr>
          <p:spPr bwMode="auto">
            <a:xfrm>
              <a:off x="1126" y="2936"/>
              <a:ext cx="0" cy="1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207" name="Line 24"/>
            <p:cNvSpPr>
              <a:spLocks noChangeShapeType="1"/>
            </p:cNvSpPr>
            <p:nvPr/>
          </p:nvSpPr>
          <p:spPr bwMode="auto">
            <a:xfrm>
              <a:off x="1124" y="3050"/>
              <a:ext cx="4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208" name="Line 25"/>
            <p:cNvSpPr>
              <a:spLocks noChangeShapeType="1"/>
            </p:cNvSpPr>
            <p:nvPr/>
          </p:nvSpPr>
          <p:spPr bwMode="auto">
            <a:xfrm flipV="1">
              <a:off x="1170" y="3048"/>
              <a:ext cx="0" cy="11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209" name="Line 26"/>
            <p:cNvSpPr>
              <a:spLocks noChangeShapeType="1"/>
            </p:cNvSpPr>
            <p:nvPr/>
          </p:nvSpPr>
          <p:spPr bwMode="auto">
            <a:xfrm>
              <a:off x="1170" y="3164"/>
              <a:ext cx="10" cy="14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210" name="Line 27"/>
            <p:cNvSpPr>
              <a:spLocks noChangeShapeType="1"/>
            </p:cNvSpPr>
            <p:nvPr/>
          </p:nvSpPr>
          <p:spPr bwMode="auto">
            <a:xfrm flipV="1">
              <a:off x="1180" y="3308"/>
              <a:ext cx="92" cy="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211" name="Line 28"/>
            <p:cNvSpPr>
              <a:spLocks noChangeShapeType="1"/>
            </p:cNvSpPr>
            <p:nvPr/>
          </p:nvSpPr>
          <p:spPr bwMode="auto">
            <a:xfrm>
              <a:off x="1276" y="3308"/>
              <a:ext cx="0" cy="1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212" name="Line 29"/>
            <p:cNvSpPr>
              <a:spLocks noChangeShapeType="1"/>
            </p:cNvSpPr>
            <p:nvPr/>
          </p:nvSpPr>
          <p:spPr bwMode="auto">
            <a:xfrm>
              <a:off x="1276" y="3416"/>
              <a:ext cx="27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213" name="Line 30"/>
            <p:cNvSpPr>
              <a:spLocks noChangeShapeType="1"/>
            </p:cNvSpPr>
            <p:nvPr/>
          </p:nvSpPr>
          <p:spPr bwMode="auto">
            <a:xfrm>
              <a:off x="1550" y="3416"/>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8149" name="Rectangle 31"/>
          <p:cNvSpPr>
            <a:spLocks noChangeArrowheads="1"/>
          </p:cNvSpPr>
          <p:nvPr/>
        </p:nvSpPr>
        <p:spPr bwMode="auto">
          <a:xfrm>
            <a:off x="2068513" y="5130800"/>
            <a:ext cx="95250" cy="88900"/>
          </a:xfrm>
          <a:prstGeom prst="rect">
            <a:avLst/>
          </a:prstGeom>
          <a:solidFill>
            <a:schemeClr val="tx1"/>
          </a:solidFill>
          <a:ln w="12700">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8150" name="Rectangle 32"/>
          <p:cNvSpPr>
            <a:spLocks noChangeArrowheads="1"/>
          </p:cNvSpPr>
          <p:nvPr/>
        </p:nvSpPr>
        <p:spPr bwMode="auto">
          <a:xfrm>
            <a:off x="2141538" y="5308600"/>
            <a:ext cx="95250" cy="88900"/>
          </a:xfrm>
          <a:prstGeom prst="rect">
            <a:avLst/>
          </a:prstGeom>
          <a:solidFill>
            <a:schemeClr val="tx1"/>
          </a:solidFill>
          <a:ln w="12700">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8151" name="Rectangle 33"/>
          <p:cNvSpPr>
            <a:spLocks noChangeArrowheads="1"/>
          </p:cNvSpPr>
          <p:nvPr/>
        </p:nvSpPr>
        <p:spPr bwMode="auto">
          <a:xfrm>
            <a:off x="2154238" y="5530850"/>
            <a:ext cx="95250" cy="88900"/>
          </a:xfrm>
          <a:prstGeom prst="rect">
            <a:avLst/>
          </a:prstGeom>
          <a:solidFill>
            <a:schemeClr val="tx1"/>
          </a:solidFill>
          <a:ln w="12700">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8152" name="Rectangle 34"/>
          <p:cNvSpPr>
            <a:spLocks noChangeArrowheads="1"/>
          </p:cNvSpPr>
          <p:nvPr/>
        </p:nvSpPr>
        <p:spPr bwMode="auto">
          <a:xfrm>
            <a:off x="2316163" y="5711825"/>
            <a:ext cx="95250" cy="88900"/>
          </a:xfrm>
          <a:prstGeom prst="rect">
            <a:avLst/>
          </a:prstGeom>
          <a:solidFill>
            <a:schemeClr val="tx1"/>
          </a:solidFill>
          <a:ln w="12700">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8153" name="Rectangle 35"/>
          <p:cNvSpPr>
            <a:spLocks noChangeArrowheads="1"/>
          </p:cNvSpPr>
          <p:nvPr/>
        </p:nvSpPr>
        <p:spPr bwMode="auto">
          <a:xfrm>
            <a:off x="2735263" y="5807075"/>
            <a:ext cx="95250" cy="88900"/>
          </a:xfrm>
          <a:prstGeom prst="rect">
            <a:avLst/>
          </a:prstGeom>
          <a:solidFill>
            <a:schemeClr val="tx1"/>
          </a:solidFill>
          <a:ln w="12700">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grpSp>
        <p:nvGrpSpPr>
          <p:cNvPr id="48154" name="Group 36"/>
          <p:cNvGrpSpPr>
            <a:grpSpLocks/>
          </p:cNvGrpSpPr>
          <p:nvPr/>
        </p:nvGrpSpPr>
        <p:grpSpPr bwMode="auto">
          <a:xfrm>
            <a:off x="1878013" y="2586038"/>
            <a:ext cx="200025" cy="2717800"/>
            <a:chOff x="972" y="1248"/>
            <a:chExt cx="126" cy="1712"/>
          </a:xfrm>
        </p:grpSpPr>
        <p:sp>
          <p:nvSpPr>
            <p:cNvPr id="48188" name="Rectangle 37"/>
            <p:cNvSpPr>
              <a:spLocks noChangeArrowheads="1"/>
            </p:cNvSpPr>
            <p:nvPr/>
          </p:nvSpPr>
          <p:spPr bwMode="auto">
            <a:xfrm>
              <a:off x="972" y="1248"/>
              <a:ext cx="60" cy="56"/>
            </a:xfrm>
            <a:prstGeom prst="rect">
              <a:avLst/>
            </a:prstGeom>
            <a:solidFill>
              <a:schemeClr val="tx1"/>
            </a:solidFill>
            <a:ln w="12700">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8189" name="Rectangle 38"/>
            <p:cNvSpPr>
              <a:spLocks noChangeArrowheads="1"/>
            </p:cNvSpPr>
            <p:nvPr/>
          </p:nvSpPr>
          <p:spPr bwMode="auto">
            <a:xfrm>
              <a:off x="990" y="1344"/>
              <a:ext cx="60" cy="56"/>
            </a:xfrm>
            <a:prstGeom prst="rect">
              <a:avLst/>
            </a:prstGeom>
            <a:solidFill>
              <a:schemeClr val="tx1"/>
            </a:solidFill>
            <a:ln w="12700">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8190" name="Rectangle 39"/>
            <p:cNvSpPr>
              <a:spLocks noChangeArrowheads="1"/>
            </p:cNvSpPr>
            <p:nvPr/>
          </p:nvSpPr>
          <p:spPr bwMode="auto">
            <a:xfrm>
              <a:off x="1002" y="1446"/>
              <a:ext cx="60" cy="56"/>
            </a:xfrm>
            <a:prstGeom prst="rect">
              <a:avLst/>
            </a:prstGeom>
            <a:solidFill>
              <a:schemeClr val="tx1"/>
            </a:solidFill>
            <a:ln w="12700">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8191" name="Rectangle 40"/>
            <p:cNvSpPr>
              <a:spLocks noChangeArrowheads="1"/>
            </p:cNvSpPr>
            <p:nvPr/>
          </p:nvSpPr>
          <p:spPr bwMode="auto">
            <a:xfrm>
              <a:off x="1008" y="1554"/>
              <a:ext cx="60" cy="56"/>
            </a:xfrm>
            <a:prstGeom prst="rect">
              <a:avLst/>
            </a:prstGeom>
            <a:solidFill>
              <a:schemeClr val="tx1"/>
            </a:solidFill>
            <a:ln w="12700">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8192" name="Rectangle 41"/>
            <p:cNvSpPr>
              <a:spLocks noChangeArrowheads="1"/>
            </p:cNvSpPr>
            <p:nvPr/>
          </p:nvSpPr>
          <p:spPr bwMode="auto">
            <a:xfrm>
              <a:off x="1026" y="1674"/>
              <a:ext cx="60" cy="56"/>
            </a:xfrm>
            <a:prstGeom prst="rect">
              <a:avLst/>
            </a:prstGeom>
            <a:solidFill>
              <a:schemeClr val="tx1"/>
            </a:solidFill>
            <a:ln w="12700">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8193" name="Rectangle 42"/>
            <p:cNvSpPr>
              <a:spLocks noChangeArrowheads="1"/>
            </p:cNvSpPr>
            <p:nvPr/>
          </p:nvSpPr>
          <p:spPr bwMode="auto">
            <a:xfrm>
              <a:off x="1020" y="1794"/>
              <a:ext cx="60" cy="56"/>
            </a:xfrm>
            <a:prstGeom prst="rect">
              <a:avLst/>
            </a:prstGeom>
            <a:solidFill>
              <a:schemeClr val="tx1"/>
            </a:solidFill>
            <a:ln w="12700">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8194" name="Rectangle 43"/>
            <p:cNvSpPr>
              <a:spLocks noChangeArrowheads="1"/>
            </p:cNvSpPr>
            <p:nvPr/>
          </p:nvSpPr>
          <p:spPr bwMode="auto">
            <a:xfrm>
              <a:off x="1038" y="1902"/>
              <a:ext cx="60" cy="56"/>
            </a:xfrm>
            <a:prstGeom prst="rect">
              <a:avLst/>
            </a:prstGeom>
            <a:solidFill>
              <a:schemeClr val="tx1"/>
            </a:solidFill>
            <a:ln w="12700">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8195" name="Rectangle 44"/>
            <p:cNvSpPr>
              <a:spLocks noChangeArrowheads="1"/>
            </p:cNvSpPr>
            <p:nvPr/>
          </p:nvSpPr>
          <p:spPr bwMode="auto">
            <a:xfrm>
              <a:off x="1026" y="2004"/>
              <a:ext cx="60" cy="56"/>
            </a:xfrm>
            <a:prstGeom prst="rect">
              <a:avLst/>
            </a:prstGeom>
            <a:solidFill>
              <a:schemeClr val="tx1"/>
            </a:solidFill>
            <a:ln w="12700">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8196" name="Rectangle 45"/>
            <p:cNvSpPr>
              <a:spLocks noChangeArrowheads="1"/>
            </p:cNvSpPr>
            <p:nvPr/>
          </p:nvSpPr>
          <p:spPr bwMode="auto">
            <a:xfrm>
              <a:off x="1026" y="2100"/>
              <a:ext cx="66" cy="62"/>
            </a:xfrm>
            <a:prstGeom prst="rect">
              <a:avLst/>
            </a:prstGeom>
            <a:solidFill>
              <a:schemeClr val="tx1"/>
            </a:solidFill>
            <a:ln w="12700">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8197" name="Rectangle 46"/>
            <p:cNvSpPr>
              <a:spLocks noChangeArrowheads="1"/>
            </p:cNvSpPr>
            <p:nvPr/>
          </p:nvSpPr>
          <p:spPr bwMode="auto">
            <a:xfrm>
              <a:off x="1032" y="2214"/>
              <a:ext cx="60" cy="56"/>
            </a:xfrm>
            <a:prstGeom prst="rect">
              <a:avLst/>
            </a:prstGeom>
            <a:solidFill>
              <a:schemeClr val="tx1"/>
            </a:solidFill>
            <a:ln w="12700">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8198" name="Rectangle 47"/>
            <p:cNvSpPr>
              <a:spLocks noChangeArrowheads="1"/>
            </p:cNvSpPr>
            <p:nvPr/>
          </p:nvSpPr>
          <p:spPr bwMode="auto">
            <a:xfrm>
              <a:off x="1032" y="2460"/>
              <a:ext cx="60" cy="56"/>
            </a:xfrm>
            <a:prstGeom prst="rect">
              <a:avLst/>
            </a:prstGeom>
            <a:solidFill>
              <a:schemeClr val="tx1"/>
            </a:solidFill>
            <a:ln w="12700">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8199" name="Rectangle 48"/>
            <p:cNvSpPr>
              <a:spLocks noChangeArrowheads="1"/>
            </p:cNvSpPr>
            <p:nvPr/>
          </p:nvSpPr>
          <p:spPr bwMode="auto">
            <a:xfrm>
              <a:off x="1038" y="2334"/>
              <a:ext cx="60" cy="56"/>
            </a:xfrm>
            <a:prstGeom prst="rect">
              <a:avLst/>
            </a:prstGeom>
            <a:solidFill>
              <a:schemeClr val="tx1"/>
            </a:solidFill>
            <a:ln w="12700">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8200" name="Rectangle 49"/>
            <p:cNvSpPr>
              <a:spLocks noChangeArrowheads="1"/>
            </p:cNvSpPr>
            <p:nvPr/>
          </p:nvSpPr>
          <p:spPr bwMode="auto">
            <a:xfrm>
              <a:off x="1038" y="2568"/>
              <a:ext cx="60" cy="56"/>
            </a:xfrm>
            <a:prstGeom prst="rect">
              <a:avLst/>
            </a:prstGeom>
            <a:solidFill>
              <a:schemeClr val="tx1"/>
            </a:solidFill>
            <a:ln w="12700">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8201" name="Rectangle 50"/>
            <p:cNvSpPr>
              <a:spLocks noChangeArrowheads="1"/>
            </p:cNvSpPr>
            <p:nvPr/>
          </p:nvSpPr>
          <p:spPr bwMode="auto">
            <a:xfrm>
              <a:off x="1032" y="2682"/>
              <a:ext cx="60" cy="56"/>
            </a:xfrm>
            <a:prstGeom prst="rect">
              <a:avLst/>
            </a:prstGeom>
            <a:solidFill>
              <a:schemeClr val="tx1"/>
            </a:solidFill>
            <a:ln w="12700">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8202" name="Rectangle 51"/>
            <p:cNvSpPr>
              <a:spLocks noChangeArrowheads="1"/>
            </p:cNvSpPr>
            <p:nvPr/>
          </p:nvSpPr>
          <p:spPr bwMode="auto">
            <a:xfrm>
              <a:off x="1032" y="2802"/>
              <a:ext cx="60" cy="56"/>
            </a:xfrm>
            <a:prstGeom prst="rect">
              <a:avLst/>
            </a:prstGeom>
            <a:solidFill>
              <a:schemeClr val="tx1"/>
            </a:solidFill>
            <a:ln w="12700">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8203" name="Rectangle 52"/>
            <p:cNvSpPr>
              <a:spLocks noChangeArrowheads="1"/>
            </p:cNvSpPr>
            <p:nvPr/>
          </p:nvSpPr>
          <p:spPr bwMode="auto">
            <a:xfrm>
              <a:off x="1020" y="2904"/>
              <a:ext cx="60" cy="56"/>
            </a:xfrm>
            <a:prstGeom prst="rect">
              <a:avLst/>
            </a:prstGeom>
            <a:solidFill>
              <a:schemeClr val="tx1"/>
            </a:solidFill>
            <a:ln w="12700">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grpSp>
      <p:sp>
        <p:nvSpPr>
          <p:cNvPr id="48155" name="Line 53"/>
          <p:cNvSpPr>
            <a:spLocks noChangeShapeType="1"/>
          </p:cNvSpPr>
          <p:nvPr/>
        </p:nvSpPr>
        <p:spPr bwMode="auto">
          <a:xfrm flipH="1">
            <a:off x="2043113" y="2501900"/>
            <a:ext cx="1587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56" name="Line 54"/>
          <p:cNvSpPr>
            <a:spLocks noChangeShapeType="1"/>
          </p:cNvSpPr>
          <p:nvPr/>
        </p:nvSpPr>
        <p:spPr bwMode="auto">
          <a:xfrm flipV="1">
            <a:off x="3625850" y="2501900"/>
            <a:ext cx="0" cy="161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57" name="Line 55"/>
          <p:cNvSpPr>
            <a:spLocks noChangeShapeType="1"/>
          </p:cNvSpPr>
          <p:nvPr/>
        </p:nvSpPr>
        <p:spPr bwMode="auto">
          <a:xfrm>
            <a:off x="3643313" y="2643188"/>
            <a:ext cx="717550"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58" name="Line 56"/>
          <p:cNvSpPr>
            <a:spLocks noChangeShapeType="1"/>
          </p:cNvSpPr>
          <p:nvPr/>
        </p:nvSpPr>
        <p:spPr bwMode="auto">
          <a:xfrm flipH="1" flipV="1">
            <a:off x="5586413" y="2768600"/>
            <a:ext cx="4762" cy="1698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59" name="Line 57"/>
          <p:cNvSpPr>
            <a:spLocks noChangeShapeType="1"/>
          </p:cNvSpPr>
          <p:nvPr/>
        </p:nvSpPr>
        <p:spPr bwMode="auto">
          <a:xfrm>
            <a:off x="4367213" y="2771775"/>
            <a:ext cx="1220787" cy="31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60" name="Line 58"/>
          <p:cNvSpPr>
            <a:spLocks noChangeShapeType="1"/>
          </p:cNvSpPr>
          <p:nvPr/>
        </p:nvSpPr>
        <p:spPr bwMode="auto">
          <a:xfrm flipH="1" flipV="1">
            <a:off x="6049963" y="2901950"/>
            <a:ext cx="0" cy="1651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61" name="Line 59"/>
          <p:cNvSpPr>
            <a:spLocks noChangeShapeType="1"/>
          </p:cNvSpPr>
          <p:nvPr/>
        </p:nvSpPr>
        <p:spPr bwMode="auto">
          <a:xfrm>
            <a:off x="5621338" y="2895600"/>
            <a:ext cx="434975" cy="31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62" name="Line 60"/>
          <p:cNvSpPr>
            <a:spLocks noChangeShapeType="1"/>
          </p:cNvSpPr>
          <p:nvPr/>
        </p:nvSpPr>
        <p:spPr bwMode="auto">
          <a:xfrm>
            <a:off x="6069013" y="3106738"/>
            <a:ext cx="1473200"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63" name="Text Box 61"/>
          <p:cNvSpPr txBox="1">
            <a:spLocks noChangeArrowheads="1"/>
          </p:cNvSpPr>
          <p:nvPr/>
        </p:nvSpPr>
        <p:spPr bwMode="auto">
          <a:xfrm>
            <a:off x="2887663" y="5362575"/>
            <a:ext cx="876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Arial" charset="0"/>
              </a:rPr>
              <a:t>Control</a:t>
            </a:r>
          </a:p>
        </p:txBody>
      </p:sp>
      <p:sp>
        <p:nvSpPr>
          <p:cNvPr id="48164" name="Text Box 62"/>
          <p:cNvSpPr txBox="1">
            <a:spLocks noChangeArrowheads="1"/>
          </p:cNvSpPr>
          <p:nvPr/>
        </p:nvSpPr>
        <p:spPr bwMode="auto">
          <a:xfrm>
            <a:off x="5478463" y="3228975"/>
            <a:ext cx="157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Arial" charset="0"/>
              </a:rPr>
              <a:t>Buprenorphine</a:t>
            </a:r>
          </a:p>
        </p:txBody>
      </p:sp>
      <p:sp>
        <p:nvSpPr>
          <p:cNvPr id="48165" name="Text Box 63"/>
          <p:cNvSpPr txBox="1">
            <a:spLocks noChangeArrowheads="1"/>
          </p:cNvSpPr>
          <p:nvPr/>
        </p:nvSpPr>
        <p:spPr bwMode="auto">
          <a:xfrm>
            <a:off x="1719263" y="6292850"/>
            <a:ext cx="5245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Arial" charset="0"/>
              </a:rPr>
              <a:t>Time from randomization (days)</a:t>
            </a:r>
          </a:p>
        </p:txBody>
      </p:sp>
      <p:sp>
        <p:nvSpPr>
          <p:cNvPr id="48166" name="Text Box 64"/>
          <p:cNvSpPr txBox="1">
            <a:spLocks noChangeArrowheads="1"/>
          </p:cNvSpPr>
          <p:nvPr/>
        </p:nvSpPr>
        <p:spPr bwMode="auto">
          <a:xfrm>
            <a:off x="5630863" y="4778375"/>
            <a:ext cx="1422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GB" altLang="en-US" sz="1600">
                <a:latin typeface="Arial" charset="0"/>
              </a:rPr>
              <a:t>P</a:t>
            </a:r>
            <a:r>
              <a:rPr lang="en-US" altLang="en-US" sz="1600">
                <a:latin typeface="Arial" charset="0"/>
              </a:rPr>
              <a:t>=0.0001</a:t>
            </a:r>
          </a:p>
        </p:txBody>
      </p:sp>
      <p:sp>
        <p:nvSpPr>
          <p:cNvPr id="48167" name="Line 65"/>
          <p:cNvSpPr>
            <a:spLocks noChangeShapeType="1"/>
          </p:cNvSpPr>
          <p:nvPr/>
        </p:nvSpPr>
        <p:spPr bwMode="auto">
          <a:xfrm>
            <a:off x="1778000" y="2597150"/>
            <a:ext cx="0" cy="3568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68" name="Text Box 66"/>
          <p:cNvSpPr txBox="1">
            <a:spLocks noChangeArrowheads="1"/>
          </p:cNvSpPr>
          <p:nvPr/>
        </p:nvSpPr>
        <p:spPr bwMode="auto">
          <a:xfrm>
            <a:off x="1317625" y="3033713"/>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Arial" charset="0"/>
              </a:rPr>
              <a:t>15</a:t>
            </a:r>
          </a:p>
        </p:txBody>
      </p:sp>
      <p:sp>
        <p:nvSpPr>
          <p:cNvPr id="48169" name="Text Box 67"/>
          <p:cNvSpPr txBox="1">
            <a:spLocks noChangeArrowheads="1"/>
          </p:cNvSpPr>
          <p:nvPr/>
        </p:nvSpPr>
        <p:spPr bwMode="auto">
          <a:xfrm>
            <a:off x="1317625" y="2330450"/>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dirty="0">
                <a:latin typeface="Arial" charset="0"/>
              </a:rPr>
              <a:t>20</a:t>
            </a:r>
          </a:p>
        </p:txBody>
      </p:sp>
      <p:sp>
        <p:nvSpPr>
          <p:cNvPr id="48170" name="Text Box 68"/>
          <p:cNvSpPr txBox="1">
            <a:spLocks noChangeArrowheads="1"/>
          </p:cNvSpPr>
          <p:nvPr/>
        </p:nvSpPr>
        <p:spPr bwMode="auto">
          <a:xfrm>
            <a:off x="1317625" y="3922713"/>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Arial" charset="0"/>
              </a:rPr>
              <a:t>10</a:t>
            </a:r>
          </a:p>
        </p:txBody>
      </p:sp>
      <p:sp>
        <p:nvSpPr>
          <p:cNvPr id="48171" name="Text Box 69"/>
          <p:cNvSpPr txBox="1">
            <a:spLocks noChangeArrowheads="1"/>
          </p:cNvSpPr>
          <p:nvPr/>
        </p:nvSpPr>
        <p:spPr bwMode="auto">
          <a:xfrm>
            <a:off x="1430338" y="4811713"/>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Arial" charset="0"/>
              </a:rPr>
              <a:t>5</a:t>
            </a:r>
          </a:p>
        </p:txBody>
      </p:sp>
      <p:sp>
        <p:nvSpPr>
          <p:cNvPr id="48172" name="Text Box 70"/>
          <p:cNvSpPr txBox="1">
            <a:spLocks noChangeArrowheads="1"/>
          </p:cNvSpPr>
          <p:nvPr/>
        </p:nvSpPr>
        <p:spPr bwMode="auto">
          <a:xfrm>
            <a:off x="1430338" y="5700713"/>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Arial" charset="0"/>
              </a:rPr>
              <a:t>0</a:t>
            </a:r>
          </a:p>
        </p:txBody>
      </p:sp>
      <p:sp>
        <p:nvSpPr>
          <p:cNvPr id="48173" name="Text Box 71"/>
          <p:cNvSpPr txBox="1">
            <a:spLocks noChangeArrowheads="1"/>
          </p:cNvSpPr>
          <p:nvPr/>
        </p:nvSpPr>
        <p:spPr bwMode="auto">
          <a:xfrm>
            <a:off x="1684338" y="6018213"/>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Arial" charset="0"/>
              </a:rPr>
              <a:t>0</a:t>
            </a:r>
          </a:p>
        </p:txBody>
      </p:sp>
      <p:sp>
        <p:nvSpPr>
          <p:cNvPr id="48174" name="Text Box 72"/>
          <p:cNvSpPr txBox="1">
            <a:spLocks noChangeArrowheads="1"/>
          </p:cNvSpPr>
          <p:nvPr/>
        </p:nvSpPr>
        <p:spPr bwMode="auto">
          <a:xfrm>
            <a:off x="5659438" y="6018213"/>
            <a:ext cx="522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Arial" charset="0"/>
              </a:rPr>
              <a:t>250</a:t>
            </a:r>
          </a:p>
        </p:txBody>
      </p:sp>
      <p:sp>
        <p:nvSpPr>
          <p:cNvPr id="48175" name="Text Box 73"/>
          <p:cNvSpPr txBox="1">
            <a:spLocks noChangeArrowheads="1"/>
          </p:cNvSpPr>
          <p:nvPr/>
        </p:nvSpPr>
        <p:spPr bwMode="auto">
          <a:xfrm>
            <a:off x="4783138" y="6018213"/>
            <a:ext cx="522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Arial" charset="0"/>
              </a:rPr>
              <a:t>200</a:t>
            </a:r>
          </a:p>
        </p:txBody>
      </p:sp>
      <p:sp>
        <p:nvSpPr>
          <p:cNvPr id="48176" name="Text Box 74"/>
          <p:cNvSpPr txBox="1">
            <a:spLocks noChangeArrowheads="1"/>
          </p:cNvSpPr>
          <p:nvPr/>
        </p:nvSpPr>
        <p:spPr bwMode="auto">
          <a:xfrm>
            <a:off x="3995738" y="6018213"/>
            <a:ext cx="522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Arial" charset="0"/>
              </a:rPr>
              <a:t>150</a:t>
            </a:r>
          </a:p>
        </p:txBody>
      </p:sp>
      <p:sp>
        <p:nvSpPr>
          <p:cNvPr id="48177" name="Text Box 75"/>
          <p:cNvSpPr txBox="1">
            <a:spLocks noChangeArrowheads="1"/>
          </p:cNvSpPr>
          <p:nvPr/>
        </p:nvSpPr>
        <p:spPr bwMode="auto">
          <a:xfrm>
            <a:off x="3195638" y="6018213"/>
            <a:ext cx="522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Arial" charset="0"/>
              </a:rPr>
              <a:t>100</a:t>
            </a:r>
          </a:p>
        </p:txBody>
      </p:sp>
      <p:sp>
        <p:nvSpPr>
          <p:cNvPr id="48178" name="Text Box 76"/>
          <p:cNvSpPr txBox="1">
            <a:spLocks noChangeArrowheads="1"/>
          </p:cNvSpPr>
          <p:nvPr/>
        </p:nvSpPr>
        <p:spPr bwMode="auto">
          <a:xfrm>
            <a:off x="2446338" y="6018213"/>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Arial" charset="0"/>
              </a:rPr>
              <a:t>50</a:t>
            </a:r>
          </a:p>
        </p:txBody>
      </p:sp>
      <p:sp>
        <p:nvSpPr>
          <p:cNvPr id="48179" name="Text Box 77"/>
          <p:cNvSpPr txBox="1">
            <a:spLocks noChangeArrowheads="1"/>
          </p:cNvSpPr>
          <p:nvPr/>
        </p:nvSpPr>
        <p:spPr bwMode="auto">
          <a:xfrm>
            <a:off x="6586538" y="6018213"/>
            <a:ext cx="522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Arial" charset="0"/>
              </a:rPr>
              <a:t>300</a:t>
            </a:r>
          </a:p>
        </p:txBody>
      </p:sp>
      <p:sp>
        <p:nvSpPr>
          <p:cNvPr id="48180" name="Text Box 78"/>
          <p:cNvSpPr txBox="1">
            <a:spLocks noChangeArrowheads="1"/>
          </p:cNvSpPr>
          <p:nvPr/>
        </p:nvSpPr>
        <p:spPr bwMode="auto">
          <a:xfrm>
            <a:off x="7373938" y="5908676"/>
            <a:ext cx="522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Arial" charset="0"/>
              </a:rPr>
              <a:t>350</a:t>
            </a:r>
          </a:p>
        </p:txBody>
      </p:sp>
      <p:sp>
        <p:nvSpPr>
          <p:cNvPr id="48181" name="Line 79"/>
          <p:cNvSpPr>
            <a:spLocks noChangeShapeType="1"/>
          </p:cNvSpPr>
          <p:nvPr/>
        </p:nvSpPr>
        <p:spPr bwMode="auto">
          <a:xfrm flipV="1">
            <a:off x="4356100" y="2644775"/>
            <a:ext cx="0" cy="161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82" name="Oval 80"/>
          <p:cNvSpPr>
            <a:spLocks noChangeArrowheads="1"/>
          </p:cNvSpPr>
          <p:nvPr/>
        </p:nvSpPr>
        <p:spPr bwMode="auto">
          <a:xfrm>
            <a:off x="1958975" y="2382838"/>
            <a:ext cx="152400" cy="88900"/>
          </a:xfrm>
          <a:prstGeom prst="ellipse">
            <a:avLst/>
          </a:prstGeom>
          <a:solidFill>
            <a:schemeClr val="bg1"/>
          </a:solidFill>
          <a:ln w="12700">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8183" name="Oval 81"/>
          <p:cNvSpPr>
            <a:spLocks noChangeArrowheads="1"/>
          </p:cNvSpPr>
          <p:nvPr/>
        </p:nvSpPr>
        <p:spPr bwMode="auto">
          <a:xfrm>
            <a:off x="3549650" y="2611438"/>
            <a:ext cx="152400" cy="88900"/>
          </a:xfrm>
          <a:prstGeom prst="ellipse">
            <a:avLst/>
          </a:prstGeom>
          <a:solidFill>
            <a:schemeClr val="bg1"/>
          </a:solidFill>
          <a:ln w="12700">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8184" name="Oval 82"/>
          <p:cNvSpPr>
            <a:spLocks noChangeArrowheads="1"/>
          </p:cNvSpPr>
          <p:nvPr/>
        </p:nvSpPr>
        <p:spPr bwMode="auto">
          <a:xfrm>
            <a:off x="4283075" y="2744788"/>
            <a:ext cx="152400" cy="88900"/>
          </a:xfrm>
          <a:prstGeom prst="ellipse">
            <a:avLst/>
          </a:prstGeom>
          <a:solidFill>
            <a:schemeClr val="bg1"/>
          </a:solidFill>
          <a:ln w="12700">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8185" name="Oval 83"/>
          <p:cNvSpPr>
            <a:spLocks noChangeArrowheads="1"/>
          </p:cNvSpPr>
          <p:nvPr/>
        </p:nvSpPr>
        <p:spPr bwMode="auto">
          <a:xfrm>
            <a:off x="5521325" y="2849563"/>
            <a:ext cx="152400" cy="88900"/>
          </a:xfrm>
          <a:prstGeom prst="ellipse">
            <a:avLst/>
          </a:prstGeom>
          <a:solidFill>
            <a:schemeClr val="bg1"/>
          </a:solidFill>
          <a:ln w="12700">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8186" name="Oval 84"/>
          <p:cNvSpPr>
            <a:spLocks noChangeArrowheads="1"/>
          </p:cNvSpPr>
          <p:nvPr/>
        </p:nvSpPr>
        <p:spPr bwMode="auto">
          <a:xfrm>
            <a:off x="5978525" y="3059113"/>
            <a:ext cx="152400" cy="88900"/>
          </a:xfrm>
          <a:prstGeom prst="ellipse">
            <a:avLst/>
          </a:prstGeom>
          <a:solidFill>
            <a:schemeClr val="bg1"/>
          </a:solidFill>
          <a:ln w="12700">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87" name="Picture 2" descr="orange top ppt cop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18" y="0"/>
            <a:ext cx="9148618" cy="905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56573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2286000"/>
            <a:ext cx="6629400" cy="396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670957" y="29718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280557" y="41910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759528" y="29718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423557" y="41910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995057" y="3037114"/>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408714" y="40386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176157" y="3037114"/>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633357" y="40386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242957" y="2982686"/>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1557" y="4133736"/>
            <a:ext cx="481013"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Isosceles Triangle 13"/>
          <p:cNvSpPr/>
          <p:nvPr/>
        </p:nvSpPr>
        <p:spPr>
          <a:xfrm>
            <a:off x="2939143" y="2443843"/>
            <a:ext cx="217714" cy="234043"/>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2520043" y="3657600"/>
            <a:ext cx="217714" cy="234043"/>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3467100" y="3431721"/>
            <a:ext cx="217714" cy="234043"/>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291943" y="2443842"/>
            <a:ext cx="217714" cy="234043"/>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ardrop 12"/>
          <p:cNvSpPr/>
          <p:nvPr/>
        </p:nvSpPr>
        <p:spPr>
          <a:xfrm>
            <a:off x="2198914" y="2454727"/>
            <a:ext cx="533400" cy="908957"/>
          </a:xfrm>
          <a:prstGeom prst="teardrop">
            <a:avLst/>
          </a:prstGeom>
          <a:solidFill>
            <a:schemeClr val="accent6">
              <a:lumMod val="20000"/>
              <a:lumOff val="80000"/>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4991100" y="3635828"/>
            <a:ext cx="217714" cy="234043"/>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6591300" y="3668484"/>
            <a:ext cx="217714" cy="234043"/>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p:cNvSpPr/>
          <p:nvPr/>
        </p:nvSpPr>
        <p:spPr>
          <a:xfrm>
            <a:off x="3385457" y="4038600"/>
            <a:ext cx="533400" cy="908957"/>
          </a:xfrm>
          <a:prstGeom prst="teardrop">
            <a:avLst/>
          </a:prstGeom>
          <a:solidFill>
            <a:schemeClr val="accent6">
              <a:lumMod val="20000"/>
              <a:lumOff val="80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ardrop 21"/>
          <p:cNvSpPr/>
          <p:nvPr/>
        </p:nvSpPr>
        <p:spPr>
          <a:xfrm>
            <a:off x="3298371" y="2539092"/>
            <a:ext cx="533400" cy="908957"/>
          </a:xfrm>
          <a:prstGeom prst="teardrop">
            <a:avLst/>
          </a:prstGeom>
          <a:solidFill>
            <a:schemeClr val="accent6">
              <a:lumMod val="20000"/>
              <a:lumOff val="80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ardrop 22"/>
          <p:cNvSpPr/>
          <p:nvPr/>
        </p:nvSpPr>
        <p:spPr>
          <a:xfrm>
            <a:off x="4533900" y="2571748"/>
            <a:ext cx="533400" cy="908957"/>
          </a:xfrm>
          <a:prstGeom prst="teardrop">
            <a:avLst/>
          </a:prstGeom>
          <a:solidFill>
            <a:schemeClr val="accent6">
              <a:lumMod val="20000"/>
              <a:lumOff val="80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ardrop 23"/>
          <p:cNvSpPr/>
          <p:nvPr/>
        </p:nvSpPr>
        <p:spPr>
          <a:xfrm>
            <a:off x="5557157" y="3883477"/>
            <a:ext cx="533400" cy="908957"/>
          </a:xfrm>
          <a:prstGeom prst="teardrop">
            <a:avLst/>
          </a:prstGeom>
          <a:solidFill>
            <a:schemeClr val="accent6">
              <a:lumMod val="20000"/>
              <a:lumOff val="80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p:cNvSpPr/>
          <p:nvPr/>
        </p:nvSpPr>
        <p:spPr>
          <a:xfrm>
            <a:off x="5638800" y="2506435"/>
            <a:ext cx="533400" cy="908957"/>
          </a:xfrm>
          <a:prstGeom prst="teardrop">
            <a:avLst/>
          </a:prstGeom>
          <a:solidFill>
            <a:schemeClr val="accent6">
              <a:lumMod val="20000"/>
              <a:lumOff val="80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ardrop 25"/>
          <p:cNvSpPr/>
          <p:nvPr/>
        </p:nvSpPr>
        <p:spPr>
          <a:xfrm>
            <a:off x="2242457" y="4030434"/>
            <a:ext cx="533400" cy="908957"/>
          </a:xfrm>
          <a:prstGeom prst="teardrop">
            <a:avLst/>
          </a:prstGeom>
          <a:solidFill>
            <a:schemeClr val="accent6">
              <a:lumMod val="20000"/>
              <a:lumOff val="80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p:cNvSpPr/>
          <p:nvPr/>
        </p:nvSpPr>
        <p:spPr>
          <a:xfrm>
            <a:off x="4370614" y="3869871"/>
            <a:ext cx="533400" cy="908957"/>
          </a:xfrm>
          <a:prstGeom prst="teardrop">
            <a:avLst/>
          </a:prstGeom>
          <a:solidFill>
            <a:schemeClr val="accent6">
              <a:lumMod val="20000"/>
              <a:lumOff val="80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ardrop 27"/>
          <p:cNvSpPr/>
          <p:nvPr/>
        </p:nvSpPr>
        <p:spPr>
          <a:xfrm>
            <a:off x="6781800" y="2506434"/>
            <a:ext cx="533400" cy="908957"/>
          </a:xfrm>
          <a:prstGeom prst="teardrop">
            <a:avLst/>
          </a:prstGeom>
          <a:solidFill>
            <a:schemeClr val="accent6">
              <a:lumMod val="20000"/>
              <a:lumOff val="80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ardrop 28"/>
          <p:cNvSpPr/>
          <p:nvPr/>
        </p:nvSpPr>
        <p:spPr>
          <a:xfrm>
            <a:off x="6445363" y="3965121"/>
            <a:ext cx="533400" cy="908957"/>
          </a:xfrm>
          <a:prstGeom prst="teardrop">
            <a:avLst/>
          </a:prstGeom>
          <a:solidFill>
            <a:schemeClr val="accent6">
              <a:lumMod val="20000"/>
              <a:lumOff val="80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5-Point Star 29"/>
          <p:cNvSpPr/>
          <p:nvPr/>
        </p:nvSpPr>
        <p:spPr>
          <a:xfrm>
            <a:off x="2971800" y="2490108"/>
            <a:ext cx="185057" cy="187778"/>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5-Point Star 30"/>
          <p:cNvSpPr/>
          <p:nvPr/>
        </p:nvSpPr>
        <p:spPr>
          <a:xfrm>
            <a:off x="5007428" y="3691616"/>
            <a:ext cx="185057" cy="187778"/>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5-Point Star 31"/>
          <p:cNvSpPr/>
          <p:nvPr/>
        </p:nvSpPr>
        <p:spPr>
          <a:xfrm>
            <a:off x="4076700" y="4244066"/>
            <a:ext cx="185057" cy="187778"/>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5-Point Star 32"/>
          <p:cNvSpPr/>
          <p:nvPr/>
        </p:nvSpPr>
        <p:spPr>
          <a:xfrm>
            <a:off x="5861957" y="3171823"/>
            <a:ext cx="185057" cy="187778"/>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289957" y="5029200"/>
            <a:ext cx="5867400" cy="646331"/>
          </a:xfrm>
          <a:prstGeom prst="rect">
            <a:avLst/>
          </a:prstGeom>
          <a:noFill/>
        </p:spPr>
        <p:txBody>
          <a:bodyPr wrap="square" rtlCol="0">
            <a:spAutoFit/>
          </a:bodyPr>
          <a:lstStyle/>
          <a:p>
            <a:r>
              <a:rPr lang="en-US" dirty="0" smtClean="0"/>
              <a:t>Circles=Mu Receptors	Triangles=Kappa Receptors</a:t>
            </a:r>
          </a:p>
          <a:p>
            <a:r>
              <a:rPr lang="en-US" dirty="0" smtClean="0"/>
              <a:t>Purple Stars=</a:t>
            </a:r>
            <a:r>
              <a:rPr lang="en-US" dirty="0" err="1" smtClean="0"/>
              <a:t>Endorphines</a:t>
            </a:r>
            <a:r>
              <a:rPr lang="en-US" dirty="0" smtClean="0"/>
              <a:t>	Teardrops=Naltrexone</a:t>
            </a:r>
            <a:endParaRPr lang="en-US" dirty="0"/>
          </a:p>
        </p:txBody>
      </p:sp>
      <p:sp>
        <p:nvSpPr>
          <p:cNvPr id="37" name="Title 1"/>
          <p:cNvSpPr txBox="1">
            <a:spLocks/>
          </p:cNvSpPr>
          <p:nvPr/>
        </p:nvSpPr>
        <p:spPr>
          <a:xfrm>
            <a:off x="457200" y="990600"/>
            <a:ext cx="8534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Opioid system on Naltrexone</a:t>
            </a:r>
            <a:endParaRPr lang="en-US" sz="4000" b="1" dirty="0">
              <a:solidFill>
                <a:srgbClr val="F79646"/>
              </a:solidFill>
              <a:latin typeface="Tahoma" panose="020B0604030504040204" pitchFamily="34" charset="0"/>
              <a:ea typeface="Tahoma" panose="020B0604030504040204" pitchFamily="34" charset="0"/>
              <a:cs typeface="Tahoma" panose="020B0604030504040204" pitchFamily="34" charset="0"/>
            </a:endParaRPr>
          </a:p>
        </p:txBody>
      </p:sp>
      <p:pic>
        <p:nvPicPr>
          <p:cNvPr id="38" name="Picture 2" descr="orange top ppt cop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18" y="0"/>
            <a:ext cx="9148618" cy="905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72442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ar oran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1143000" y="2286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0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Naltrexone</a:t>
            </a:r>
            <a:endParaRPr lang="en-US" altLang="en-US" sz="2400" b="1" dirty="0">
              <a:solidFill>
                <a:srgbClr val="F79646"/>
              </a:solidFill>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3"/>
          <p:cNvSpPr txBox="1">
            <a:spLocks/>
          </p:cNvSpPr>
          <p:nvPr/>
        </p:nvSpPr>
        <p:spPr>
          <a:xfrm>
            <a:off x="1371600" y="1901953"/>
            <a:ext cx="3505200" cy="3584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7472" lvl="1" indent="-347472">
              <a:spcBef>
                <a:spcPts val="0"/>
              </a:spcBef>
              <a:spcAft>
                <a:spcPts val="700"/>
              </a:spcAft>
              <a:buSzPct val="80000"/>
              <a:buFont typeface="Arial" panose="020B0604020202020204" pitchFamily="34" charset="0"/>
              <a:buChar char="•"/>
            </a:pPr>
            <a:r>
              <a:rPr lang="en-US" dirty="0" smtClean="0">
                <a:ea typeface="Tahoma" panose="020B0604030504040204" pitchFamily="34" charset="0"/>
                <a:cs typeface="Tahoma" panose="020B0604030504040204" pitchFamily="34" charset="0"/>
              </a:rPr>
              <a:t>No abuse/diversion</a:t>
            </a:r>
          </a:p>
          <a:p>
            <a:pPr marL="347472" lvl="1" indent="-347472">
              <a:spcBef>
                <a:spcPts val="0"/>
              </a:spcBef>
              <a:spcAft>
                <a:spcPts val="700"/>
              </a:spcAft>
              <a:buSzPct val="80000"/>
              <a:buFont typeface="Arial" panose="020B0604020202020204" pitchFamily="34" charset="0"/>
              <a:buChar char="•"/>
            </a:pPr>
            <a:r>
              <a:rPr lang="en-US" dirty="0" smtClean="0">
                <a:ea typeface="Tahoma" panose="020B0604030504040204" pitchFamily="34" charset="0"/>
                <a:cs typeface="Tahoma" panose="020B0604030504040204" pitchFamily="34" charset="0"/>
              </a:rPr>
              <a:t>No activation of opiate receptor</a:t>
            </a:r>
          </a:p>
          <a:p>
            <a:pPr marL="347472" lvl="1" indent="-347472">
              <a:spcBef>
                <a:spcPts val="0"/>
              </a:spcBef>
              <a:spcAft>
                <a:spcPts val="700"/>
              </a:spcAft>
              <a:buSzPct val="80000"/>
              <a:buFont typeface="Arial" panose="020B0604020202020204" pitchFamily="34" charset="0"/>
              <a:buChar char="•"/>
            </a:pPr>
            <a:r>
              <a:rPr lang="en-US" dirty="0" smtClean="0">
                <a:ea typeface="Tahoma" panose="020B0604030504040204" pitchFamily="34" charset="0"/>
                <a:cs typeface="Tahoma" panose="020B0604030504040204" pitchFamily="34" charset="0"/>
              </a:rPr>
              <a:t>Injectable, only take once a month</a:t>
            </a:r>
          </a:p>
        </p:txBody>
      </p:sp>
      <p:sp>
        <p:nvSpPr>
          <p:cNvPr id="10" name="Text Box 5"/>
          <p:cNvSpPr txBox="1">
            <a:spLocks noChangeArrowheads="1"/>
          </p:cNvSpPr>
          <p:nvPr/>
        </p:nvSpPr>
        <p:spPr bwMode="auto">
          <a:xfrm>
            <a:off x="1371600" y="1298448"/>
            <a:ext cx="121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rgbClr val="292929"/>
                </a:solidFill>
                <a:latin typeface="Arial" pitchFamily="34" charset="0"/>
              </a:defRPr>
            </a:lvl1pPr>
            <a:lvl2pPr marL="742950" indent="-285750" eaLnBrk="0" hangingPunct="0">
              <a:spcBef>
                <a:spcPct val="20000"/>
              </a:spcBef>
              <a:buChar char="–"/>
              <a:defRPr sz="2800">
                <a:solidFill>
                  <a:srgbClr val="292929"/>
                </a:solidFill>
                <a:latin typeface="Arial" pitchFamily="34" charset="0"/>
              </a:defRPr>
            </a:lvl2pPr>
            <a:lvl3pPr marL="1143000" indent="-228600" eaLnBrk="0" hangingPunct="0">
              <a:spcBef>
                <a:spcPct val="20000"/>
              </a:spcBef>
              <a:buChar char="•"/>
              <a:defRPr sz="2400">
                <a:solidFill>
                  <a:srgbClr val="292929"/>
                </a:solidFill>
                <a:latin typeface="Arial" pitchFamily="34" charset="0"/>
              </a:defRPr>
            </a:lvl3pPr>
            <a:lvl4pPr marL="1600200" indent="-228600" eaLnBrk="0" hangingPunct="0">
              <a:spcBef>
                <a:spcPct val="20000"/>
              </a:spcBef>
              <a:buChar char="–"/>
              <a:defRPr sz="2000">
                <a:solidFill>
                  <a:srgbClr val="292929"/>
                </a:solidFill>
                <a:latin typeface="Arial" pitchFamily="34" charset="0"/>
              </a:defRPr>
            </a:lvl4pPr>
            <a:lvl5pPr marL="2057400" indent="-228600" eaLnBrk="0" hangingPunct="0">
              <a:spcBef>
                <a:spcPct val="20000"/>
              </a:spcBef>
              <a:buChar char="»"/>
              <a:defRPr sz="2000">
                <a:solidFill>
                  <a:srgbClr val="292929"/>
                </a:solidFill>
                <a:latin typeface="Arial" pitchFamily="34" charset="0"/>
              </a:defRPr>
            </a:lvl5pPr>
            <a:lvl6pPr marL="2514600" indent="-228600" eaLnBrk="0" fontAlgn="base" hangingPunct="0">
              <a:spcBef>
                <a:spcPct val="20000"/>
              </a:spcBef>
              <a:spcAft>
                <a:spcPct val="0"/>
              </a:spcAft>
              <a:buChar char="»"/>
              <a:defRPr sz="2000">
                <a:solidFill>
                  <a:srgbClr val="292929"/>
                </a:solidFill>
                <a:latin typeface="Arial" pitchFamily="34" charset="0"/>
              </a:defRPr>
            </a:lvl6pPr>
            <a:lvl7pPr marL="2971800" indent="-228600" eaLnBrk="0" fontAlgn="base" hangingPunct="0">
              <a:spcBef>
                <a:spcPct val="20000"/>
              </a:spcBef>
              <a:spcAft>
                <a:spcPct val="0"/>
              </a:spcAft>
              <a:buChar char="»"/>
              <a:defRPr sz="2000">
                <a:solidFill>
                  <a:srgbClr val="292929"/>
                </a:solidFill>
                <a:latin typeface="Arial" pitchFamily="34" charset="0"/>
              </a:defRPr>
            </a:lvl7pPr>
            <a:lvl8pPr marL="3429000" indent="-228600" eaLnBrk="0" fontAlgn="base" hangingPunct="0">
              <a:spcBef>
                <a:spcPct val="20000"/>
              </a:spcBef>
              <a:spcAft>
                <a:spcPct val="0"/>
              </a:spcAft>
              <a:buChar char="»"/>
              <a:defRPr sz="2000">
                <a:solidFill>
                  <a:srgbClr val="292929"/>
                </a:solidFill>
                <a:latin typeface="Arial" pitchFamily="34" charset="0"/>
              </a:defRPr>
            </a:lvl8pPr>
            <a:lvl9pPr marL="3886200" indent="-228600" eaLnBrk="0" fontAlgn="base" hangingPunct="0">
              <a:spcBef>
                <a:spcPct val="20000"/>
              </a:spcBef>
              <a:spcAft>
                <a:spcPct val="0"/>
              </a:spcAft>
              <a:buChar char="»"/>
              <a:defRPr sz="2000">
                <a:solidFill>
                  <a:srgbClr val="292929"/>
                </a:solidFill>
                <a:latin typeface="Arial" pitchFamily="34" charset="0"/>
              </a:defRPr>
            </a:lvl9pPr>
          </a:lstStyle>
          <a:p>
            <a:pPr eaLnBrk="1" hangingPunct="1">
              <a:spcBef>
                <a:spcPct val="5000"/>
              </a:spcBef>
              <a:buFontTx/>
              <a:buNone/>
            </a:pPr>
            <a:r>
              <a:rPr lang="en-US" altLang="en-US" sz="2800" b="1" dirty="0" smtClean="0">
                <a:solidFill>
                  <a:srgbClr val="B5121B"/>
                </a:solidFill>
                <a:latin typeface="+mn-lt"/>
              </a:rPr>
              <a:t>Pros</a:t>
            </a:r>
            <a:endParaRPr lang="en-US" altLang="en-US" sz="2800" b="1" dirty="0">
              <a:solidFill>
                <a:srgbClr val="B5121B"/>
              </a:solidFill>
              <a:latin typeface="+mn-lt"/>
            </a:endParaRPr>
          </a:p>
        </p:txBody>
      </p:sp>
      <p:sp>
        <p:nvSpPr>
          <p:cNvPr id="12" name="Text Box 5"/>
          <p:cNvSpPr txBox="1">
            <a:spLocks noChangeArrowheads="1"/>
          </p:cNvSpPr>
          <p:nvPr/>
        </p:nvSpPr>
        <p:spPr bwMode="auto">
          <a:xfrm>
            <a:off x="5102352" y="1298448"/>
            <a:ext cx="121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rgbClr val="292929"/>
                </a:solidFill>
                <a:latin typeface="Arial" pitchFamily="34" charset="0"/>
              </a:defRPr>
            </a:lvl1pPr>
            <a:lvl2pPr marL="742950" indent="-285750" eaLnBrk="0" hangingPunct="0">
              <a:spcBef>
                <a:spcPct val="20000"/>
              </a:spcBef>
              <a:buChar char="–"/>
              <a:defRPr sz="2800">
                <a:solidFill>
                  <a:srgbClr val="292929"/>
                </a:solidFill>
                <a:latin typeface="Arial" pitchFamily="34" charset="0"/>
              </a:defRPr>
            </a:lvl2pPr>
            <a:lvl3pPr marL="1143000" indent="-228600" eaLnBrk="0" hangingPunct="0">
              <a:spcBef>
                <a:spcPct val="20000"/>
              </a:spcBef>
              <a:buChar char="•"/>
              <a:defRPr sz="2400">
                <a:solidFill>
                  <a:srgbClr val="292929"/>
                </a:solidFill>
                <a:latin typeface="Arial" pitchFamily="34" charset="0"/>
              </a:defRPr>
            </a:lvl3pPr>
            <a:lvl4pPr marL="1600200" indent="-228600" eaLnBrk="0" hangingPunct="0">
              <a:spcBef>
                <a:spcPct val="20000"/>
              </a:spcBef>
              <a:buChar char="–"/>
              <a:defRPr sz="2000">
                <a:solidFill>
                  <a:srgbClr val="292929"/>
                </a:solidFill>
                <a:latin typeface="Arial" pitchFamily="34" charset="0"/>
              </a:defRPr>
            </a:lvl4pPr>
            <a:lvl5pPr marL="2057400" indent="-228600" eaLnBrk="0" hangingPunct="0">
              <a:spcBef>
                <a:spcPct val="20000"/>
              </a:spcBef>
              <a:buChar char="»"/>
              <a:defRPr sz="2000">
                <a:solidFill>
                  <a:srgbClr val="292929"/>
                </a:solidFill>
                <a:latin typeface="Arial" pitchFamily="34" charset="0"/>
              </a:defRPr>
            </a:lvl5pPr>
            <a:lvl6pPr marL="2514600" indent="-228600" eaLnBrk="0" fontAlgn="base" hangingPunct="0">
              <a:spcBef>
                <a:spcPct val="20000"/>
              </a:spcBef>
              <a:spcAft>
                <a:spcPct val="0"/>
              </a:spcAft>
              <a:buChar char="»"/>
              <a:defRPr sz="2000">
                <a:solidFill>
                  <a:srgbClr val="292929"/>
                </a:solidFill>
                <a:latin typeface="Arial" pitchFamily="34" charset="0"/>
              </a:defRPr>
            </a:lvl6pPr>
            <a:lvl7pPr marL="2971800" indent="-228600" eaLnBrk="0" fontAlgn="base" hangingPunct="0">
              <a:spcBef>
                <a:spcPct val="20000"/>
              </a:spcBef>
              <a:spcAft>
                <a:spcPct val="0"/>
              </a:spcAft>
              <a:buChar char="»"/>
              <a:defRPr sz="2000">
                <a:solidFill>
                  <a:srgbClr val="292929"/>
                </a:solidFill>
                <a:latin typeface="Arial" pitchFamily="34" charset="0"/>
              </a:defRPr>
            </a:lvl7pPr>
            <a:lvl8pPr marL="3429000" indent="-228600" eaLnBrk="0" fontAlgn="base" hangingPunct="0">
              <a:spcBef>
                <a:spcPct val="20000"/>
              </a:spcBef>
              <a:spcAft>
                <a:spcPct val="0"/>
              </a:spcAft>
              <a:buChar char="»"/>
              <a:defRPr sz="2000">
                <a:solidFill>
                  <a:srgbClr val="292929"/>
                </a:solidFill>
                <a:latin typeface="Arial" pitchFamily="34" charset="0"/>
              </a:defRPr>
            </a:lvl8pPr>
            <a:lvl9pPr marL="3886200" indent="-228600" eaLnBrk="0" fontAlgn="base" hangingPunct="0">
              <a:spcBef>
                <a:spcPct val="20000"/>
              </a:spcBef>
              <a:spcAft>
                <a:spcPct val="0"/>
              </a:spcAft>
              <a:buChar char="»"/>
              <a:defRPr sz="2000">
                <a:solidFill>
                  <a:srgbClr val="292929"/>
                </a:solidFill>
                <a:latin typeface="Arial" pitchFamily="34" charset="0"/>
              </a:defRPr>
            </a:lvl9pPr>
          </a:lstStyle>
          <a:p>
            <a:pPr eaLnBrk="1" hangingPunct="1">
              <a:spcBef>
                <a:spcPct val="5000"/>
              </a:spcBef>
              <a:buFontTx/>
              <a:buNone/>
            </a:pPr>
            <a:r>
              <a:rPr lang="en-US" altLang="en-US" sz="2800" b="1" dirty="0" smtClean="0">
                <a:solidFill>
                  <a:srgbClr val="B5121B"/>
                </a:solidFill>
                <a:latin typeface="+mn-lt"/>
              </a:rPr>
              <a:t>Cons</a:t>
            </a:r>
            <a:endParaRPr lang="en-US" altLang="en-US" sz="2800" b="1" dirty="0">
              <a:solidFill>
                <a:srgbClr val="B5121B"/>
              </a:solidFill>
              <a:latin typeface="+mn-lt"/>
            </a:endParaRPr>
          </a:p>
        </p:txBody>
      </p:sp>
      <p:sp>
        <p:nvSpPr>
          <p:cNvPr id="13" name="Content Placeholder 3"/>
          <p:cNvSpPr txBox="1">
            <a:spLocks/>
          </p:cNvSpPr>
          <p:nvPr/>
        </p:nvSpPr>
        <p:spPr>
          <a:xfrm>
            <a:off x="5102352" y="1901952"/>
            <a:ext cx="3505200" cy="3584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7472" lvl="1" indent="-347472">
              <a:spcBef>
                <a:spcPts val="0"/>
              </a:spcBef>
              <a:spcAft>
                <a:spcPts val="700"/>
              </a:spcAft>
              <a:buSzPct val="80000"/>
              <a:buFont typeface="Arial" panose="020B0604020202020204" pitchFamily="34" charset="0"/>
              <a:buChar char="•"/>
            </a:pPr>
            <a:r>
              <a:rPr lang="en-US" dirty="0" smtClean="0">
                <a:ea typeface="Tahoma" panose="020B0604030504040204" pitchFamily="34" charset="0"/>
                <a:cs typeface="Tahoma" panose="020B0604030504040204" pitchFamily="34" charset="0"/>
              </a:rPr>
              <a:t>Not as good at curbing cravings </a:t>
            </a:r>
          </a:p>
          <a:p>
            <a:pPr marL="347472" lvl="1" indent="-347472">
              <a:spcBef>
                <a:spcPts val="0"/>
              </a:spcBef>
              <a:spcAft>
                <a:spcPts val="700"/>
              </a:spcAft>
              <a:buSzPct val="80000"/>
              <a:buFont typeface="Arial" panose="020B0604020202020204" pitchFamily="34" charset="0"/>
              <a:buChar char="•"/>
            </a:pPr>
            <a:r>
              <a:rPr lang="en-US" dirty="0" smtClean="0">
                <a:ea typeface="Tahoma" panose="020B0604030504040204" pitchFamily="34" charset="0"/>
                <a:cs typeface="Tahoma" panose="020B0604030504040204" pitchFamily="34" charset="0"/>
              </a:rPr>
              <a:t>Not for pregnant women</a:t>
            </a:r>
          </a:p>
          <a:p>
            <a:pPr marL="347472" lvl="1" indent="-347472">
              <a:spcBef>
                <a:spcPts val="0"/>
              </a:spcBef>
              <a:spcAft>
                <a:spcPts val="700"/>
              </a:spcAft>
              <a:buSzPct val="80000"/>
              <a:buFont typeface="Arial" panose="020B0604020202020204" pitchFamily="34" charset="0"/>
              <a:buChar char="•"/>
            </a:pPr>
            <a:r>
              <a:rPr lang="en-US" dirty="0" smtClean="0">
                <a:ea typeface="Tahoma" panose="020B0604030504040204" pitchFamily="34" charset="0"/>
                <a:cs typeface="Tahoma" panose="020B0604030504040204" pitchFamily="34" charset="0"/>
              </a:rPr>
              <a:t>Injectable (</a:t>
            </a:r>
            <a:r>
              <a:rPr lang="en-US" dirty="0" err="1" smtClean="0">
                <a:ea typeface="Tahoma" panose="020B0604030504040204" pitchFamily="34" charset="0"/>
                <a:cs typeface="Tahoma" panose="020B0604030504040204" pitchFamily="34" charset="0"/>
              </a:rPr>
              <a:t>Vivitrol</a:t>
            </a:r>
            <a:r>
              <a:rPr lang="en-US" dirty="0" smtClean="0">
                <a:ea typeface="Tahoma" panose="020B0604030504040204" pitchFamily="34" charset="0"/>
                <a:cs typeface="Tahoma" panose="020B0604030504040204" pitchFamily="34" charset="0"/>
              </a:rPr>
              <a:t>) can be expensive</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38800" y="4457700"/>
            <a:ext cx="1905000" cy="2057400"/>
          </a:xfrm>
          <a:prstGeom prst="rect">
            <a:avLst/>
          </a:prstGeom>
        </p:spPr>
      </p:pic>
    </p:spTree>
    <p:extLst>
      <p:ext uri="{BB962C8B-B14F-4D97-AF65-F5344CB8AC3E}">
        <p14:creationId xmlns:p14="http://schemas.microsoft.com/office/powerpoint/2010/main" val="41522221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Content Placeholder 2"/>
          <p:cNvSpPr>
            <a:spLocks noGrp="1"/>
          </p:cNvSpPr>
          <p:nvPr>
            <p:ph idx="1"/>
          </p:nvPr>
        </p:nvSpPr>
        <p:spPr>
          <a:xfrm>
            <a:off x="1371600" y="1298448"/>
            <a:ext cx="7086600" cy="4525963"/>
          </a:xfrm>
        </p:spPr>
        <p:txBody>
          <a:bodyPr>
            <a:normAutofit/>
          </a:bodyPr>
          <a:lstStyle/>
          <a:p>
            <a:pPr>
              <a:spcBef>
                <a:spcPts val="0"/>
              </a:spcBef>
              <a:spcAft>
                <a:spcPts val="700"/>
              </a:spcAft>
              <a:buSzPct val="80000"/>
            </a:pPr>
            <a:r>
              <a:rPr lang="en-US" altLang="en-US" sz="2400" dirty="0" smtClean="0">
                <a:cs typeface="Tahoma" pitchFamily="34" charset="0"/>
              </a:rPr>
              <a:t>Much evidence based on one large Russian study </a:t>
            </a:r>
            <a:r>
              <a:rPr lang="en-US" altLang="en-US" sz="1800" dirty="0" smtClean="0">
                <a:cs typeface="Tahoma" pitchFamily="34" charset="0"/>
              </a:rPr>
              <a:t>(Lancet 2009)</a:t>
            </a:r>
          </a:p>
          <a:p>
            <a:pPr lvl="1" indent="-347472">
              <a:spcBef>
                <a:spcPts val="0"/>
              </a:spcBef>
              <a:spcAft>
                <a:spcPts val="700"/>
              </a:spcAft>
              <a:buSzPct val="80000"/>
            </a:pPr>
            <a:r>
              <a:rPr lang="en-US" altLang="en-US" sz="2000" dirty="0" smtClean="0">
                <a:cs typeface="Tahoma" pitchFamily="34" charset="0"/>
              </a:rPr>
              <a:t>2009, 250 patients, 13 sites in Russia</a:t>
            </a:r>
          </a:p>
          <a:p>
            <a:pPr lvl="1" indent="-347472">
              <a:spcBef>
                <a:spcPts val="0"/>
              </a:spcBef>
              <a:spcAft>
                <a:spcPts val="700"/>
              </a:spcAft>
              <a:buSzPct val="80000"/>
            </a:pPr>
            <a:r>
              <a:rPr lang="en-US" altLang="en-US" sz="2000" dirty="0" smtClean="0">
                <a:cs typeface="Tahoma" pitchFamily="34" charset="0"/>
              </a:rPr>
              <a:t>Double blind, placebo controlled</a:t>
            </a:r>
          </a:p>
          <a:p>
            <a:pPr lvl="1" indent="-347472">
              <a:spcBef>
                <a:spcPts val="0"/>
              </a:spcBef>
              <a:spcAft>
                <a:spcPts val="700"/>
              </a:spcAft>
              <a:buSzPct val="80000"/>
            </a:pPr>
            <a:r>
              <a:rPr lang="en-US" altLang="en-US" sz="2000" dirty="0" smtClean="0">
                <a:cs typeface="Tahoma" pitchFamily="34" charset="0"/>
              </a:rPr>
              <a:t>24 weeks of study</a:t>
            </a:r>
          </a:p>
          <a:p>
            <a:pPr lvl="1" indent="-347472">
              <a:spcBef>
                <a:spcPts val="0"/>
              </a:spcBef>
              <a:spcAft>
                <a:spcPts val="700"/>
              </a:spcAft>
              <a:buSzPct val="80000"/>
            </a:pPr>
            <a:r>
              <a:rPr lang="en-US" altLang="en-US" sz="2000" dirty="0" smtClean="0">
                <a:cs typeface="Tahoma" pitchFamily="34" charset="0"/>
              </a:rPr>
              <a:t>Results</a:t>
            </a:r>
          </a:p>
          <a:p>
            <a:pPr lvl="2" indent="-347472">
              <a:spcBef>
                <a:spcPts val="0"/>
              </a:spcBef>
              <a:spcAft>
                <a:spcPts val="700"/>
              </a:spcAft>
              <a:buSzPct val="80000"/>
              <a:buFont typeface="Wingdings" panose="05000000000000000000" pitchFamily="2" charset="2"/>
              <a:buChar char="§"/>
            </a:pPr>
            <a:r>
              <a:rPr lang="en-US" altLang="en-US" sz="2000" dirty="0" smtClean="0">
                <a:cs typeface="Tahoma" pitchFamily="34" charset="0"/>
              </a:rPr>
              <a:t>Confirmed abstinence – 90% vs 35%</a:t>
            </a:r>
          </a:p>
          <a:p>
            <a:pPr lvl="2" indent="-347472">
              <a:spcBef>
                <a:spcPts val="0"/>
              </a:spcBef>
              <a:spcAft>
                <a:spcPts val="700"/>
              </a:spcAft>
              <a:buSzPct val="80000"/>
              <a:buFont typeface="Wingdings" panose="05000000000000000000" pitchFamily="2" charset="2"/>
              <a:buChar char="§"/>
            </a:pPr>
            <a:r>
              <a:rPr lang="en-US" altLang="en-US" sz="2000" dirty="0" smtClean="0">
                <a:cs typeface="Tahoma" pitchFamily="34" charset="0"/>
              </a:rPr>
              <a:t>Reported days drug free – 99.2 vs 60.4</a:t>
            </a:r>
          </a:p>
          <a:p>
            <a:pPr lvl="2" indent="-347472">
              <a:spcBef>
                <a:spcPts val="0"/>
              </a:spcBef>
              <a:spcAft>
                <a:spcPts val="700"/>
              </a:spcAft>
              <a:buSzPct val="80000"/>
              <a:buFont typeface="Wingdings" panose="05000000000000000000" pitchFamily="2" charset="2"/>
              <a:buChar char="§"/>
            </a:pPr>
            <a:r>
              <a:rPr lang="en-US" altLang="en-US" sz="2000" dirty="0" smtClean="0">
                <a:cs typeface="Tahoma" pitchFamily="34" charset="0"/>
              </a:rPr>
              <a:t>Retention 168 days vs 96 days</a:t>
            </a:r>
          </a:p>
        </p:txBody>
      </p:sp>
      <p:pic>
        <p:nvPicPr>
          <p:cNvPr id="5" name="Picture 4" descr="bar oran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1143000" y="2286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0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Extended Release Naltrexone</a:t>
            </a:r>
            <a:endParaRPr lang="en-US" altLang="en-US" sz="2400" b="1" dirty="0">
              <a:solidFill>
                <a:srgbClr val="F79646"/>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62600" y="4876800"/>
            <a:ext cx="3008376" cy="1840651"/>
          </a:xfrm>
          <a:prstGeom prst="rect">
            <a:avLst/>
          </a:prstGeom>
        </p:spPr>
      </p:pic>
    </p:spTree>
    <p:extLst>
      <p:ext uri="{BB962C8B-B14F-4D97-AF65-F5344CB8AC3E}">
        <p14:creationId xmlns:p14="http://schemas.microsoft.com/office/powerpoint/2010/main" val="42411951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1501" y="0"/>
            <a:ext cx="10287001" cy="6858000"/>
          </a:xfrm>
          <a:prstGeom prst="rect">
            <a:avLst/>
          </a:prstGeom>
        </p:spPr>
      </p:pic>
      <p:sp>
        <p:nvSpPr>
          <p:cNvPr id="4" name="Rectangle 3"/>
          <p:cNvSpPr/>
          <p:nvPr/>
        </p:nvSpPr>
        <p:spPr>
          <a:xfrm>
            <a:off x="2819400" y="5562600"/>
            <a:ext cx="7095695" cy="990600"/>
          </a:xfrm>
          <a:prstGeom prst="rect">
            <a:avLst/>
          </a:prstGeom>
          <a:solidFill>
            <a:srgbClr val="FFFFFF">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590800" y="5562600"/>
            <a:ext cx="6172200" cy="954107"/>
          </a:xfrm>
          <a:prstGeom prst="rect">
            <a:avLst/>
          </a:prstGeom>
          <a:noFill/>
        </p:spPr>
        <p:txBody>
          <a:bodyPr wrap="square" rtlCol="0">
            <a:spAutoFit/>
          </a:bodyPr>
          <a:lstStyle/>
          <a:p>
            <a:pPr algn="r"/>
            <a:r>
              <a:rPr lang="en-US" sz="2800" dirty="0" smtClean="0">
                <a:latin typeface="Tahoma" panose="020B0604030504040204" pitchFamily="34" charset="0"/>
                <a:ea typeface="Tahoma" panose="020B0604030504040204" pitchFamily="34" charset="0"/>
                <a:cs typeface="Tahoma" panose="020B0604030504040204" pitchFamily="34" charset="0"/>
              </a:rPr>
              <a:t>Substance use among the</a:t>
            </a:r>
            <a:br>
              <a:rPr lang="en-US" sz="2800" dirty="0" smtClean="0">
                <a:latin typeface="Tahoma" panose="020B0604030504040204" pitchFamily="34" charset="0"/>
                <a:ea typeface="Tahoma" panose="020B0604030504040204" pitchFamily="34" charset="0"/>
                <a:cs typeface="Tahoma" panose="020B0604030504040204" pitchFamily="34" charset="0"/>
              </a:rPr>
            </a:br>
            <a:r>
              <a:rPr lang="en-US" sz="2800" dirty="0" smtClean="0">
                <a:latin typeface="Tahoma" panose="020B0604030504040204" pitchFamily="34" charset="0"/>
                <a:ea typeface="Tahoma" panose="020B0604030504040204" pitchFamily="34" charset="0"/>
                <a:cs typeface="Tahoma" panose="020B0604030504040204" pitchFamily="34" charset="0"/>
              </a:rPr>
              <a:t>emerging adult population</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30326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p:nvSpPr>
        <p:spPr>
          <a:xfrm>
            <a:off x="2819400" y="5931932"/>
            <a:ext cx="7095695" cy="621268"/>
          </a:xfrm>
          <a:prstGeom prst="rect">
            <a:avLst/>
          </a:prstGeom>
          <a:solidFill>
            <a:srgbClr val="FFFFFF">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0800" y="5943600"/>
            <a:ext cx="6172200" cy="523220"/>
          </a:xfrm>
          <a:prstGeom prst="rect">
            <a:avLst/>
          </a:prstGeom>
          <a:noFill/>
        </p:spPr>
        <p:txBody>
          <a:bodyPr wrap="square" rtlCol="0">
            <a:spAutoFit/>
          </a:bodyPr>
          <a:lstStyle/>
          <a:p>
            <a:pPr algn="r"/>
            <a:r>
              <a:rPr lang="en-US" sz="2800" dirty="0" smtClean="0">
                <a:latin typeface="Tahoma" panose="020B0604030504040204" pitchFamily="34" charset="0"/>
                <a:ea typeface="Tahoma" panose="020B0604030504040204" pitchFamily="34" charset="0"/>
                <a:cs typeface="Tahoma" panose="020B0604030504040204" pitchFamily="34" charset="0"/>
              </a:rPr>
              <a:t>Heroin overview and statistics</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487774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iStock_000002508706Smal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4056063"/>
            <a:ext cx="4349750"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3"/>
          <p:cNvSpPr>
            <a:spLocks noGrp="1" noChangeArrowheads="1"/>
          </p:cNvSpPr>
          <p:nvPr>
            <p:ph type="body" sz="half" idx="4294967295"/>
          </p:nvPr>
        </p:nvSpPr>
        <p:spPr>
          <a:xfrm>
            <a:off x="1371600" y="1298448"/>
            <a:ext cx="6551613" cy="5029200"/>
          </a:xfrm>
        </p:spPr>
        <p:txBody>
          <a:bodyPr/>
          <a:lstStyle/>
          <a:p>
            <a:pPr eaLnBrk="1" hangingPunct="1">
              <a:spcBef>
                <a:spcPts val="0"/>
              </a:spcBef>
              <a:spcAft>
                <a:spcPts val="700"/>
              </a:spcAft>
              <a:buClr>
                <a:schemeClr val="tx1"/>
              </a:buClr>
              <a:buSzPct val="80000"/>
            </a:pPr>
            <a:r>
              <a:rPr lang="en-US" altLang="en-US" sz="2400" dirty="0" smtClean="0">
                <a:latin typeface="Calibri" pitchFamily="34" charset="0"/>
              </a:rPr>
              <a:t>An additional life stage between Erickson’s stages of adolescence and young adulthood </a:t>
            </a:r>
            <a:r>
              <a:rPr lang="en-US" altLang="en-US" sz="1800" dirty="0" smtClean="0">
                <a:latin typeface="Calibri" pitchFamily="34" charset="0"/>
              </a:rPr>
              <a:t>(Jeffrey Arnett’s theory) </a:t>
            </a:r>
          </a:p>
          <a:p>
            <a:pPr eaLnBrk="1" hangingPunct="1">
              <a:spcBef>
                <a:spcPts val="0"/>
              </a:spcBef>
              <a:spcAft>
                <a:spcPts val="700"/>
              </a:spcAft>
              <a:buClr>
                <a:schemeClr val="tx1"/>
              </a:buClr>
              <a:buSzPct val="80000"/>
            </a:pPr>
            <a:r>
              <a:rPr lang="en-US" altLang="en-US" sz="2400" dirty="0" smtClean="0">
                <a:latin typeface="Calibri" pitchFamily="34" charset="0"/>
              </a:rPr>
              <a:t>It generally applies to young adults between </a:t>
            </a:r>
            <a:br>
              <a:rPr lang="en-US" altLang="en-US" sz="2400" dirty="0" smtClean="0">
                <a:latin typeface="Calibri" pitchFamily="34" charset="0"/>
              </a:rPr>
            </a:br>
            <a:r>
              <a:rPr lang="en-US" altLang="en-US" sz="2400" dirty="0" smtClean="0">
                <a:latin typeface="Calibri" pitchFamily="34" charset="0"/>
              </a:rPr>
              <a:t>the ages of 18 and 30</a:t>
            </a:r>
          </a:p>
          <a:p>
            <a:pPr eaLnBrk="1" hangingPunct="1">
              <a:spcBef>
                <a:spcPts val="0"/>
              </a:spcBef>
              <a:spcAft>
                <a:spcPts val="700"/>
              </a:spcAft>
              <a:buClr>
                <a:schemeClr val="tx1"/>
              </a:buClr>
              <a:buSzPct val="80000"/>
            </a:pPr>
            <a:r>
              <a:rPr lang="en-US" altLang="en-US" sz="2400" dirty="0" smtClean="0">
                <a:latin typeface="Calibri" pitchFamily="34" charset="0"/>
              </a:rPr>
              <a:t>A period of life where there is much conflict, difficulty, confusion and consequently </a:t>
            </a:r>
            <a:br>
              <a:rPr lang="en-US" altLang="en-US" sz="2400" dirty="0" smtClean="0">
                <a:latin typeface="Calibri" pitchFamily="34" charset="0"/>
              </a:rPr>
            </a:br>
            <a:r>
              <a:rPr lang="en-US" altLang="en-US" sz="2400" dirty="0" smtClean="0">
                <a:latin typeface="Calibri" pitchFamily="34" charset="0"/>
              </a:rPr>
              <a:t>greater susceptibility to </a:t>
            </a:r>
            <a:br>
              <a:rPr lang="en-US" altLang="en-US" sz="2400" dirty="0" smtClean="0">
                <a:latin typeface="Calibri" pitchFamily="34" charset="0"/>
              </a:rPr>
            </a:br>
            <a:r>
              <a:rPr lang="en-US" altLang="en-US" sz="2400" dirty="0" smtClean="0">
                <a:latin typeface="Calibri" pitchFamily="34" charset="0"/>
              </a:rPr>
              <a:t>substance abuse</a:t>
            </a:r>
          </a:p>
          <a:p>
            <a:pPr eaLnBrk="1" hangingPunct="1">
              <a:buSzPct val="70000"/>
              <a:buFont typeface="Wingdings" pitchFamily="2" charset="2"/>
              <a:buChar char="§"/>
            </a:pPr>
            <a:endParaRPr lang="en-US" altLang="en-US" sz="2400" dirty="0" smtClean="0"/>
          </a:p>
          <a:p>
            <a:pPr lvl="1" eaLnBrk="1" hangingPunct="1">
              <a:spcBef>
                <a:spcPct val="30000"/>
              </a:spcBef>
              <a:buClr>
                <a:srgbClr val="695E4A"/>
              </a:buClr>
              <a:buSzPct val="70000"/>
              <a:buFontTx/>
              <a:buChar char="•"/>
            </a:pPr>
            <a:endParaRPr lang="en-US" altLang="en-US" sz="2400" dirty="0" smtClean="0"/>
          </a:p>
          <a:p>
            <a:pPr lvl="1" eaLnBrk="1" hangingPunct="1">
              <a:spcBef>
                <a:spcPct val="30000"/>
              </a:spcBef>
              <a:buClr>
                <a:srgbClr val="695E4A"/>
              </a:buClr>
              <a:buSzPct val="70000"/>
              <a:buFontTx/>
              <a:buChar char="•"/>
            </a:pPr>
            <a:endParaRPr lang="en-US" altLang="en-US" sz="2400" dirty="0" smtClean="0">
              <a:latin typeface="Times New Roman" pitchFamily="18" charset="0"/>
            </a:endParaRPr>
          </a:p>
        </p:txBody>
      </p:sp>
      <p:pic>
        <p:nvPicPr>
          <p:cNvPr id="4101" name="Picture 5" descr="bar oran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1143000" y="2286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0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What is emerging adulthood?</a:t>
            </a:r>
            <a:endParaRPr lang="en-US" altLang="en-US" sz="2400" b="1" dirty="0">
              <a:solidFill>
                <a:srgbClr val="F7964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9017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500"/>
                                        <p:tgtEl>
                                          <p:spTgt spid="4100">
                                            <p:txEl>
                                              <p:pRg st="0" end="0"/>
                                            </p:txEl>
                                          </p:spTgt>
                                        </p:tgtEl>
                                      </p:cBhvr>
                                    </p:animEffect>
                                  </p:childTnLst>
                                  <p:subTnLst>
                                    <p:animClr clrSpc="rgb" dir="cw">
                                      <p:cBhvr override="childStyle">
                                        <p:cTn dur="1" fill="hold" display="0" masterRel="nextClick" afterEffect="1"/>
                                        <p:tgtEl>
                                          <p:spTgt spid="4100">
                                            <p:txEl>
                                              <p:pRg st="0" end="0"/>
                                            </p:txEl>
                                          </p:spTgt>
                                        </p:tgtEl>
                                        <p:attrNameLst>
                                          <p:attrName>ppt_c</p:attrName>
                                        </p:attrNameLst>
                                      </p:cBhvr>
                                      <p:to>
                                        <a:srgbClr val="C0C0C0"/>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Effect transition="in" filter="fade">
                                      <p:cBhvr>
                                        <p:cTn id="12" dur="500"/>
                                        <p:tgtEl>
                                          <p:spTgt spid="4100">
                                            <p:txEl>
                                              <p:pRg st="1" end="1"/>
                                            </p:txEl>
                                          </p:spTgt>
                                        </p:tgtEl>
                                      </p:cBhvr>
                                    </p:animEffect>
                                  </p:childTnLst>
                                  <p:subTnLst>
                                    <p:animClr clrSpc="rgb" dir="cw">
                                      <p:cBhvr override="childStyle">
                                        <p:cTn dur="1" fill="hold" display="0" masterRel="nextClick" afterEffect="1"/>
                                        <p:tgtEl>
                                          <p:spTgt spid="4100">
                                            <p:txEl>
                                              <p:pRg st="1" end="1"/>
                                            </p:txEl>
                                          </p:spTgt>
                                        </p:tgtEl>
                                        <p:attrNameLst>
                                          <p:attrName>ppt_c</p:attrName>
                                        </p:attrNameLst>
                                      </p:cBhvr>
                                      <p:to>
                                        <a:srgbClr val="C0C0C0"/>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00">
                                            <p:txEl>
                                              <p:pRg st="2" end="2"/>
                                            </p:txEl>
                                          </p:spTgt>
                                        </p:tgtEl>
                                        <p:attrNameLst>
                                          <p:attrName>style.visibility</p:attrName>
                                        </p:attrNameLst>
                                      </p:cBhvr>
                                      <p:to>
                                        <p:strVal val="visible"/>
                                      </p:to>
                                    </p:set>
                                    <p:animEffect transition="in" filter="fade">
                                      <p:cBhvr>
                                        <p:cTn id="17" dur="500"/>
                                        <p:tgtEl>
                                          <p:spTgt spid="41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iStock_000002508706Smal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4056063"/>
            <a:ext cx="4349750"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3"/>
          <p:cNvSpPr>
            <a:spLocks noGrp="1" noChangeArrowheads="1"/>
          </p:cNvSpPr>
          <p:nvPr>
            <p:ph type="body" sz="half" idx="4294967295"/>
          </p:nvPr>
        </p:nvSpPr>
        <p:spPr>
          <a:xfrm>
            <a:off x="1371600" y="1298448"/>
            <a:ext cx="6548438" cy="4876800"/>
          </a:xfrm>
        </p:spPr>
        <p:txBody>
          <a:bodyPr/>
          <a:lstStyle/>
          <a:p>
            <a:pPr eaLnBrk="1" hangingPunct="1">
              <a:spcBef>
                <a:spcPct val="25000"/>
              </a:spcBef>
              <a:buSzPct val="80000"/>
            </a:pPr>
            <a:r>
              <a:rPr lang="en-US" altLang="en-US" sz="2400" dirty="0" smtClean="0">
                <a:latin typeface="Calibri" pitchFamily="34" charset="0"/>
              </a:rPr>
              <a:t>Shift in attitude about adulthood obligations (marriage, home and children) from pursuit to avoidance </a:t>
            </a:r>
            <a:r>
              <a:rPr lang="en-US" altLang="en-US" sz="1800" dirty="0" smtClean="0">
                <a:latin typeface="Calibri" pitchFamily="34" charset="0"/>
              </a:rPr>
              <a:t>(Arnett, 2005)</a:t>
            </a:r>
          </a:p>
          <a:p>
            <a:pPr eaLnBrk="1" hangingPunct="1">
              <a:spcBef>
                <a:spcPts val="0"/>
              </a:spcBef>
              <a:spcAft>
                <a:spcPts val="700"/>
              </a:spcAft>
              <a:buSzPct val="80000"/>
            </a:pPr>
            <a:r>
              <a:rPr lang="en-US" altLang="en-US" sz="2400" dirty="0" smtClean="0">
                <a:latin typeface="Calibri" pitchFamily="34" charset="0"/>
              </a:rPr>
              <a:t>Less stable financial times causing young adults to remain in parents’ home longer, allowing for increased freedom from responsibilities </a:t>
            </a:r>
            <a:br>
              <a:rPr lang="en-US" altLang="en-US" sz="2400" dirty="0" smtClean="0">
                <a:latin typeface="Calibri" pitchFamily="34" charset="0"/>
              </a:rPr>
            </a:br>
            <a:r>
              <a:rPr lang="en-US" altLang="en-US" sz="1800" dirty="0" smtClean="0">
                <a:latin typeface="Calibri" pitchFamily="34" charset="0"/>
              </a:rPr>
              <a:t>(Arnett, 2005) </a:t>
            </a:r>
          </a:p>
          <a:p>
            <a:pPr eaLnBrk="1" hangingPunct="1">
              <a:spcBef>
                <a:spcPct val="25000"/>
              </a:spcBef>
              <a:buSzPct val="80000"/>
            </a:pPr>
            <a:r>
              <a:rPr lang="en-US" altLang="en-US" sz="2400" dirty="0" smtClean="0">
                <a:latin typeface="Calibri" pitchFamily="34" charset="0"/>
              </a:rPr>
              <a:t>A new period of development </a:t>
            </a:r>
            <a:br>
              <a:rPr lang="en-US" altLang="en-US" sz="2400" dirty="0" smtClean="0">
                <a:latin typeface="Calibri" pitchFamily="34" charset="0"/>
              </a:rPr>
            </a:br>
            <a:r>
              <a:rPr lang="en-US" altLang="en-US" sz="2400" dirty="0" smtClean="0">
                <a:latin typeface="Calibri" pitchFamily="34" charset="0"/>
              </a:rPr>
              <a:t>brought on by societal changes</a:t>
            </a:r>
          </a:p>
          <a:p>
            <a:pPr lvl="1" eaLnBrk="1" hangingPunct="1">
              <a:lnSpc>
                <a:spcPct val="80000"/>
              </a:lnSpc>
              <a:spcBef>
                <a:spcPct val="30000"/>
              </a:spcBef>
              <a:buClr>
                <a:srgbClr val="695E4A"/>
              </a:buClr>
              <a:buSzPct val="70000"/>
              <a:buFontTx/>
              <a:buChar char="•"/>
            </a:pPr>
            <a:endParaRPr lang="en-US" altLang="en-US" sz="1800" dirty="0" smtClean="0">
              <a:latin typeface="Times New Roman" pitchFamily="18" charset="0"/>
            </a:endParaRPr>
          </a:p>
        </p:txBody>
      </p:sp>
      <p:pic>
        <p:nvPicPr>
          <p:cNvPr id="5125" name="Picture 4" descr="bar oran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1143000" y="2286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0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What is emerging adulthood?</a:t>
            </a:r>
            <a:endParaRPr lang="en-US" altLang="en-US" sz="2400" b="1" dirty="0">
              <a:solidFill>
                <a:srgbClr val="F7964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52883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Effect transition="in" filter="fade">
                                      <p:cBhvr>
                                        <p:cTn id="7" dur="500"/>
                                        <p:tgtEl>
                                          <p:spTgt spid="5124">
                                            <p:txEl>
                                              <p:pRg st="0" end="0"/>
                                            </p:txEl>
                                          </p:spTgt>
                                        </p:tgtEl>
                                      </p:cBhvr>
                                    </p:animEffect>
                                  </p:childTnLst>
                                  <p:subTnLst>
                                    <p:animClr clrSpc="rgb" dir="cw">
                                      <p:cBhvr override="childStyle">
                                        <p:cTn dur="1" fill="hold" display="0" masterRel="nextClick" afterEffect="1"/>
                                        <p:tgtEl>
                                          <p:spTgt spid="5124">
                                            <p:txEl>
                                              <p:pRg st="0" end="0"/>
                                            </p:txEl>
                                          </p:spTgt>
                                        </p:tgtEl>
                                        <p:attrNameLst>
                                          <p:attrName>ppt_c</p:attrName>
                                        </p:attrNameLst>
                                      </p:cBhvr>
                                      <p:to>
                                        <a:srgbClr val="C0C0C0"/>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4">
                                            <p:txEl>
                                              <p:pRg st="1" end="1"/>
                                            </p:txEl>
                                          </p:spTgt>
                                        </p:tgtEl>
                                        <p:attrNameLst>
                                          <p:attrName>style.visibility</p:attrName>
                                        </p:attrNameLst>
                                      </p:cBhvr>
                                      <p:to>
                                        <p:strVal val="visible"/>
                                      </p:to>
                                    </p:set>
                                    <p:animEffect transition="in" filter="fade">
                                      <p:cBhvr>
                                        <p:cTn id="12" dur="500"/>
                                        <p:tgtEl>
                                          <p:spTgt spid="5124">
                                            <p:txEl>
                                              <p:pRg st="1" end="1"/>
                                            </p:txEl>
                                          </p:spTgt>
                                        </p:tgtEl>
                                      </p:cBhvr>
                                    </p:animEffect>
                                  </p:childTnLst>
                                  <p:subTnLst>
                                    <p:animClr clrSpc="rgb" dir="cw">
                                      <p:cBhvr override="childStyle">
                                        <p:cTn dur="1" fill="hold" display="0" masterRel="nextClick" afterEffect="1"/>
                                        <p:tgtEl>
                                          <p:spTgt spid="5124">
                                            <p:txEl>
                                              <p:pRg st="1" end="1"/>
                                            </p:txEl>
                                          </p:spTgt>
                                        </p:tgtEl>
                                        <p:attrNameLst>
                                          <p:attrName>ppt_c</p:attrName>
                                        </p:attrNameLst>
                                      </p:cBhvr>
                                      <p:to>
                                        <a:srgbClr val="C0C0C0"/>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4">
                                            <p:txEl>
                                              <p:pRg st="2" end="2"/>
                                            </p:txEl>
                                          </p:spTgt>
                                        </p:tgtEl>
                                        <p:attrNameLst>
                                          <p:attrName>style.visibility</p:attrName>
                                        </p:attrNameLst>
                                      </p:cBhvr>
                                      <p:to>
                                        <p:strVal val="visible"/>
                                      </p:to>
                                    </p:set>
                                    <p:animEffect transition="in" filter="fade">
                                      <p:cBhvr>
                                        <p:cTn id="17" dur="500"/>
                                        <p:tgtEl>
                                          <p:spTgt spid="51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6248400" y="1600200"/>
            <a:ext cx="312420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body" sz="half" idx="4294967295"/>
          </p:nvPr>
        </p:nvSpPr>
        <p:spPr>
          <a:xfrm>
            <a:off x="1371600" y="1298448"/>
            <a:ext cx="6858000" cy="4957762"/>
          </a:xfrm>
        </p:spPr>
        <p:txBody>
          <a:bodyPr/>
          <a:lstStyle/>
          <a:p>
            <a:pPr eaLnBrk="1" hangingPunct="1">
              <a:spcBef>
                <a:spcPts val="0"/>
              </a:spcBef>
              <a:spcAft>
                <a:spcPts val="700"/>
              </a:spcAft>
              <a:buSzPct val="80000"/>
            </a:pPr>
            <a:r>
              <a:rPr lang="en-US" altLang="en-US" sz="2400" dirty="0" smtClean="0">
                <a:latin typeface="Calibri" pitchFamily="34" charset="0"/>
              </a:rPr>
              <a:t>Increased focus on education creates a later age for leaving parental dwelling and/or financial assistance and marriage</a:t>
            </a:r>
          </a:p>
          <a:p>
            <a:pPr eaLnBrk="1" hangingPunct="1">
              <a:spcBef>
                <a:spcPts val="0"/>
              </a:spcBef>
              <a:spcAft>
                <a:spcPts val="700"/>
              </a:spcAft>
              <a:buSzPct val="80000"/>
            </a:pPr>
            <a:r>
              <a:rPr lang="en-US" altLang="en-US" sz="2400" dirty="0" smtClean="0">
                <a:latin typeface="Calibri" pitchFamily="34" charset="0"/>
              </a:rPr>
              <a:t>Instances of substance use and abuse </a:t>
            </a:r>
            <a:br>
              <a:rPr lang="en-US" altLang="en-US" sz="2400" dirty="0" smtClean="0">
                <a:latin typeface="Calibri" pitchFamily="34" charset="0"/>
              </a:rPr>
            </a:br>
            <a:r>
              <a:rPr lang="en-US" altLang="en-US" sz="2400" dirty="0" smtClean="0">
                <a:latin typeface="Calibri" pitchFamily="34" charset="0"/>
              </a:rPr>
              <a:t>are likely related to the discomfort </a:t>
            </a:r>
            <a:br>
              <a:rPr lang="en-US" altLang="en-US" sz="2400" dirty="0" smtClean="0">
                <a:latin typeface="Calibri" pitchFamily="34" charset="0"/>
              </a:rPr>
            </a:br>
            <a:r>
              <a:rPr lang="en-US" altLang="en-US" sz="2400" dirty="0" smtClean="0">
                <a:latin typeface="Calibri" pitchFamily="34" charset="0"/>
              </a:rPr>
              <a:t>often associated with forming oneself </a:t>
            </a:r>
          </a:p>
          <a:p>
            <a:pPr eaLnBrk="1" hangingPunct="1">
              <a:spcBef>
                <a:spcPts val="0"/>
              </a:spcBef>
              <a:spcAft>
                <a:spcPts val="700"/>
              </a:spcAft>
              <a:buSzPct val="80000"/>
            </a:pPr>
            <a:r>
              <a:rPr lang="en-US" altLang="en-US" sz="2400" dirty="0" smtClean="0">
                <a:latin typeface="Calibri" pitchFamily="34" charset="0"/>
              </a:rPr>
              <a:t>Feelings of the “</a:t>
            </a:r>
            <a:r>
              <a:rPr lang="en-US" altLang="en-US" sz="2400" dirty="0" err="1" smtClean="0">
                <a:latin typeface="Calibri" pitchFamily="34" charset="0"/>
              </a:rPr>
              <a:t>shoulds</a:t>
            </a:r>
            <a:r>
              <a:rPr lang="en-US" altLang="en-US" sz="2400" dirty="0" smtClean="0">
                <a:latin typeface="Calibri" pitchFamily="34" charset="0"/>
              </a:rPr>
              <a:t>” are great </a:t>
            </a:r>
            <a:br>
              <a:rPr lang="en-US" altLang="en-US" sz="2400" dirty="0" smtClean="0">
                <a:latin typeface="Calibri" pitchFamily="34" charset="0"/>
              </a:rPr>
            </a:br>
            <a:r>
              <a:rPr lang="en-US" altLang="en-US" sz="2400" dirty="0" smtClean="0">
                <a:latin typeface="Calibri" pitchFamily="34" charset="0"/>
              </a:rPr>
              <a:t>as the individual tries to compare </a:t>
            </a:r>
            <a:br>
              <a:rPr lang="en-US" altLang="en-US" sz="2400" dirty="0" smtClean="0">
                <a:latin typeface="Calibri" pitchFamily="34" charset="0"/>
              </a:rPr>
            </a:br>
            <a:r>
              <a:rPr lang="en-US" altLang="en-US" sz="2400" dirty="0" smtClean="0">
                <a:latin typeface="Calibri" pitchFamily="34" charset="0"/>
              </a:rPr>
              <a:t>self to those in the next or </a:t>
            </a:r>
            <a:br>
              <a:rPr lang="en-US" altLang="en-US" sz="2400" dirty="0" smtClean="0">
                <a:latin typeface="Calibri" pitchFamily="34" charset="0"/>
              </a:rPr>
            </a:br>
            <a:r>
              <a:rPr lang="en-US" altLang="en-US" sz="2400" dirty="0" smtClean="0">
                <a:latin typeface="Calibri" pitchFamily="34" charset="0"/>
              </a:rPr>
              <a:t>previous stage</a:t>
            </a:r>
          </a:p>
          <a:p>
            <a:pPr eaLnBrk="1" hangingPunct="1">
              <a:spcBef>
                <a:spcPts val="0"/>
              </a:spcBef>
              <a:spcAft>
                <a:spcPts val="700"/>
              </a:spcAft>
              <a:buSzPct val="80000"/>
            </a:pPr>
            <a:r>
              <a:rPr lang="en-US" altLang="en-US" sz="2400" dirty="0" smtClean="0">
                <a:latin typeface="Calibri" pitchFamily="34" charset="0"/>
              </a:rPr>
              <a:t>Young adults are often searching </a:t>
            </a:r>
            <a:br>
              <a:rPr lang="en-US" altLang="en-US" sz="2400" dirty="0" smtClean="0">
                <a:latin typeface="Calibri" pitchFamily="34" charset="0"/>
              </a:rPr>
            </a:br>
            <a:r>
              <a:rPr lang="en-US" altLang="en-US" sz="2400" dirty="0" smtClean="0">
                <a:latin typeface="Calibri" pitchFamily="34" charset="0"/>
              </a:rPr>
              <a:t>for “who am I” </a:t>
            </a:r>
          </a:p>
          <a:p>
            <a:pPr eaLnBrk="1" hangingPunct="1">
              <a:spcBef>
                <a:spcPct val="25000"/>
              </a:spcBef>
              <a:buFontTx/>
              <a:buNone/>
            </a:pPr>
            <a:endParaRPr lang="en-US" altLang="en-US" sz="2400" dirty="0" smtClean="0"/>
          </a:p>
        </p:txBody>
      </p:sp>
      <p:pic>
        <p:nvPicPr>
          <p:cNvPr id="6148" name="Picture 5" descr="bar oran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1143000" y="2286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0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Ripple effect</a:t>
            </a:r>
            <a:endParaRPr lang="en-US" altLang="en-US" sz="2400" b="1" dirty="0">
              <a:solidFill>
                <a:srgbClr val="F7964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562727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subTnLst>
                                    <p:animClr clrSpc="rgb" dir="cw">
                                      <p:cBhvr override="childStyle">
                                        <p:cTn dur="1" fill="hold" display="0" masterRel="nextClick" afterEffect="1"/>
                                        <p:tgtEl>
                                          <p:spTgt spid="6147">
                                            <p:txEl>
                                              <p:pRg st="0" end="0"/>
                                            </p:txEl>
                                          </p:spTgt>
                                        </p:tgtEl>
                                        <p:attrNameLst>
                                          <p:attrName>ppt_c</p:attrName>
                                        </p:attrNameLst>
                                      </p:cBhvr>
                                      <p:to>
                                        <a:srgbClr val="C0C0C0"/>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subTnLst>
                                    <p:animClr clrSpc="rgb" dir="cw">
                                      <p:cBhvr override="childStyle">
                                        <p:cTn dur="1" fill="hold" display="0" masterRel="nextClick" afterEffect="1"/>
                                        <p:tgtEl>
                                          <p:spTgt spid="6147">
                                            <p:txEl>
                                              <p:pRg st="1" end="1"/>
                                            </p:txEl>
                                          </p:spTgt>
                                        </p:tgtEl>
                                        <p:attrNameLst>
                                          <p:attrName>ppt_c</p:attrName>
                                        </p:attrNameLst>
                                      </p:cBhvr>
                                      <p:to>
                                        <a:srgbClr val="C0C0C0"/>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subTnLst>
                                    <p:animClr clrSpc="rgb" dir="cw">
                                      <p:cBhvr override="childStyle">
                                        <p:cTn dur="1" fill="hold" display="0" masterRel="nextClick" afterEffect="1"/>
                                        <p:tgtEl>
                                          <p:spTgt spid="6147">
                                            <p:txEl>
                                              <p:pRg st="2" end="2"/>
                                            </p:txEl>
                                          </p:spTgt>
                                        </p:tgtEl>
                                        <p:attrNameLst>
                                          <p:attrName>ppt_c</p:attrName>
                                        </p:attrNameLst>
                                      </p:cBhvr>
                                      <p:to>
                                        <a:srgbClr val="C0C0C0"/>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fade">
                                      <p:cBhvr>
                                        <p:cTn id="22"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4572000" y="3292474"/>
            <a:ext cx="3563007"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5"/>
          <p:cNvSpPr>
            <a:spLocks noGrp="1" noChangeArrowheads="1"/>
          </p:cNvSpPr>
          <p:nvPr>
            <p:ph type="body" idx="1"/>
          </p:nvPr>
        </p:nvSpPr>
        <p:spPr>
          <a:xfrm>
            <a:off x="1371600" y="2408237"/>
            <a:ext cx="6019800" cy="4525963"/>
          </a:xfrm>
        </p:spPr>
        <p:txBody>
          <a:bodyPr/>
          <a:lstStyle/>
          <a:p>
            <a:pPr eaLnBrk="1" hangingPunct="1">
              <a:spcBef>
                <a:spcPts val="0"/>
              </a:spcBef>
              <a:spcAft>
                <a:spcPts val="700"/>
              </a:spcAft>
              <a:buSzPct val="80000"/>
              <a:buFont typeface="Arial" pitchFamily="34" charset="0"/>
              <a:buChar char="•"/>
              <a:tabLst>
                <a:tab pos="292100" algn="l"/>
                <a:tab pos="688975" algn="l"/>
              </a:tabLst>
              <a:defRPr/>
            </a:pPr>
            <a:r>
              <a:rPr lang="en-US" altLang="en-US" sz="2400" dirty="0" smtClean="0">
                <a:latin typeface="Calibri" pitchFamily="34" charset="0"/>
              </a:rPr>
              <a:t>Extreme risk-taking behaviors</a:t>
            </a:r>
          </a:p>
          <a:p>
            <a:pPr eaLnBrk="1" hangingPunct="1">
              <a:spcBef>
                <a:spcPts val="0"/>
              </a:spcBef>
              <a:spcAft>
                <a:spcPts val="700"/>
              </a:spcAft>
              <a:buSzPct val="80000"/>
              <a:buFont typeface="Arial" pitchFamily="34" charset="0"/>
              <a:buChar char="•"/>
              <a:tabLst>
                <a:tab pos="292100" algn="l"/>
                <a:tab pos="688975" algn="l"/>
              </a:tabLst>
              <a:defRPr/>
            </a:pPr>
            <a:r>
              <a:rPr lang="en-US" altLang="en-US" sz="2400" dirty="0" smtClean="0">
                <a:latin typeface="Calibri" pitchFamily="34" charset="0"/>
              </a:rPr>
              <a:t>Binging behavior (food, shopping, sex, etc.)</a:t>
            </a:r>
          </a:p>
          <a:p>
            <a:pPr eaLnBrk="1" hangingPunct="1">
              <a:spcBef>
                <a:spcPts val="0"/>
              </a:spcBef>
              <a:spcAft>
                <a:spcPts val="700"/>
              </a:spcAft>
              <a:buSzPct val="80000"/>
              <a:buFont typeface="Arial" pitchFamily="34" charset="0"/>
              <a:buChar char="•"/>
              <a:tabLst>
                <a:tab pos="292100" algn="l"/>
                <a:tab pos="688975" algn="l"/>
              </a:tabLst>
              <a:defRPr/>
            </a:pPr>
            <a:r>
              <a:rPr lang="en-US" altLang="en-US" sz="2400" dirty="0" smtClean="0">
                <a:latin typeface="Calibri" pitchFamily="34" charset="0"/>
              </a:rPr>
              <a:t>Focus on external image </a:t>
            </a:r>
            <a:br>
              <a:rPr lang="en-US" altLang="en-US" sz="2400" dirty="0" smtClean="0">
                <a:latin typeface="Calibri" pitchFamily="34" charset="0"/>
              </a:rPr>
            </a:br>
            <a:r>
              <a:rPr lang="en-US" altLang="en-US" sz="2400" dirty="0" smtClean="0">
                <a:latin typeface="Calibri" pitchFamily="34" charset="0"/>
              </a:rPr>
              <a:t>(societal cause)</a:t>
            </a:r>
          </a:p>
          <a:p>
            <a:pPr eaLnBrk="1" hangingPunct="1">
              <a:spcBef>
                <a:spcPts val="0"/>
              </a:spcBef>
              <a:spcAft>
                <a:spcPts val="700"/>
              </a:spcAft>
              <a:buSzPct val="80000"/>
              <a:buFont typeface="Arial" pitchFamily="34" charset="0"/>
              <a:buChar char="•"/>
              <a:tabLst>
                <a:tab pos="292100" algn="l"/>
                <a:tab pos="688975" algn="l"/>
              </a:tabLst>
              <a:defRPr/>
            </a:pPr>
            <a:r>
              <a:rPr lang="en-US" altLang="en-US" sz="2400" dirty="0" smtClean="0">
                <a:latin typeface="Calibri" pitchFamily="34" charset="0"/>
              </a:rPr>
              <a:t>Drugs/alcohol </a:t>
            </a:r>
          </a:p>
          <a:p>
            <a:pPr eaLnBrk="1" hangingPunct="1">
              <a:spcBef>
                <a:spcPts val="0"/>
              </a:spcBef>
              <a:spcAft>
                <a:spcPts val="700"/>
              </a:spcAft>
              <a:buSzPct val="80000"/>
              <a:buFont typeface="Arial" pitchFamily="34" charset="0"/>
              <a:buChar char="•"/>
              <a:tabLst>
                <a:tab pos="292100" algn="l"/>
                <a:tab pos="688975" algn="l"/>
              </a:tabLst>
              <a:defRPr/>
            </a:pPr>
            <a:r>
              <a:rPr lang="en-US" altLang="en-US" sz="2400" dirty="0" smtClean="0">
                <a:latin typeface="Calibri" pitchFamily="34" charset="0"/>
              </a:rPr>
              <a:t>Internet</a:t>
            </a:r>
          </a:p>
          <a:p>
            <a:pPr eaLnBrk="1" hangingPunct="1">
              <a:spcBef>
                <a:spcPts val="0"/>
              </a:spcBef>
              <a:spcAft>
                <a:spcPts val="700"/>
              </a:spcAft>
              <a:buSzPct val="80000"/>
              <a:buFont typeface="Arial" pitchFamily="34" charset="0"/>
              <a:buChar char="•"/>
              <a:tabLst>
                <a:tab pos="292100" algn="l"/>
                <a:tab pos="688975" algn="l"/>
              </a:tabLst>
              <a:defRPr/>
            </a:pPr>
            <a:r>
              <a:rPr lang="en-US" altLang="en-US" sz="2400" dirty="0" smtClean="0">
                <a:latin typeface="Calibri" pitchFamily="34" charset="0"/>
              </a:rPr>
              <a:t>Friends</a:t>
            </a:r>
          </a:p>
          <a:p>
            <a:pPr marL="292100" indent="-292100" eaLnBrk="1" hangingPunct="1">
              <a:buSzPct val="70000"/>
              <a:buFont typeface="Wingdings" pitchFamily="2" charset="2"/>
              <a:buChar char="§"/>
              <a:tabLst>
                <a:tab pos="292100" algn="l"/>
                <a:tab pos="688975" algn="l"/>
              </a:tabLst>
              <a:defRPr/>
            </a:pPr>
            <a:endParaRPr lang="en-US" altLang="en-US" sz="2400" dirty="0" smtClean="0"/>
          </a:p>
          <a:p>
            <a:pPr marL="292100" indent="-292100" eaLnBrk="1" hangingPunct="1">
              <a:buSzPct val="70000"/>
              <a:buFont typeface="Wingdings" pitchFamily="2" charset="2"/>
              <a:buChar char="§"/>
              <a:tabLst>
                <a:tab pos="292100" algn="l"/>
                <a:tab pos="688975" algn="l"/>
              </a:tabLst>
              <a:defRPr/>
            </a:pPr>
            <a:endParaRPr lang="en-US" altLang="en-US" sz="3600" dirty="0" smtClean="0">
              <a:latin typeface="Tahoma" pitchFamily="34" charset="0"/>
            </a:endParaRPr>
          </a:p>
        </p:txBody>
      </p:sp>
      <p:pic>
        <p:nvPicPr>
          <p:cNvPr id="7172" name="Picture 6" descr="bar oran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1143000" y="5334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0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So, how do young adults </a:t>
            </a:r>
            <a:br>
              <a:rPr lang="en-US" altLang="en-US" sz="40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br>
            <a:r>
              <a:rPr lang="en-US" altLang="en-US" sz="40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cope with this?</a:t>
            </a:r>
            <a:endParaRPr lang="en-US" altLang="en-US" sz="2400" b="1" dirty="0">
              <a:solidFill>
                <a:srgbClr val="F79646"/>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 Box 5"/>
          <p:cNvSpPr txBox="1">
            <a:spLocks noChangeArrowheads="1"/>
          </p:cNvSpPr>
          <p:nvPr/>
        </p:nvSpPr>
        <p:spPr bwMode="auto">
          <a:xfrm>
            <a:off x="1371600" y="1901952"/>
            <a:ext cx="7162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rgbClr val="292929"/>
                </a:solidFill>
                <a:latin typeface="Arial" pitchFamily="34" charset="0"/>
              </a:defRPr>
            </a:lvl1pPr>
            <a:lvl2pPr marL="742950" indent="-285750" eaLnBrk="0" hangingPunct="0">
              <a:spcBef>
                <a:spcPct val="20000"/>
              </a:spcBef>
              <a:buChar char="–"/>
              <a:defRPr sz="2800">
                <a:solidFill>
                  <a:srgbClr val="292929"/>
                </a:solidFill>
                <a:latin typeface="Arial" pitchFamily="34" charset="0"/>
              </a:defRPr>
            </a:lvl2pPr>
            <a:lvl3pPr marL="1143000" indent="-228600" eaLnBrk="0" hangingPunct="0">
              <a:spcBef>
                <a:spcPct val="20000"/>
              </a:spcBef>
              <a:buChar char="•"/>
              <a:defRPr sz="2400">
                <a:solidFill>
                  <a:srgbClr val="292929"/>
                </a:solidFill>
                <a:latin typeface="Arial" pitchFamily="34" charset="0"/>
              </a:defRPr>
            </a:lvl3pPr>
            <a:lvl4pPr marL="1600200" indent="-228600" eaLnBrk="0" hangingPunct="0">
              <a:spcBef>
                <a:spcPct val="20000"/>
              </a:spcBef>
              <a:buChar char="–"/>
              <a:defRPr sz="2000">
                <a:solidFill>
                  <a:srgbClr val="292929"/>
                </a:solidFill>
                <a:latin typeface="Arial" pitchFamily="34" charset="0"/>
              </a:defRPr>
            </a:lvl4pPr>
            <a:lvl5pPr marL="2057400" indent="-228600" eaLnBrk="0" hangingPunct="0">
              <a:spcBef>
                <a:spcPct val="20000"/>
              </a:spcBef>
              <a:buChar char="»"/>
              <a:defRPr sz="2000">
                <a:solidFill>
                  <a:srgbClr val="292929"/>
                </a:solidFill>
                <a:latin typeface="Arial" pitchFamily="34" charset="0"/>
              </a:defRPr>
            </a:lvl5pPr>
            <a:lvl6pPr marL="2514600" indent="-228600" eaLnBrk="0" fontAlgn="base" hangingPunct="0">
              <a:spcBef>
                <a:spcPct val="20000"/>
              </a:spcBef>
              <a:spcAft>
                <a:spcPct val="0"/>
              </a:spcAft>
              <a:buChar char="»"/>
              <a:defRPr sz="2000">
                <a:solidFill>
                  <a:srgbClr val="292929"/>
                </a:solidFill>
                <a:latin typeface="Arial" pitchFamily="34" charset="0"/>
              </a:defRPr>
            </a:lvl6pPr>
            <a:lvl7pPr marL="2971800" indent="-228600" eaLnBrk="0" fontAlgn="base" hangingPunct="0">
              <a:spcBef>
                <a:spcPct val="20000"/>
              </a:spcBef>
              <a:spcAft>
                <a:spcPct val="0"/>
              </a:spcAft>
              <a:buChar char="»"/>
              <a:defRPr sz="2000">
                <a:solidFill>
                  <a:srgbClr val="292929"/>
                </a:solidFill>
                <a:latin typeface="Arial" pitchFamily="34" charset="0"/>
              </a:defRPr>
            </a:lvl7pPr>
            <a:lvl8pPr marL="3429000" indent="-228600" eaLnBrk="0" fontAlgn="base" hangingPunct="0">
              <a:spcBef>
                <a:spcPct val="20000"/>
              </a:spcBef>
              <a:spcAft>
                <a:spcPct val="0"/>
              </a:spcAft>
              <a:buChar char="»"/>
              <a:defRPr sz="2000">
                <a:solidFill>
                  <a:srgbClr val="292929"/>
                </a:solidFill>
                <a:latin typeface="Arial" pitchFamily="34" charset="0"/>
              </a:defRPr>
            </a:lvl8pPr>
            <a:lvl9pPr marL="3886200" indent="-228600" eaLnBrk="0" fontAlgn="base" hangingPunct="0">
              <a:spcBef>
                <a:spcPct val="20000"/>
              </a:spcBef>
              <a:spcAft>
                <a:spcPct val="0"/>
              </a:spcAft>
              <a:buChar char="»"/>
              <a:defRPr sz="2000">
                <a:solidFill>
                  <a:srgbClr val="292929"/>
                </a:solidFill>
                <a:latin typeface="Arial" pitchFamily="34" charset="0"/>
              </a:defRPr>
            </a:lvl9pPr>
          </a:lstStyle>
          <a:p>
            <a:pPr eaLnBrk="1" hangingPunct="1">
              <a:spcBef>
                <a:spcPct val="5000"/>
              </a:spcBef>
              <a:buFontTx/>
              <a:buNone/>
            </a:pPr>
            <a:r>
              <a:rPr lang="en-US" altLang="en-US" sz="2800" b="1" dirty="0" smtClean="0">
                <a:solidFill>
                  <a:srgbClr val="B5121B"/>
                </a:solidFill>
                <a:latin typeface="+mn-lt"/>
              </a:rPr>
              <a:t>Distraction, distraction, distraction</a:t>
            </a:r>
            <a:endParaRPr lang="en-US" altLang="en-US" sz="2800" b="1" dirty="0">
              <a:solidFill>
                <a:srgbClr val="B5121B"/>
              </a:solidFill>
              <a:latin typeface="+mn-lt"/>
            </a:endParaRPr>
          </a:p>
        </p:txBody>
      </p:sp>
    </p:spTree>
    <p:extLst>
      <p:ext uri="{BB962C8B-B14F-4D97-AF65-F5344CB8AC3E}">
        <p14:creationId xmlns:p14="http://schemas.microsoft.com/office/powerpoint/2010/main" val="31926387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subTnLst>
                                    <p:animClr clrSpc="rgb" dir="cw">
                                      <p:cBhvr override="childStyle">
                                        <p:cTn dur="1" fill="hold" display="0" masterRel="nextClick" afterEffect="1"/>
                                        <p:tgtEl>
                                          <p:spTgt spid="7171">
                                            <p:txEl>
                                              <p:pRg st="0" end="0"/>
                                            </p:txEl>
                                          </p:spTgt>
                                        </p:tgtEl>
                                        <p:attrNameLst>
                                          <p:attrName>ppt_c</p:attrName>
                                        </p:attrNameLst>
                                      </p:cBhvr>
                                      <p:to>
                                        <a:srgbClr val="C0C0C0"/>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subTnLst>
                                    <p:animClr clrSpc="rgb" dir="cw">
                                      <p:cBhvr override="childStyle">
                                        <p:cTn dur="1" fill="hold" display="0" masterRel="nextClick" afterEffect="1"/>
                                        <p:tgtEl>
                                          <p:spTgt spid="7171">
                                            <p:txEl>
                                              <p:pRg st="1" end="1"/>
                                            </p:txEl>
                                          </p:spTgt>
                                        </p:tgtEl>
                                        <p:attrNameLst>
                                          <p:attrName>ppt_c</p:attrName>
                                        </p:attrNameLst>
                                      </p:cBhvr>
                                      <p:to>
                                        <a:srgbClr val="C0C0C0"/>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subTnLst>
                                    <p:animClr clrSpc="rgb" dir="cw">
                                      <p:cBhvr override="childStyle">
                                        <p:cTn dur="1" fill="hold" display="0" masterRel="nextClick" afterEffect="1"/>
                                        <p:tgtEl>
                                          <p:spTgt spid="7171">
                                            <p:txEl>
                                              <p:pRg st="2" end="2"/>
                                            </p:txEl>
                                          </p:spTgt>
                                        </p:tgtEl>
                                        <p:attrNameLst>
                                          <p:attrName>ppt_c</p:attrName>
                                        </p:attrNameLst>
                                      </p:cBhvr>
                                      <p:to>
                                        <a:srgbClr val="C0C0C0"/>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subTnLst>
                                    <p:animClr clrSpc="rgb" dir="cw">
                                      <p:cBhvr override="childStyle">
                                        <p:cTn dur="1" fill="hold" display="0" masterRel="nextClick" afterEffect="1"/>
                                        <p:tgtEl>
                                          <p:spTgt spid="7171">
                                            <p:txEl>
                                              <p:pRg st="3" end="3"/>
                                            </p:txEl>
                                          </p:spTgt>
                                        </p:tgtEl>
                                        <p:attrNameLst>
                                          <p:attrName>ppt_c</p:attrName>
                                        </p:attrNameLst>
                                      </p:cBhvr>
                                      <p:to>
                                        <a:srgbClr val="C0C0C0"/>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subTnLst>
                                    <p:animClr clrSpc="rgb" dir="cw">
                                      <p:cBhvr override="childStyle">
                                        <p:cTn dur="1" fill="hold" display="0" masterRel="nextClick" afterEffect="1"/>
                                        <p:tgtEl>
                                          <p:spTgt spid="7171">
                                            <p:txEl>
                                              <p:pRg st="4" end="4"/>
                                            </p:txEl>
                                          </p:spTgt>
                                        </p:tgtEl>
                                        <p:attrNameLst>
                                          <p:attrName>ppt_c</p:attrName>
                                        </p:attrNameLst>
                                      </p:cBhvr>
                                      <p:to>
                                        <a:srgbClr val="C0C0C0"/>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75325" y="2362200"/>
            <a:ext cx="29876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body" sz="half" idx="1"/>
          </p:nvPr>
        </p:nvSpPr>
        <p:spPr>
          <a:xfrm>
            <a:off x="758952" y="2743200"/>
            <a:ext cx="8024813" cy="3230562"/>
          </a:xfrm>
          <a:noFill/>
        </p:spPr>
        <p:txBody>
          <a:bodyPr/>
          <a:lstStyle/>
          <a:p>
            <a:pPr marL="115888" indent="-115888" eaLnBrk="1" hangingPunct="1">
              <a:spcBef>
                <a:spcPct val="25000"/>
              </a:spcBef>
              <a:spcAft>
                <a:spcPts val="700"/>
              </a:spcAft>
              <a:buFontTx/>
              <a:buNone/>
            </a:pPr>
            <a:r>
              <a:rPr lang="en-US" altLang="en-US" b="1" dirty="0" smtClean="0">
                <a:solidFill>
                  <a:srgbClr val="C00000"/>
                </a:solidFill>
                <a:latin typeface="Calibri" pitchFamily="34" charset="0"/>
              </a:rPr>
              <a:t>Psychological factors</a:t>
            </a:r>
          </a:p>
          <a:p>
            <a:pPr marL="346075" lvl="2" indent="-342900" eaLnBrk="1" hangingPunct="1">
              <a:spcBef>
                <a:spcPts val="0"/>
              </a:spcBef>
              <a:spcAft>
                <a:spcPts val="700"/>
              </a:spcAft>
              <a:buClr>
                <a:schemeClr val="tx1"/>
              </a:buClr>
              <a:buSzPct val="80000"/>
            </a:pPr>
            <a:r>
              <a:rPr lang="en-US" altLang="en-US" sz="2400" dirty="0" smtClean="0">
                <a:solidFill>
                  <a:srgbClr val="292929"/>
                </a:solidFill>
                <a:latin typeface="Calibri" pitchFamily="34" charset="0"/>
              </a:rPr>
              <a:t>Coming to terms with self as a unique </a:t>
            </a:r>
            <a:br>
              <a:rPr lang="en-US" altLang="en-US" sz="2400" dirty="0" smtClean="0">
                <a:solidFill>
                  <a:srgbClr val="292929"/>
                </a:solidFill>
                <a:latin typeface="Calibri" pitchFamily="34" charset="0"/>
              </a:rPr>
            </a:br>
            <a:r>
              <a:rPr lang="en-US" altLang="en-US" sz="2400" dirty="0" smtClean="0">
                <a:solidFill>
                  <a:srgbClr val="292929"/>
                </a:solidFill>
                <a:latin typeface="Calibri" pitchFamily="34" charset="0"/>
              </a:rPr>
              <a:t>and independent individual</a:t>
            </a:r>
          </a:p>
          <a:p>
            <a:pPr marL="346075" lvl="2" indent="-342900" eaLnBrk="1" hangingPunct="1">
              <a:spcBef>
                <a:spcPts val="0"/>
              </a:spcBef>
              <a:spcAft>
                <a:spcPts val="700"/>
              </a:spcAft>
              <a:buClr>
                <a:schemeClr val="tx1"/>
              </a:buClr>
              <a:buSzPct val="80000"/>
            </a:pPr>
            <a:r>
              <a:rPr lang="en-US" altLang="en-US" sz="2400" dirty="0" smtClean="0">
                <a:solidFill>
                  <a:srgbClr val="292929"/>
                </a:solidFill>
                <a:latin typeface="Calibri" pitchFamily="34" charset="0"/>
              </a:rPr>
              <a:t>Security/comfort base shifts </a:t>
            </a:r>
            <a:br>
              <a:rPr lang="en-US" altLang="en-US" sz="2400" dirty="0" smtClean="0">
                <a:solidFill>
                  <a:srgbClr val="292929"/>
                </a:solidFill>
                <a:latin typeface="Calibri" pitchFamily="34" charset="0"/>
              </a:rPr>
            </a:br>
            <a:r>
              <a:rPr lang="en-US" altLang="en-US" sz="2400" dirty="0" smtClean="0">
                <a:solidFill>
                  <a:srgbClr val="292929"/>
                </a:solidFill>
                <a:latin typeface="Calibri" pitchFamily="34" charset="0"/>
              </a:rPr>
              <a:t>toward internal</a:t>
            </a:r>
          </a:p>
          <a:p>
            <a:pPr marL="346075" lvl="2" indent="-342900" eaLnBrk="1" hangingPunct="1">
              <a:spcBef>
                <a:spcPts val="0"/>
              </a:spcBef>
              <a:spcAft>
                <a:spcPts val="700"/>
              </a:spcAft>
              <a:buClr>
                <a:schemeClr val="tx1"/>
              </a:buClr>
              <a:buSzPct val="80000"/>
            </a:pPr>
            <a:r>
              <a:rPr lang="en-US" altLang="en-US" sz="2400" dirty="0" smtClean="0">
                <a:solidFill>
                  <a:srgbClr val="292929"/>
                </a:solidFill>
                <a:latin typeface="Calibri" pitchFamily="34" charset="0"/>
              </a:rPr>
              <a:t>Identity less peer based</a:t>
            </a:r>
          </a:p>
          <a:p>
            <a:pPr marL="231775" lvl="1" indent="0" eaLnBrk="1" hangingPunct="1">
              <a:buClr>
                <a:schemeClr val="tx1"/>
              </a:buClr>
              <a:buSzPct val="70000"/>
              <a:buFont typeface="Wingdings" pitchFamily="2" charset="2"/>
              <a:buChar char="§"/>
            </a:pPr>
            <a:endParaRPr lang="en-US" altLang="en-US" sz="2000" dirty="0" smtClean="0">
              <a:solidFill>
                <a:srgbClr val="292929"/>
              </a:solidFill>
            </a:endParaRPr>
          </a:p>
          <a:p>
            <a:pPr marL="231775" lvl="1" indent="0" eaLnBrk="1" hangingPunct="1"/>
            <a:endParaRPr lang="en-US" altLang="en-US" sz="2000" dirty="0" smtClean="0">
              <a:solidFill>
                <a:srgbClr val="5F5F5F"/>
              </a:solidFill>
            </a:endParaRPr>
          </a:p>
        </p:txBody>
      </p:sp>
      <p:pic>
        <p:nvPicPr>
          <p:cNvPr id="8197" name="Picture 17" descr="orange top ppt cop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4"/>
          <p:cNvSpPr>
            <a:spLocks noChangeArrowheads="1"/>
          </p:cNvSpPr>
          <p:nvPr/>
        </p:nvSpPr>
        <p:spPr bwMode="auto">
          <a:xfrm>
            <a:off x="533400" y="13716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600" b="1">
              <a:solidFill>
                <a:srgbClr val="990000"/>
              </a:solidFill>
            </a:endParaRPr>
          </a:p>
        </p:txBody>
      </p:sp>
      <p:sp>
        <p:nvSpPr>
          <p:cNvPr id="7" name="Rectangle 4"/>
          <p:cNvSpPr>
            <a:spLocks noChangeArrowheads="1"/>
          </p:cNvSpPr>
          <p:nvPr/>
        </p:nvSpPr>
        <p:spPr bwMode="auto">
          <a:xfrm>
            <a:off x="457200" y="13716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Why might young adults be more susceptible to substance abuse?</a:t>
            </a:r>
            <a:endParaRPr lang="en-US" altLang="en-US" sz="3600" b="1" dirty="0">
              <a:solidFill>
                <a:srgbClr val="F7964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83971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subTnLst>
                                    <p:animClr clrSpc="rgb" dir="cw">
                                      <p:cBhvr override="childStyle">
                                        <p:cTn dur="1" fill="hold" display="0" masterRel="nextClick" afterEffect="1"/>
                                        <p:tgtEl>
                                          <p:spTgt spid="2">
                                            <p:txEl>
                                              <p:pRg st="1" end="1"/>
                                            </p:txEl>
                                          </p:spTgt>
                                        </p:tgtEl>
                                        <p:attrNameLst>
                                          <p:attrName>ppt_c</p:attrName>
                                        </p:attrNameLst>
                                      </p:cBhvr>
                                      <p:to>
                                        <a:srgbClr val="C0C0C0"/>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subTnLst>
                                    <p:animClr clrSpc="rgb" dir="cw">
                                      <p:cBhvr override="childStyle">
                                        <p:cTn dur="1" fill="hold" display="0" masterRel="nextClick" afterEffect="1"/>
                                        <p:tgtEl>
                                          <p:spTgt spid="2">
                                            <p:txEl>
                                              <p:pRg st="2" end="2"/>
                                            </p:txEl>
                                          </p:spTgt>
                                        </p:tgtEl>
                                        <p:attrNameLst>
                                          <p:attrName>ppt_c</p:attrName>
                                        </p:attrNameLst>
                                      </p:cBhvr>
                                      <p:to>
                                        <a:srgbClr val="C0C0C0"/>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21138" y="2819400"/>
            <a:ext cx="485616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20"/>
          <p:cNvSpPr>
            <a:spLocks noGrp="1" noChangeArrowheads="1"/>
          </p:cNvSpPr>
          <p:nvPr>
            <p:ph type="body" sz="half" idx="2"/>
          </p:nvPr>
        </p:nvSpPr>
        <p:spPr>
          <a:xfrm>
            <a:off x="758952" y="2743200"/>
            <a:ext cx="8024813" cy="3382962"/>
          </a:xfrm>
        </p:spPr>
        <p:txBody>
          <a:bodyPr/>
          <a:lstStyle/>
          <a:p>
            <a:pPr marL="288925" indent="-288925" eaLnBrk="1" hangingPunct="1">
              <a:spcBef>
                <a:spcPct val="25000"/>
              </a:spcBef>
              <a:spcAft>
                <a:spcPts val="700"/>
              </a:spcAft>
              <a:buFontTx/>
              <a:buNone/>
              <a:tabLst>
                <a:tab pos="798513" algn="l"/>
              </a:tabLst>
            </a:pPr>
            <a:r>
              <a:rPr lang="en-US" altLang="en-US" b="1" dirty="0" smtClean="0">
                <a:solidFill>
                  <a:srgbClr val="C00000"/>
                </a:solidFill>
                <a:latin typeface="Calibri" pitchFamily="34" charset="0"/>
              </a:rPr>
              <a:t>Social factors</a:t>
            </a:r>
          </a:p>
          <a:p>
            <a:pPr marL="346075" lvl="2" indent="-342900" eaLnBrk="1" hangingPunct="1">
              <a:spcBef>
                <a:spcPts val="0"/>
              </a:spcBef>
              <a:spcAft>
                <a:spcPts val="700"/>
              </a:spcAft>
              <a:buClr>
                <a:schemeClr val="tx1"/>
              </a:buClr>
              <a:buSzPct val="80000"/>
              <a:tabLst>
                <a:tab pos="798513" algn="l"/>
              </a:tabLst>
            </a:pPr>
            <a:r>
              <a:rPr lang="en-US" altLang="en-US" sz="2400" dirty="0" smtClean="0">
                <a:solidFill>
                  <a:srgbClr val="292929"/>
                </a:solidFill>
                <a:latin typeface="Calibri" pitchFamily="34" charset="0"/>
              </a:rPr>
              <a:t>Peer groups change drastically </a:t>
            </a:r>
          </a:p>
          <a:p>
            <a:pPr marL="346075" lvl="2" indent="-342900" eaLnBrk="1" hangingPunct="1">
              <a:spcBef>
                <a:spcPts val="0"/>
              </a:spcBef>
              <a:spcAft>
                <a:spcPts val="700"/>
              </a:spcAft>
              <a:buClr>
                <a:schemeClr val="tx1"/>
              </a:buClr>
              <a:buSzPct val="80000"/>
              <a:tabLst>
                <a:tab pos="798513" algn="l"/>
              </a:tabLst>
            </a:pPr>
            <a:r>
              <a:rPr lang="en-US" altLang="en-US" sz="2400" dirty="0" smtClean="0">
                <a:solidFill>
                  <a:srgbClr val="292929"/>
                </a:solidFill>
                <a:latin typeface="Calibri" pitchFamily="34" charset="0"/>
              </a:rPr>
              <a:t>“Societal” expectations</a:t>
            </a:r>
          </a:p>
          <a:p>
            <a:pPr marL="346075" lvl="2" indent="-342900" eaLnBrk="1" hangingPunct="1">
              <a:spcBef>
                <a:spcPts val="0"/>
              </a:spcBef>
              <a:spcAft>
                <a:spcPts val="700"/>
              </a:spcAft>
              <a:buClr>
                <a:schemeClr val="tx1"/>
              </a:buClr>
              <a:buSzPct val="80000"/>
              <a:tabLst>
                <a:tab pos="798513" algn="l"/>
              </a:tabLst>
            </a:pPr>
            <a:r>
              <a:rPr lang="en-US" altLang="en-US" sz="2400" dirty="0" smtClean="0">
                <a:solidFill>
                  <a:srgbClr val="292929"/>
                </a:solidFill>
                <a:latin typeface="Calibri" pitchFamily="34" charset="0"/>
              </a:rPr>
              <a:t>Acceptance by others vs. </a:t>
            </a:r>
            <a:br>
              <a:rPr lang="en-US" altLang="en-US" sz="2400" dirty="0" smtClean="0">
                <a:solidFill>
                  <a:srgbClr val="292929"/>
                </a:solidFill>
                <a:latin typeface="Calibri" pitchFamily="34" charset="0"/>
              </a:rPr>
            </a:br>
            <a:r>
              <a:rPr lang="en-US" altLang="en-US" sz="2400" dirty="0" smtClean="0">
                <a:solidFill>
                  <a:srgbClr val="292929"/>
                </a:solidFill>
                <a:latin typeface="Calibri" pitchFamily="34" charset="0"/>
              </a:rPr>
              <a:t>acceptance from self</a:t>
            </a:r>
          </a:p>
          <a:p>
            <a:pPr marL="346075" lvl="2" indent="-342900" eaLnBrk="1" hangingPunct="1">
              <a:spcBef>
                <a:spcPts val="0"/>
              </a:spcBef>
              <a:spcAft>
                <a:spcPts val="700"/>
              </a:spcAft>
              <a:buClr>
                <a:schemeClr val="tx1"/>
              </a:buClr>
              <a:buSzPct val="80000"/>
              <a:tabLst>
                <a:tab pos="798513" algn="l"/>
              </a:tabLst>
            </a:pPr>
            <a:r>
              <a:rPr lang="en-US" altLang="en-US" sz="2400" dirty="0" smtClean="0">
                <a:solidFill>
                  <a:srgbClr val="292929"/>
                </a:solidFill>
                <a:latin typeface="Calibri" pitchFamily="34" charset="0"/>
              </a:rPr>
              <a:t>Sensation seeking</a:t>
            </a:r>
          </a:p>
          <a:p>
            <a:pPr marL="288925" indent="-288925" eaLnBrk="1" hangingPunct="1">
              <a:tabLst>
                <a:tab pos="798513" algn="l"/>
              </a:tabLst>
            </a:pPr>
            <a:endParaRPr lang="en-US" altLang="en-US" dirty="0" smtClean="0"/>
          </a:p>
        </p:txBody>
      </p:sp>
      <p:pic>
        <p:nvPicPr>
          <p:cNvPr id="9221" name="Picture 17" descr="orange top ppt cop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4"/>
          <p:cNvSpPr>
            <a:spLocks noChangeArrowheads="1"/>
          </p:cNvSpPr>
          <p:nvPr/>
        </p:nvSpPr>
        <p:spPr bwMode="auto">
          <a:xfrm>
            <a:off x="533400" y="13716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600" b="1">
              <a:solidFill>
                <a:srgbClr val="990000"/>
              </a:solidFill>
            </a:endParaRPr>
          </a:p>
        </p:txBody>
      </p:sp>
      <p:sp>
        <p:nvSpPr>
          <p:cNvPr id="10" name="Rectangle 4"/>
          <p:cNvSpPr>
            <a:spLocks noChangeArrowheads="1"/>
          </p:cNvSpPr>
          <p:nvPr/>
        </p:nvSpPr>
        <p:spPr bwMode="auto">
          <a:xfrm>
            <a:off x="457200" y="13716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Why might young adults be more susceptible to substance abuse?</a:t>
            </a:r>
            <a:endParaRPr lang="en-US" altLang="en-US" sz="3600" b="1" dirty="0">
              <a:solidFill>
                <a:srgbClr val="F7964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61498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Effect transition="in" filter="fade">
                                      <p:cBhvr>
                                        <p:cTn id="7" dur="500"/>
                                        <p:tgtEl>
                                          <p:spTgt spid="819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6">
                                            <p:txEl>
                                              <p:pRg st="1" end="1"/>
                                            </p:txEl>
                                          </p:spTgt>
                                        </p:tgtEl>
                                        <p:attrNameLst>
                                          <p:attrName>style.visibility</p:attrName>
                                        </p:attrNameLst>
                                      </p:cBhvr>
                                      <p:to>
                                        <p:strVal val="visible"/>
                                      </p:to>
                                    </p:set>
                                    <p:animEffect transition="in" filter="fade">
                                      <p:cBhvr>
                                        <p:cTn id="12" dur="500"/>
                                        <p:tgtEl>
                                          <p:spTgt spid="8196">
                                            <p:txEl>
                                              <p:pRg st="1" end="1"/>
                                            </p:txEl>
                                          </p:spTgt>
                                        </p:tgtEl>
                                      </p:cBhvr>
                                    </p:animEffect>
                                  </p:childTnLst>
                                  <p:subTnLst>
                                    <p:animClr clrSpc="rgb" dir="cw">
                                      <p:cBhvr override="childStyle">
                                        <p:cTn dur="1" fill="hold" display="0" masterRel="nextClick" afterEffect="1"/>
                                        <p:tgtEl>
                                          <p:spTgt spid="8196">
                                            <p:txEl>
                                              <p:pRg st="1" end="1"/>
                                            </p:txEl>
                                          </p:spTgt>
                                        </p:tgtEl>
                                        <p:attrNameLst>
                                          <p:attrName>ppt_c</p:attrName>
                                        </p:attrNameLst>
                                      </p:cBhvr>
                                      <p:to>
                                        <a:srgbClr val="C0C0C0"/>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6">
                                            <p:txEl>
                                              <p:pRg st="2" end="2"/>
                                            </p:txEl>
                                          </p:spTgt>
                                        </p:tgtEl>
                                        <p:attrNameLst>
                                          <p:attrName>style.visibility</p:attrName>
                                        </p:attrNameLst>
                                      </p:cBhvr>
                                      <p:to>
                                        <p:strVal val="visible"/>
                                      </p:to>
                                    </p:set>
                                    <p:animEffect transition="in" filter="fade">
                                      <p:cBhvr>
                                        <p:cTn id="17" dur="500"/>
                                        <p:tgtEl>
                                          <p:spTgt spid="8196">
                                            <p:txEl>
                                              <p:pRg st="2" end="2"/>
                                            </p:txEl>
                                          </p:spTgt>
                                        </p:tgtEl>
                                      </p:cBhvr>
                                    </p:animEffect>
                                  </p:childTnLst>
                                  <p:subTnLst>
                                    <p:animClr clrSpc="rgb" dir="cw">
                                      <p:cBhvr override="childStyle">
                                        <p:cTn dur="1" fill="hold" display="0" masterRel="nextClick" afterEffect="1"/>
                                        <p:tgtEl>
                                          <p:spTgt spid="8196">
                                            <p:txEl>
                                              <p:pRg st="2" end="2"/>
                                            </p:txEl>
                                          </p:spTgt>
                                        </p:tgtEl>
                                        <p:attrNameLst>
                                          <p:attrName>ppt_c</p:attrName>
                                        </p:attrNameLst>
                                      </p:cBhvr>
                                      <p:to>
                                        <a:srgbClr val="C0C0C0"/>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6">
                                            <p:txEl>
                                              <p:pRg st="3" end="3"/>
                                            </p:txEl>
                                          </p:spTgt>
                                        </p:tgtEl>
                                        <p:attrNameLst>
                                          <p:attrName>style.visibility</p:attrName>
                                        </p:attrNameLst>
                                      </p:cBhvr>
                                      <p:to>
                                        <p:strVal val="visible"/>
                                      </p:to>
                                    </p:set>
                                    <p:animEffect transition="in" filter="fade">
                                      <p:cBhvr>
                                        <p:cTn id="22" dur="500"/>
                                        <p:tgtEl>
                                          <p:spTgt spid="8196">
                                            <p:txEl>
                                              <p:pRg st="3" end="3"/>
                                            </p:txEl>
                                          </p:spTgt>
                                        </p:tgtEl>
                                      </p:cBhvr>
                                    </p:animEffect>
                                  </p:childTnLst>
                                  <p:subTnLst>
                                    <p:animClr clrSpc="rgb" dir="cw">
                                      <p:cBhvr override="childStyle">
                                        <p:cTn dur="1" fill="hold" display="0" masterRel="nextClick" afterEffect="1"/>
                                        <p:tgtEl>
                                          <p:spTgt spid="8196">
                                            <p:txEl>
                                              <p:pRg st="3" end="3"/>
                                            </p:txEl>
                                          </p:spTgt>
                                        </p:tgtEl>
                                        <p:attrNameLst>
                                          <p:attrName>ppt_c</p:attrName>
                                        </p:attrNameLst>
                                      </p:cBhvr>
                                      <p:to>
                                        <a:srgbClr val="C0C0C0"/>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96">
                                            <p:txEl>
                                              <p:pRg st="4" end="4"/>
                                            </p:txEl>
                                          </p:spTgt>
                                        </p:tgtEl>
                                        <p:attrNameLst>
                                          <p:attrName>style.visibility</p:attrName>
                                        </p:attrNameLst>
                                      </p:cBhvr>
                                      <p:to>
                                        <p:strVal val="visible"/>
                                      </p:to>
                                    </p:set>
                                    <p:animEffect transition="in" filter="fade">
                                      <p:cBhvr>
                                        <p:cTn id="27" dur="500"/>
                                        <p:tgtEl>
                                          <p:spTgt spid="819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76800" y="1855788"/>
            <a:ext cx="3330575"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body" sz="half" idx="1"/>
          </p:nvPr>
        </p:nvSpPr>
        <p:spPr>
          <a:xfrm>
            <a:off x="758952" y="2743200"/>
            <a:ext cx="6781800" cy="2849562"/>
          </a:xfrm>
          <a:noFill/>
        </p:spPr>
        <p:txBody>
          <a:bodyPr/>
          <a:lstStyle/>
          <a:p>
            <a:pPr marL="115888" indent="-115888" eaLnBrk="1" hangingPunct="1">
              <a:spcBef>
                <a:spcPct val="25000"/>
              </a:spcBef>
              <a:spcAft>
                <a:spcPts val="700"/>
              </a:spcAft>
              <a:buFontTx/>
              <a:buNone/>
            </a:pPr>
            <a:r>
              <a:rPr lang="en-US" altLang="en-US" b="1" dirty="0" smtClean="0">
                <a:solidFill>
                  <a:srgbClr val="C00000"/>
                </a:solidFill>
                <a:latin typeface="Calibri" pitchFamily="34" charset="0"/>
              </a:rPr>
              <a:t>Familial factors</a:t>
            </a:r>
          </a:p>
          <a:p>
            <a:pPr marL="346075" lvl="2" indent="-342900" eaLnBrk="1" hangingPunct="1">
              <a:spcBef>
                <a:spcPts val="0"/>
              </a:spcBef>
              <a:spcAft>
                <a:spcPts val="700"/>
              </a:spcAft>
              <a:buClr>
                <a:schemeClr val="tx1"/>
              </a:buClr>
              <a:buSzPct val="80000"/>
            </a:pPr>
            <a:r>
              <a:rPr lang="en-US" altLang="en-US" sz="2400" dirty="0" smtClean="0">
                <a:solidFill>
                  <a:srgbClr val="292929"/>
                </a:solidFill>
                <a:latin typeface="Calibri" pitchFamily="34" charset="0"/>
              </a:rPr>
              <a:t>Changing “role” in the family</a:t>
            </a:r>
          </a:p>
          <a:p>
            <a:pPr marL="346075" lvl="2" indent="-342900" eaLnBrk="1" hangingPunct="1">
              <a:spcBef>
                <a:spcPts val="0"/>
              </a:spcBef>
              <a:spcAft>
                <a:spcPts val="700"/>
              </a:spcAft>
              <a:buClr>
                <a:schemeClr val="tx1"/>
              </a:buClr>
              <a:buSzPct val="80000"/>
            </a:pPr>
            <a:r>
              <a:rPr lang="en-US" altLang="en-US" sz="2400" dirty="0" smtClean="0">
                <a:solidFill>
                  <a:srgbClr val="292929"/>
                </a:solidFill>
                <a:latin typeface="Calibri" pitchFamily="34" charset="0"/>
              </a:rPr>
              <a:t>Boundaries </a:t>
            </a:r>
          </a:p>
          <a:p>
            <a:pPr marL="346075" lvl="2" indent="-342900" eaLnBrk="1" hangingPunct="1">
              <a:spcBef>
                <a:spcPts val="0"/>
              </a:spcBef>
              <a:spcAft>
                <a:spcPts val="700"/>
              </a:spcAft>
              <a:buClr>
                <a:schemeClr val="tx1"/>
              </a:buClr>
              <a:buSzPct val="80000"/>
            </a:pPr>
            <a:r>
              <a:rPr lang="en-US" altLang="en-US" sz="2400" dirty="0" smtClean="0">
                <a:solidFill>
                  <a:srgbClr val="292929"/>
                </a:solidFill>
                <a:latin typeface="Calibri" pitchFamily="34" charset="0"/>
              </a:rPr>
              <a:t>Expectations</a:t>
            </a:r>
          </a:p>
          <a:p>
            <a:pPr marL="231775" lvl="1" indent="-1588" eaLnBrk="1" hangingPunct="1">
              <a:buFontTx/>
              <a:buNone/>
            </a:pPr>
            <a:endParaRPr lang="en-US" altLang="en-US" sz="2000" dirty="0" smtClean="0">
              <a:solidFill>
                <a:srgbClr val="292929"/>
              </a:solidFill>
            </a:endParaRPr>
          </a:p>
          <a:p>
            <a:pPr marL="231775" lvl="1" indent="-1588" eaLnBrk="1" hangingPunct="1">
              <a:buClr>
                <a:schemeClr val="tx1"/>
              </a:buClr>
              <a:buSzPct val="70000"/>
              <a:buFont typeface="Wingdings" pitchFamily="2" charset="2"/>
              <a:buChar char="§"/>
            </a:pPr>
            <a:endParaRPr lang="en-US" altLang="en-US" sz="2000" dirty="0" smtClean="0">
              <a:solidFill>
                <a:srgbClr val="292929"/>
              </a:solidFill>
            </a:endParaRPr>
          </a:p>
          <a:p>
            <a:pPr marL="231775" lvl="1" indent="-1588" eaLnBrk="1" hangingPunct="1"/>
            <a:endParaRPr lang="en-US" altLang="en-US" sz="2000" dirty="0" smtClean="0">
              <a:solidFill>
                <a:srgbClr val="5F5F5F"/>
              </a:solidFill>
            </a:endParaRPr>
          </a:p>
        </p:txBody>
      </p:sp>
      <p:pic>
        <p:nvPicPr>
          <p:cNvPr id="10245" name="Picture 5" descr="orange top ppt cop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4"/>
          <p:cNvSpPr>
            <a:spLocks noChangeArrowheads="1"/>
          </p:cNvSpPr>
          <p:nvPr/>
        </p:nvSpPr>
        <p:spPr bwMode="auto">
          <a:xfrm>
            <a:off x="533400" y="13716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600" b="1">
              <a:solidFill>
                <a:srgbClr val="990000"/>
              </a:solidFill>
            </a:endParaRPr>
          </a:p>
        </p:txBody>
      </p:sp>
      <p:sp>
        <p:nvSpPr>
          <p:cNvPr id="10" name="Rectangle 4"/>
          <p:cNvSpPr>
            <a:spLocks noChangeArrowheads="1"/>
          </p:cNvSpPr>
          <p:nvPr/>
        </p:nvSpPr>
        <p:spPr bwMode="auto">
          <a:xfrm>
            <a:off x="457200" y="13716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Why might young adults be more susceptible to substance abuse?</a:t>
            </a:r>
            <a:endParaRPr lang="en-US" altLang="en-US" sz="3600" b="1" dirty="0">
              <a:solidFill>
                <a:srgbClr val="F7964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03070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subTnLst>
                                    <p:animClr clrSpc="rgb" dir="cw">
                                      <p:cBhvr override="childStyle">
                                        <p:cTn dur="1" fill="hold" display="0" masterRel="nextClick" afterEffect="1"/>
                                        <p:tgtEl>
                                          <p:spTgt spid="9219">
                                            <p:txEl>
                                              <p:pRg st="1" end="1"/>
                                            </p:txEl>
                                          </p:spTgt>
                                        </p:tgtEl>
                                        <p:attrNameLst>
                                          <p:attrName>ppt_c</p:attrName>
                                        </p:attrNameLst>
                                      </p:cBhvr>
                                      <p:to>
                                        <a:srgbClr val="C0C0C0"/>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subTnLst>
                                    <p:animClr clrSpc="rgb" dir="cw">
                                      <p:cBhvr override="childStyle">
                                        <p:cTn dur="1" fill="hold" display="0" masterRel="nextClick" afterEffect="1"/>
                                        <p:tgtEl>
                                          <p:spTgt spid="9219">
                                            <p:txEl>
                                              <p:pRg st="2" end="2"/>
                                            </p:txEl>
                                          </p:spTgt>
                                        </p:tgtEl>
                                        <p:attrNameLst>
                                          <p:attrName>ppt_c</p:attrName>
                                        </p:attrNameLst>
                                      </p:cBhvr>
                                      <p:to>
                                        <a:srgbClr val="C0C0C0"/>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26013" y="2971800"/>
            <a:ext cx="411003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4"/>
          <p:cNvSpPr>
            <a:spLocks noGrp="1" noChangeArrowheads="1"/>
          </p:cNvSpPr>
          <p:nvPr>
            <p:ph type="body" sz="half" idx="2"/>
          </p:nvPr>
        </p:nvSpPr>
        <p:spPr>
          <a:xfrm>
            <a:off x="758952" y="2743200"/>
            <a:ext cx="7620000" cy="3535362"/>
          </a:xfrm>
        </p:spPr>
        <p:txBody>
          <a:bodyPr/>
          <a:lstStyle/>
          <a:p>
            <a:pPr eaLnBrk="1" hangingPunct="1">
              <a:spcAft>
                <a:spcPts val="700"/>
              </a:spcAft>
              <a:buFontTx/>
              <a:buNone/>
            </a:pPr>
            <a:r>
              <a:rPr lang="en-US" altLang="en-US" b="1" dirty="0" smtClean="0">
                <a:solidFill>
                  <a:srgbClr val="C00000"/>
                </a:solidFill>
                <a:latin typeface="Calibri" pitchFamily="34" charset="0"/>
              </a:rPr>
              <a:t>Biological factors</a:t>
            </a:r>
          </a:p>
          <a:p>
            <a:pPr marL="346075" lvl="2" indent="-346075" eaLnBrk="1" hangingPunct="1">
              <a:spcBef>
                <a:spcPts val="0"/>
              </a:spcBef>
              <a:spcAft>
                <a:spcPts val="700"/>
              </a:spcAft>
              <a:buClr>
                <a:schemeClr val="tx1"/>
              </a:buClr>
              <a:buSzPct val="80000"/>
            </a:pPr>
            <a:r>
              <a:rPr lang="en-US" altLang="en-US" sz="2400" dirty="0" smtClean="0">
                <a:solidFill>
                  <a:srgbClr val="292929"/>
                </a:solidFill>
                <a:latin typeface="Calibri" pitchFamily="34" charset="0"/>
              </a:rPr>
              <a:t>Biological growth still occurring </a:t>
            </a:r>
          </a:p>
          <a:p>
            <a:pPr marL="346075" lvl="2" indent="-346075" eaLnBrk="1" hangingPunct="1">
              <a:spcBef>
                <a:spcPts val="0"/>
              </a:spcBef>
              <a:spcAft>
                <a:spcPts val="700"/>
              </a:spcAft>
              <a:buClr>
                <a:schemeClr val="tx1"/>
              </a:buClr>
              <a:buSzPct val="80000"/>
            </a:pPr>
            <a:r>
              <a:rPr lang="en-US" altLang="en-US" sz="2400" dirty="0" smtClean="0">
                <a:solidFill>
                  <a:srgbClr val="292929"/>
                </a:solidFill>
                <a:latin typeface="Calibri" pitchFamily="34" charset="0"/>
              </a:rPr>
              <a:t>Emergence of mental health problems </a:t>
            </a:r>
            <a:br>
              <a:rPr lang="en-US" altLang="en-US" sz="2400" dirty="0" smtClean="0">
                <a:solidFill>
                  <a:srgbClr val="292929"/>
                </a:solidFill>
                <a:latin typeface="Calibri" pitchFamily="34" charset="0"/>
              </a:rPr>
            </a:br>
            <a:r>
              <a:rPr lang="en-US" altLang="en-US" sz="2400" dirty="0" smtClean="0">
                <a:solidFill>
                  <a:srgbClr val="292929"/>
                </a:solidFill>
                <a:latin typeface="Calibri" pitchFamily="34" charset="0"/>
              </a:rPr>
              <a:t>more refined and evident</a:t>
            </a:r>
          </a:p>
          <a:p>
            <a:pPr marL="346075" lvl="2" indent="-346075" eaLnBrk="1" hangingPunct="1">
              <a:spcBef>
                <a:spcPts val="0"/>
              </a:spcBef>
              <a:spcAft>
                <a:spcPts val="700"/>
              </a:spcAft>
              <a:buClr>
                <a:schemeClr val="tx1"/>
              </a:buClr>
              <a:buSzPct val="80000"/>
            </a:pPr>
            <a:r>
              <a:rPr lang="en-US" altLang="en-US" sz="2400" dirty="0" smtClean="0">
                <a:solidFill>
                  <a:srgbClr val="292929"/>
                </a:solidFill>
                <a:latin typeface="Calibri" pitchFamily="34" charset="0"/>
              </a:rPr>
              <a:t>Lack of healthy stress responses</a:t>
            </a:r>
          </a:p>
          <a:p>
            <a:pPr eaLnBrk="1" hangingPunct="1"/>
            <a:endParaRPr lang="en-US" altLang="en-US" dirty="0" smtClean="0"/>
          </a:p>
        </p:txBody>
      </p:sp>
      <p:pic>
        <p:nvPicPr>
          <p:cNvPr id="11269" name="Picture 5" descr="orange top ppt cop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4"/>
          <p:cNvSpPr>
            <a:spLocks noChangeArrowheads="1"/>
          </p:cNvSpPr>
          <p:nvPr/>
        </p:nvSpPr>
        <p:spPr bwMode="auto">
          <a:xfrm>
            <a:off x="533400" y="13716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600" b="1">
              <a:solidFill>
                <a:srgbClr val="990000"/>
              </a:solidFill>
            </a:endParaRPr>
          </a:p>
        </p:txBody>
      </p:sp>
      <p:sp>
        <p:nvSpPr>
          <p:cNvPr id="10" name="Rectangle 4"/>
          <p:cNvSpPr>
            <a:spLocks noChangeArrowheads="1"/>
          </p:cNvSpPr>
          <p:nvPr/>
        </p:nvSpPr>
        <p:spPr bwMode="auto">
          <a:xfrm>
            <a:off x="457200" y="13716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Why might young adults be more susceptible to substance abuse?</a:t>
            </a:r>
            <a:endParaRPr lang="en-US" altLang="en-US" sz="3600" b="1" dirty="0">
              <a:solidFill>
                <a:srgbClr val="F7964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45465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Effect transition="in" filter="fade">
                                      <p:cBhvr>
                                        <p:cTn id="7" dur="500"/>
                                        <p:tgtEl>
                                          <p:spTgt spid="92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20">
                                            <p:txEl>
                                              <p:pRg st="1" end="1"/>
                                            </p:txEl>
                                          </p:spTgt>
                                        </p:tgtEl>
                                        <p:attrNameLst>
                                          <p:attrName>style.visibility</p:attrName>
                                        </p:attrNameLst>
                                      </p:cBhvr>
                                      <p:to>
                                        <p:strVal val="visible"/>
                                      </p:to>
                                    </p:set>
                                    <p:animEffect transition="in" filter="fade">
                                      <p:cBhvr>
                                        <p:cTn id="12" dur="500"/>
                                        <p:tgtEl>
                                          <p:spTgt spid="9220">
                                            <p:txEl>
                                              <p:pRg st="1" end="1"/>
                                            </p:txEl>
                                          </p:spTgt>
                                        </p:tgtEl>
                                      </p:cBhvr>
                                    </p:animEffect>
                                  </p:childTnLst>
                                  <p:subTnLst>
                                    <p:animClr clrSpc="rgb" dir="cw">
                                      <p:cBhvr override="childStyle">
                                        <p:cTn dur="1" fill="hold" display="0" masterRel="nextClick" afterEffect="1"/>
                                        <p:tgtEl>
                                          <p:spTgt spid="9220">
                                            <p:txEl>
                                              <p:pRg st="1" end="1"/>
                                            </p:txEl>
                                          </p:spTgt>
                                        </p:tgtEl>
                                        <p:attrNameLst>
                                          <p:attrName>ppt_c</p:attrName>
                                        </p:attrNameLst>
                                      </p:cBhvr>
                                      <p:to>
                                        <a:srgbClr val="C0C0C0"/>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20">
                                            <p:txEl>
                                              <p:pRg st="2" end="2"/>
                                            </p:txEl>
                                          </p:spTgt>
                                        </p:tgtEl>
                                        <p:attrNameLst>
                                          <p:attrName>style.visibility</p:attrName>
                                        </p:attrNameLst>
                                      </p:cBhvr>
                                      <p:to>
                                        <p:strVal val="visible"/>
                                      </p:to>
                                    </p:set>
                                    <p:animEffect transition="in" filter="fade">
                                      <p:cBhvr>
                                        <p:cTn id="17" dur="500"/>
                                        <p:tgtEl>
                                          <p:spTgt spid="9220">
                                            <p:txEl>
                                              <p:pRg st="2" end="2"/>
                                            </p:txEl>
                                          </p:spTgt>
                                        </p:tgtEl>
                                      </p:cBhvr>
                                    </p:animEffect>
                                  </p:childTnLst>
                                  <p:subTnLst>
                                    <p:animClr clrSpc="rgb" dir="cw">
                                      <p:cBhvr override="childStyle">
                                        <p:cTn dur="1" fill="hold" display="0" masterRel="nextClick" afterEffect="1"/>
                                        <p:tgtEl>
                                          <p:spTgt spid="9220">
                                            <p:txEl>
                                              <p:pRg st="2" end="2"/>
                                            </p:txEl>
                                          </p:spTgt>
                                        </p:tgtEl>
                                        <p:attrNameLst>
                                          <p:attrName>ppt_c</p:attrName>
                                        </p:attrNameLst>
                                      </p:cBhvr>
                                      <p:to>
                                        <a:srgbClr val="C0C0C0"/>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20">
                                            <p:txEl>
                                              <p:pRg st="3" end="3"/>
                                            </p:txEl>
                                          </p:spTgt>
                                        </p:tgtEl>
                                        <p:attrNameLst>
                                          <p:attrName>style.visibility</p:attrName>
                                        </p:attrNameLst>
                                      </p:cBhvr>
                                      <p:to>
                                        <p:strVal val="visible"/>
                                      </p:to>
                                    </p:set>
                                    <p:animEffect transition="in" filter="fade">
                                      <p:cBhvr>
                                        <p:cTn id="22" dur="500"/>
                                        <p:tgtEl>
                                          <p:spTgt spid="92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48438" y="3200400"/>
            <a:ext cx="2465387"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5"/>
          <p:cNvSpPr>
            <a:spLocks noGrp="1" noChangeArrowheads="1"/>
          </p:cNvSpPr>
          <p:nvPr>
            <p:ph type="body" sz="half" idx="1"/>
          </p:nvPr>
        </p:nvSpPr>
        <p:spPr>
          <a:xfrm>
            <a:off x="1371600" y="1298448"/>
            <a:ext cx="6705600" cy="4525963"/>
          </a:xfrm>
          <a:noFill/>
        </p:spPr>
        <p:txBody>
          <a:bodyPr/>
          <a:lstStyle/>
          <a:p>
            <a:pPr eaLnBrk="1" hangingPunct="1">
              <a:spcBef>
                <a:spcPts val="0"/>
              </a:spcBef>
              <a:spcAft>
                <a:spcPts val="700"/>
              </a:spcAft>
              <a:buSzPct val="80000"/>
              <a:tabLst>
                <a:tab pos="292100" algn="l"/>
                <a:tab pos="688975" algn="l"/>
              </a:tabLst>
            </a:pPr>
            <a:r>
              <a:rPr lang="en-US" altLang="en-US" sz="2400" dirty="0" smtClean="0">
                <a:latin typeface="Calibri" pitchFamily="34" charset="0"/>
              </a:rPr>
              <a:t>Four times higher failure rates for high school</a:t>
            </a:r>
          </a:p>
          <a:p>
            <a:pPr eaLnBrk="1" hangingPunct="1">
              <a:spcBef>
                <a:spcPts val="0"/>
              </a:spcBef>
              <a:spcAft>
                <a:spcPts val="700"/>
              </a:spcAft>
              <a:buSzPct val="80000"/>
              <a:tabLst>
                <a:tab pos="292100" algn="l"/>
                <a:tab pos="688975" algn="l"/>
              </a:tabLst>
            </a:pPr>
            <a:r>
              <a:rPr lang="en-US" altLang="en-US" sz="2400" dirty="0" smtClean="0">
                <a:latin typeface="Calibri" pitchFamily="34" charset="0"/>
              </a:rPr>
              <a:t>Four times greater rates of unemployment or lack of enrollment in advanced education for 18 to </a:t>
            </a:r>
            <a:br>
              <a:rPr lang="en-US" altLang="en-US" sz="2400" dirty="0" smtClean="0">
                <a:latin typeface="Calibri" pitchFamily="34" charset="0"/>
              </a:rPr>
            </a:br>
            <a:r>
              <a:rPr lang="en-US" altLang="en-US" sz="2400" dirty="0" smtClean="0">
                <a:latin typeface="Calibri" pitchFamily="34" charset="0"/>
              </a:rPr>
              <a:t>21- year-olds</a:t>
            </a:r>
          </a:p>
          <a:p>
            <a:pPr eaLnBrk="1" hangingPunct="1">
              <a:spcBef>
                <a:spcPts val="0"/>
              </a:spcBef>
              <a:spcAft>
                <a:spcPts val="700"/>
              </a:spcAft>
              <a:buSzPct val="80000"/>
              <a:tabLst>
                <a:tab pos="292100" algn="l"/>
                <a:tab pos="688975" algn="l"/>
              </a:tabLst>
            </a:pPr>
            <a:r>
              <a:rPr lang="en-US" altLang="en-US" sz="2400" dirty="0" smtClean="0">
                <a:latin typeface="Calibri" pitchFamily="34" charset="0"/>
              </a:rPr>
              <a:t>Three times greater risk of engaging </a:t>
            </a:r>
            <a:br>
              <a:rPr lang="en-US" altLang="en-US" sz="2400" dirty="0" smtClean="0">
                <a:latin typeface="Calibri" pitchFamily="34" charset="0"/>
              </a:rPr>
            </a:br>
            <a:r>
              <a:rPr lang="en-US" altLang="en-US" sz="2400" dirty="0" smtClean="0">
                <a:latin typeface="Calibri" pitchFamily="34" charset="0"/>
              </a:rPr>
              <a:t>in illegal activities </a:t>
            </a:r>
          </a:p>
          <a:p>
            <a:pPr eaLnBrk="1" hangingPunct="1">
              <a:spcBef>
                <a:spcPts val="0"/>
              </a:spcBef>
              <a:spcAft>
                <a:spcPts val="700"/>
              </a:spcAft>
              <a:buSzPct val="80000"/>
              <a:tabLst>
                <a:tab pos="292100" algn="l"/>
                <a:tab pos="688975" algn="l"/>
              </a:tabLst>
            </a:pPr>
            <a:r>
              <a:rPr lang="en-US" altLang="en-US" sz="2400" dirty="0" smtClean="0">
                <a:latin typeface="Calibri" pitchFamily="34" charset="0"/>
              </a:rPr>
              <a:t>Six times greater risk of being involved </a:t>
            </a:r>
            <a:br>
              <a:rPr lang="en-US" altLang="en-US" sz="2400" dirty="0" smtClean="0">
                <a:latin typeface="Calibri" pitchFamily="34" charset="0"/>
              </a:rPr>
            </a:br>
            <a:r>
              <a:rPr lang="en-US" altLang="en-US" sz="2400" dirty="0" smtClean="0">
                <a:latin typeface="Calibri" pitchFamily="34" charset="0"/>
              </a:rPr>
              <a:t>with youthful pregnancy</a:t>
            </a:r>
          </a:p>
        </p:txBody>
      </p:sp>
      <p:pic>
        <p:nvPicPr>
          <p:cNvPr id="12293" name="Picture 6" descr="bar oran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4"/>
          <p:cNvSpPr>
            <a:spLocks noChangeArrowheads="1"/>
          </p:cNvSpPr>
          <p:nvPr/>
        </p:nvSpPr>
        <p:spPr bwMode="auto">
          <a:xfrm>
            <a:off x="1295400" y="304800"/>
            <a:ext cx="7848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600" b="1">
              <a:solidFill>
                <a:srgbClr val="990000"/>
              </a:solidFill>
            </a:endParaRPr>
          </a:p>
        </p:txBody>
      </p:sp>
      <p:sp>
        <p:nvSpPr>
          <p:cNvPr id="7" name="Rectangle 4"/>
          <p:cNvSpPr>
            <a:spLocks noChangeArrowheads="1"/>
          </p:cNvSpPr>
          <p:nvPr/>
        </p:nvSpPr>
        <p:spPr bwMode="auto">
          <a:xfrm>
            <a:off x="1143000" y="2286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0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Implications</a:t>
            </a:r>
            <a:endParaRPr lang="en-US" altLang="en-US" sz="2400" b="1" dirty="0">
              <a:solidFill>
                <a:srgbClr val="F7964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1648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Effect transition="in" filter="fade">
                                      <p:cBhvr>
                                        <p:cTn id="7" dur="500"/>
                                        <p:tgtEl>
                                          <p:spTgt spid="10244">
                                            <p:txEl>
                                              <p:pRg st="0" end="0"/>
                                            </p:txEl>
                                          </p:spTgt>
                                        </p:tgtEl>
                                      </p:cBhvr>
                                    </p:animEffect>
                                  </p:childTnLst>
                                  <p:subTnLst>
                                    <p:animClr clrSpc="rgb" dir="cw">
                                      <p:cBhvr override="childStyle">
                                        <p:cTn dur="1" fill="hold" display="0" masterRel="nextClick" afterEffect="1"/>
                                        <p:tgtEl>
                                          <p:spTgt spid="10244">
                                            <p:txEl>
                                              <p:pRg st="0" end="0"/>
                                            </p:txEl>
                                          </p:spTgt>
                                        </p:tgtEl>
                                        <p:attrNameLst>
                                          <p:attrName>ppt_c</p:attrName>
                                        </p:attrNameLst>
                                      </p:cBhvr>
                                      <p:to>
                                        <a:srgbClr val="C0C0C0"/>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4">
                                            <p:txEl>
                                              <p:pRg st="1" end="1"/>
                                            </p:txEl>
                                          </p:spTgt>
                                        </p:tgtEl>
                                        <p:attrNameLst>
                                          <p:attrName>style.visibility</p:attrName>
                                        </p:attrNameLst>
                                      </p:cBhvr>
                                      <p:to>
                                        <p:strVal val="visible"/>
                                      </p:to>
                                    </p:set>
                                    <p:animEffect transition="in" filter="fade">
                                      <p:cBhvr>
                                        <p:cTn id="12" dur="500"/>
                                        <p:tgtEl>
                                          <p:spTgt spid="10244">
                                            <p:txEl>
                                              <p:pRg st="1" end="1"/>
                                            </p:txEl>
                                          </p:spTgt>
                                        </p:tgtEl>
                                      </p:cBhvr>
                                    </p:animEffect>
                                  </p:childTnLst>
                                  <p:subTnLst>
                                    <p:animClr clrSpc="rgb" dir="cw">
                                      <p:cBhvr override="childStyle">
                                        <p:cTn dur="1" fill="hold" display="0" masterRel="nextClick" afterEffect="1"/>
                                        <p:tgtEl>
                                          <p:spTgt spid="10244">
                                            <p:txEl>
                                              <p:pRg st="1" end="1"/>
                                            </p:txEl>
                                          </p:spTgt>
                                        </p:tgtEl>
                                        <p:attrNameLst>
                                          <p:attrName>ppt_c</p:attrName>
                                        </p:attrNameLst>
                                      </p:cBhvr>
                                      <p:to>
                                        <a:srgbClr val="C0C0C0"/>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4">
                                            <p:txEl>
                                              <p:pRg st="2" end="2"/>
                                            </p:txEl>
                                          </p:spTgt>
                                        </p:tgtEl>
                                        <p:attrNameLst>
                                          <p:attrName>style.visibility</p:attrName>
                                        </p:attrNameLst>
                                      </p:cBhvr>
                                      <p:to>
                                        <p:strVal val="visible"/>
                                      </p:to>
                                    </p:set>
                                    <p:animEffect transition="in" filter="fade">
                                      <p:cBhvr>
                                        <p:cTn id="17" dur="500"/>
                                        <p:tgtEl>
                                          <p:spTgt spid="10244">
                                            <p:txEl>
                                              <p:pRg st="2" end="2"/>
                                            </p:txEl>
                                          </p:spTgt>
                                        </p:tgtEl>
                                      </p:cBhvr>
                                    </p:animEffect>
                                  </p:childTnLst>
                                  <p:subTnLst>
                                    <p:animClr clrSpc="rgb" dir="cw">
                                      <p:cBhvr override="childStyle">
                                        <p:cTn dur="1" fill="hold" display="0" masterRel="nextClick" afterEffect="1"/>
                                        <p:tgtEl>
                                          <p:spTgt spid="10244">
                                            <p:txEl>
                                              <p:pRg st="2" end="2"/>
                                            </p:txEl>
                                          </p:spTgt>
                                        </p:tgtEl>
                                        <p:attrNameLst>
                                          <p:attrName>ppt_c</p:attrName>
                                        </p:attrNameLst>
                                      </p:cBhvr>
                                      <p:to>
                                        <a:srgbClr val="C0C0C0"/>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4">
                                            <p:txEl>
                                              <p:pRg st="3" end="3"/>
                                            </p:txEl>
                                          </p:spTgt>
                                        </p:tgtEl>
                                        <p:attrNameLst>
                                          <p:attrName>style.visibility</p:attrName>
                                        </p:attrNameLst>
                                      </p:cBhvr>
                                      <p:to>
                                        <p:strVal val="visible"/>
                                      </p:to>
                                    </p:set>
                                    <p:animEffect transition="in" filter="fade">
                                      <p:cBhvr>
                                        <p:cTn id="22" dur="500"/>
                                        <p:tgtEl>
                                          <p:spTgt spid="1024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2522538"/>
            <a:ext cx="2792413" cy="418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5"/>
          <p:cNvSpPr>
            <a:spLocks noGrp="1" noChangeArrowheads="1"/>
          </p:cNvSpPr>
          <p:nvPr>
            <p:ph type="body" sz="half" idx="2"/>
          </p:nvPr>
        </p:nvSpPr>
        <p:spPr>
          <a:xfrm>
            <a:off x="1371600" y="1298448"/>
            <a:ext cx="7315200" cy="4525963"/>
          </a:xfrm>
        </p:spPr>
        <p:txBody>
          <a:bodyPr/>
          <a:lstStyle/>
          <a:p>
            <a:pPr marL="346075" lvl="1" indent="-346075" eaLnBrk="1" hangingPunct="1">
              <a:spcBef>
                <a:spcPts val="0"/>
              </a:spcBef>
              <a:spcAft>
                <a:spcPts val="700"/>
              </a:spcAft>
              <a:buSzPct val="80000"/>
              <a:buFont typeface="Arial" charset="0"/>
              <a:buChar char="•"/>
            </a:pPr>
            <a:r>
              <a:rPr lang="en-US" altLang="en-US" dirty="0" smtClean="0">
                <a:latin typeface="Calibri" pitchFamily="34" charset="0"/>
              </a:rPr>
              <a:t>Anorexia and other eating disorders become </a:t>
            </a:r>
            <a:br>
              <a:rPr lang="en-US" altLang="en-US" dirty="0" smtClean="0">
                <a:latin typeface="Calibri" pitchFamily="34" charset="0"/>
              </a:rPr>
            </a:br>
            <a:r>
              <a:rPr lang="en-US" altLang="en-US" dirty="0" smtClean="0">
                <a:latin typeface="Calibri" pitchFamily="34" charset="0"/>
              </a:rPr>
              <a:t>more prevalent among males and females</a:t>
            </a:r>
          </a:p>
          <a:p>
            <a:pPr marL="346075" lvl="1" indent="-346075" eaLnBrk="1" hangingPunct="1">
              <a:spcBef>
                <a:spcPts val="0"/>
              </a:spcBef>
              <a:spcAft>
                <a:spcPts val="700"/>
              </a:spcAft>
              <a:buSzPct val="80000"/>
              <a:buFont typeface="Arial" charset="0"/>
              <a:buChar char="•"/>
            </a:pPr>
            <a:r>
              <a:rPr lang="en-US" altLang="en-US" dirty="0" smtClean="0">
                <a:latin typeface="Calibri" pitchFamily="34" charset="0"/>
              </a:rPr>
              <a:t>Suicide remains the 2</a:t>
            </a:r>
            <a:r>
              <a:rPr lang="en-US" altLang="en-US" baseline="30000" dirty="0" smtClean="0">
                <a:latin typeface="Calibri" pitchFamily="34" charset="0"/>
              </a:rPr>
              <a:t>nd</a:t>
            </a:r>
            <a:r>
              <a:rPr lang="en-US" altLang="en-US" dirty="0" smtClean="0">
                <a:latin typeface="Calibri" pitchFamily="34" charset="0"/>
              </a:rPr>
              <a:t> leading cause of death in young adulthood; for every successful suicide, </a:t>
            </a:r>
            <a:br>
              <a:rPr lang="en-US" altLang="en-US" dirty="0" smtClean="0">
                <a:latin typeface="Calibri" pitchFamily="34" charset="0"/>
              </a:rPr>
            </a:br>
            <a:r>
              <a:rPr lang="en-US" altLang="en-US" dirty="0" smtClean="0">
                <a:latin typeface="Calibri" pitchFamily="34" charset="0"/>
              </a:rPr>
              <a:t>there are 40 failed attempts (nine times </a:t>
            </a:r>
            <a:br>
              <a:rPr lang="en-US" altLang="en-US" dirty="0" smtClean="0">
                <a:latin typeface="Calibri" pitchFamily="34" charset="0"/>
              </a:rPr>
            </a:br>
            <a:r>
              <a:rPr lang="en-US" altLang="en-US" dirty="0" smtClean="0">
                <a:latin typeface="Calibri" pitchFamily="34" charset="0"/>
              </a:rPr>
              <a:t>this amount “consider” killing themselves)</a:t>
            </a:r>
          </a:p>
          <a:p>
            <a:pPr marL="346075" lvl="1" indent="-346075" eaLnBrk="1" hangingPunct="1">
              <a:spcBef>
                <a:spcPts val="0"/>
              </a:spcBef>
              <a:spcAft>
                <a:spcPts val="700"/>
              </a:spcAft>
              <a:buSzPct val="80000"/>
              <a:buFont typeface="Arial" charset="0"/>
              <a:buChar char="•"/>
            </a:pPr>
            <a:r>
              <a:rPr lang="en-US" altLang="en-US" dirty="0" smtClean="0">
                <a:latin typeface="Calibri" pitchFamily="34" charset="0"/>
              </a:rPr>
              <a:t>Opiate use continues to rise to </a:t>
            </a:r>
            <a:br>
              <a:rPr lang="en-US" altLang="en-US" dirty="0" smtClean="0">
                <a:latin typeface="Calibri" pitchFamily="34" charset="0"/>
              </a:rPr>
            </a:br>
            <a:r>
              <a:rPr lang="en-US" altLang="en-US" dirty="0" smtClean="0">
                <a:latin typeface="Calibri" pitchFamily="34" charset="0"/>
              </a:rPr>
              <a:t>epidemic proportions</a:t>
            </a:r>
          </a:p>
          <a:p>
            <a:pPr marL="0" indent="0" eaLnBrk="1" hangingPunct="1"/>
            <a:endParaRPr lang="en-US" altLang="en-US" dirty="0" smtClean="0"/>
          </a:p>
        </p:txBody>
      </p:sp>
      <p:pic>
        <p:nvPicPr>
          <p:cNvPr id="13316" name="Picture 6" descr="bar oran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noChangeArrowheads="1"/>
          </p:cNvSpPr>
          <p:nvPr/>
        </p:nvSpPr>
        <p:spPr bwMode="auto">
          <a:xfrm>
            <a:off x="1143000" y="2286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0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Implications</a:t>
            </a:r>
            <a:endParaRPr lang="en-US" altLang="en-US" sz="2400" b="1" dirty="0">
              <a:solidFill>
                <a:srgbClr val="F7964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432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subTnLst>
                                    <p:animClr clrSpc="rgb" dir="cw">
                                      <p:cBhvr override="childStyle">
                                        <p:cTn dur="1" fill="hold" display="0" masterRel="nextClick" afterEffect="1"/>
                                        <p:tgtEl>
                                          <p:spTgt spid="11267">
                                            <p:txEl>
                                              <p:pRg st="0" end="0"/>
                                            </p:txEl>
                                          </p:spTgt>
                                        </p:tgtEl>
                                        <p:attrNameLst>
                                          <p:attrName>ppt_c</p:attrName>
                                        </p:attrNameLst>
                                      </p:cBhvr>
                                      <p:to>
                                        <a:srgbClr val="C0C0C0"/>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fade">
                                      <p:cBhvr>
                                        <p:cTn id="12" dur="500"/>
                                        <p:tgtEl>
                                          <p:spTgt spid="11267">
                                            <p:txEl>
                                              <p:pRg st="1" end="1"/>
                                            </p:txEl>
                                          </p:spTgt>
                                        </p:tgtEl>
                                      </p:cBhvr>
                                    </p:animEffect>
                                  </p:childTnLst>
                                  <p:subTnLst>
                                    <p:animClr clrSpc="rgb" dir="cw">
                                      <p:cBhvr override="childStyle">
                                        <p:cTn dur="1" fill="hold" display="0" masterRel="nextClick" afterEffect="1"/>
                                        <p:tgtEl>
                                          <p:spTgt spid="11267">
                                            <p:txEl>
                                              <p:pRg st="1" end="1"/>
                                            </p:txEl>
                                          </p:spTgt>
                                        </p:tgtEl>
                                        <p:attrNameLst>
                                          <p:attrName>ppt_c</p:attrName>
                                        </p:attrNameLst>
                                      </p:cBhvr>
                                      <p:to>
                                        <a:srgbClr val="C0C0C0"/>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fade">
                                      <p:cBhvr>
                                        <p:cTn id="17"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a:normAutofit/>
          </a:bodyPr>
          <a:lstStyle/>
          <a:p>
            <a:pPr algn="l"/>
            <a:r>
              <a:rPr lang="en-US" sz="40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What is heroin?</a:t>
            </a:r>
            <a:endParaRPr lang="en-US" sz="4000" b="1" dirty="0">
              <a:solidFill>
                <a:srgbClr val="F79646"/>
              </a:solidFill>
              <a:latin typeface="Tahoma" panose="020B0604030504040204" pitchFamily="34" charset="0"/>
              <a:ea typeface="Tahoma" panose="020B0604030504040204" pitchFamily="34" charset="0"/>
              <a:cs typeface="Tahoma" panose="020B0604030504040204" pitchFamily="34" charset="0"/>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flipH="1">
            <a:off x="4952999" y="4077150"/>
            <a:ext cx="4190998" cy="278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758952" y="2258569"/>
            <a:ext cx="7546848" cy="3151632"/>
          </a:xfrm>
        </p:spPr>
        <p:txBody>
          <a:bodyPr>
            <a:normAutofit/>
          </a:bodyPr>
          <a:lstStyle/>
          <a:p>
            <a:pPr>
              <a:spcBef>
                <a:spcPts val="0"/>
              </a:spcBef>
              <a:spcAft>
                <a:spcPts val="700"/>
              </a:spcAft>
              <a:buSzPct val="80000"/>
            </a:pPr>
            <a:r>
              <a:rPr lang="en-US" sz="2400" dirty="0" smtClean="0"/>
              <a:t>Heroin </a:t>
            </a:r>
            <a:r>
              <a:rPr lang="en-US" sz="2400" dirty="0"/>
              <a:t>is a </a:t>
            </a:r>
            <a:r>
              <a:rPr lang="en-US" sz="2400" dirty="0" smtClean="0"/>
              <a:t>highly addictive opioid </a:t>
            </a:r>
            <a:r>
              <a:rPr lang="en-US" sz="2400" dirty="0"/>
              <a:t>drug </a:t>
            </a:r>
            <a:r>
              <a:rPr lang="en-US" sz="2400" dirty="0" smtClean="0"/>
              <a:t>made </a:t>
            </a:r>
            <a:r>
              <a:rPr lang="en-US" sz="2400" dirty="0"/>
              <a:t>from morphine, a </a:t>
            </a:r>
            <a:r>
              <a:rPr lang="en-US" sz="2400" dirty="0" smtClean="0"/>
              <a:t>mind-altering substance </a:t>
            </a:r>
            <a:r>
              <a:rPr lang="en-US" sz="2400" dirty="0"/>
              <a:t>that occurs naturally in the resin of the opium poppy </a:t>
            </a:r>
            <a:r>
              <a:rPr lang="en-US" sz="2400" dirty="0" smtClean="0"/>
              <a:t>plant.</a:t>
            </a:r>
          </a:p>
          <a:p>
            <a:pPr defTabSz="165100">
              <a:spcBef>
                <a:spcPts val="0"/>
              </a:spcBef>
              <a:spcAft>
                <a:spcPts val="700"/>
              </a:spcAft>
              <a:buSzPct val="80000"/>
            </a:pPr>
            <a:r>
              <a:rPr lang="en-US" sz="2400" dirty="0" smtClean="0"/>
              <a:t>Heroin can be smoked, injected or snorted.</a:t>
            </a:r>
          </a:p>
        </p:txBody>
      </p:sp>
      <p:pic>
        <p:nvPicPr>
          <p:cNvPr id="6" name="Picture 2" descr="orange top ppt cop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18" y="0"/>
            <a:ext cx="9148618" cy="905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17397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06" y="-402814"/>
            <a:ext cx="9478406" cy="7565614"/>
          </a:xfrm>
          <a:prstGeom prst="rect">
            <a:avLst/>
          </a:prstGeom>
        </p:spPr>
      </p:pic>
      <p:sp>
        <p:nvSpPr>
          <p:cNvPr id="4" name="Rectangle 3"/>
          <p:cNvSpPr/>
          <p:nvPr/>
        </p:nvSpPr>
        <p:spPr>
          <a:xfrm>
            <a:off x="2819400" y="5562600"/>
            <a:ext cx="7095695" cy="990600"/>
          </a:xfrm>
          <a:prstGeom prst="rect">
            <a:avLst/>
          </a:prstGeom>
          <a:solidFill>
            <a:srgbClr val="FFFFFF">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590800" y="5562600"/>
            <a:ext cx="6172200" cy="954107"/>
          </a:xfrm>
          <a:prstGeom prst="rect">
            <a:avLst/>
          </a:prstGeom>
          <a:noFill/>
        </p:spPr>
        <p:txBody>
          <a:bodyPr wrap="square" rtlCol="0">
            <a:spAutoFit/>
          </a:bodyPr>
          <a:lstStyle/>
          <a:p>
            <a:pPr algn="r"/>
            <a:r>
              <a:rPr lang="en-US" sz="2800" dirty="0" smtClean="0">
                <a:latin typeface="Tahoma" panose="020B0604030504040204" pitchFamily="34" charset="0"/>
                <a:ea typeface="Tahoma" panose="020B0604030504040204" pitchFamily="34" charset="0"/>
                <a:cs typeface="Tahoma" panose="020B0604030504040204" pitchFamily="34" charset="0"/>
              </a:rPr>
              <a:t>Treatment implications: </a:t>
            </a:r>
            <a:br>
              <a:rPr lang="en-US" sz="2800" dirty="0" smtClean="0">
                <a:latin typeface="Tahoma" panose="020B0604030504040204" pitchFamily="34" charset="0"/>
                <a:ea typeface="Tahoma" panose="020B0604030504040204" pitchFamily="34" charset="0"/>
                <a:cs typeface="Tahoma" panose="020B0604030504040204" pitchFamily="34" charset="0"/>
              </a:rPr>
            </a:br>
            <a:r>
              <a:rPr lang="en-US" sz="2800" dirty="0" smtClean="0">
                <a:latin typeface="Tahoma" panose="020B0604030504040204" pitchFamily="34" charset="0"/>
                <a:ea typeface="Tahoma" panose="020B0604030504040204" pitchFamily="34" charset="0"/>
                <a:cs typeface="Tahoma" panose="020B0604030504040204" pitchFamily="34" charset="0"/>
              </a:rPr>
              <a:t>What works and what doesn’t</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671360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448425" y="2824163"/>
            <a:ext cx="26955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4"/>
          <p:cNvSpPr>
            <a:spLocks noGrp="1" noChangeArrowheads="1"/>
          </p:cNvSpPr>
          <p:nvPr>
            <p:ph type="body" sz="half" idx="4294967295"/>
          </p:nvPr>
        </p:nvSpPr>
        <p:spPr>
          <a:xfrm>
            <a:off x="1371600" y="1900238"/>
            <a:ext cx="6548438" cy="4424362"/>
          </a:xfrm>
        </p:spPr>
        <p:txBody>
          <a:bodyPr/>
          <a:lstStyle/>
          <a:p>
            <a:pPr eaLnBrk="1" hangingPunct="1">
              <a:spcBef>
                <a:spcPts val="0"/>
              </a:spcBef>
              <a:spcAft>
                <a:spcPts val="700"/>
              </a:spcAft>
              <a:buClr>
                <a:schemeClr val="tx1"/>
              </a:buClr>
              <a:buSzPct val="80000"/>
            </a:pPr>
            <a:r>
              <a:rPr lang="en-US" altLang="en-US" sz="2400" dirty="0" smtClean="0">
                <a:latin typeface="Calibri" pitchFamily="34" charset="0"/>
              </a:rPr>
              <a:t>View client as the expert</a:t>
            </a:r>
          </a:p>
          <a:p>
            <a:pPr eaLnBrk="1" hangingPunct="1">
              <a:spcBef>
                <a:spcPts val="0"/>
              </a:spcBef>
              <a:spcAft>
                <a:spcPts val="700"/>
              </a:spcAft>
              <a:buClr>
                <a:schemeClr val="tx1"/>
              </a:buClr>
              <a:buSzPct val="80000"/>
            </a:pPr>
            <a:r>
              <a:rPr lang="en-US" altLang="en-US" sz="2400" dirty="0" smtClean="0">
                <a:latin typeface="Calibri" pitchFamily="34" charset="0"/>
              </a:rPr>
              <a:t>Educate on developmental issues</a:t>
            </a:r>
          </a:p>
          <a:p>
            <a:pPr eaLnBrk="1" hangingPunct="1">
              <a:spcBef>
                <a:spcPts val="0"/>
              </a:spcBef>
              <a:spcAft>
                <a:spcPts val="700"/>
              </a:spcAft>
              <a:buClr>
                <a:schemeClr val="tx1"/>
              </a:buClr>
              <a:buSzPct val="80000"/>
            </a:pPr>
            <a:r>
              <a:rPr lang="en-US" altLang="en-US" sz="2400" dirty="0" smtClean="0">
                <a:latin typeface="Calibri" pitchFamily="34" charset="0"/>
              </a:rPr>
              <a:t>Involve community support systems</a:t>
            </a:r>
          </a:p>
          <a:p>
            <a:pPr eaLnBrk="1" hangingPunct="1">
              <a:spcBef>
                <a:spcPts val="0"/>
              </a:spcBef>
              <a:spcAft>
                <a:spcPts val="700"/>
              </a:spcAft>
              <a:buClr>
                <a:schemeClr val="tx1"/>
              </a:buClr>
              <a:buSzPct val="80000"/>
            </a:pPr>
            <a:r>
              <a:rPr lang="en-US" altLang="en-US" sz="2400" dirty="0" smtClean="0">
                <a:latin typeface="Calibri" pitchFamily="34" charset="0"/>
              </a:rPr>
              <a:t>Grow internal motivation</a:t>
            </a:r>
          </a:p>
          <a:p>
            <a:pPr eaLnBrk="1" hangingPunct="1">
              <a:spcBef>
                <a:spcPts val="0"/>
              </a:spcBef>
              <a:spcAft>
                <a:spcPts val="700"/>
              </a:spcAft>
              <a:buClr>
                <a:schemeClr val="tx1"/>
              </a:buClr>
              <a:buSzPct val="80000"/>
            </a:pPr>
            <a:r>
              <a:rPr lang="en-US" altLang="en-US" sz="2400" dirty="0" smtClean="0">
                <a:latin typeface="Calibri" pitchFamily="34" charset="0"/>
              </a:rPr>
              <a:t>Encourage self-exploration</a:t>
            </a:r>
          </a:p>
          <a:p>
            <a:pPr eaLnBrk="1" hangingPunct="1">
              <a:spcBef>
                <a:spcPts val="0"/>
              </a:spcBef>
              <a:spcAft>
                <a:spcPts val="700"/>
              </a:spcAft>
              <a:buClr>
                <a:schemeClr val="tx1"/>
              </a:buClr>
              <a:buSzPct val="80000"/>
            </a:pPr>
            <a:r>
              <a:rPr lang="en-US" altLang="en-US" sz="2400" dirty="0" smtClean="0">
                <a:latin typeface="Calibri" pitchFamily="34" charset="0"/>
              </a:rPr>
              <a:t>Accept client’s ownership </a:t>
            </a:r>
            <a:br>
              <a:rPr lang="en-US" altLang="en-US" sz="2400" dirty="0" smtClean="0">
                <a:latin typeface="Calibri" pitchFamily="34" charset="0"/>
              </a:rPr>
            </a:br>
            <a:r>
              <a:rPr lang="en-US" altLang="en-US" sz="2400" dirty="0" smtClean="0">
                <a:latin typeface="Calibri" pitchFamily="34" charset="0"/>
              </a:rPr>
              <a:t>in the counseling and recovery </a:t>
            </a:r>
            <a:br>
              <a:rPr lang="en-US" altLang="en-US" sz="2400" dirty="0" smtClean="0">
                <a:latin typeface="Calibri" pitchFamily="34" charset="0"/>
              </a:rPr>
            </a:br>
            <a:r>
              <a:rPr lang="en-US" altLang="en-US" sz="2400" dirty="0" smtClean="0">
                <a:latin typeface="Calibri" pitchFamily="34" charset="0"/>
              </a:rPr>
              <a:t>process (empowerment)</a:t>
            </a:r>
          </a:p>
          <a:p>
            <a:pPr eaLnBrk="1" hangingPunct="1">
              <a:spcBef>
                <a:spcPts val="0"/>
              </a:spcBef>
              <a:spcAft>
                <a:spcPts val="700"/>
              </a:spcAft>
              <a:buClr>
                <a:schemeClr val="tx1"/>
              </a:buClr>
              <a:buSzPct val="80000"/>
            </a:pPr>
            <a:r>
              <a:rPr lang="en-US" altLang="en-US" sz="2400" dirty="0" smtClean="0">
                <a:latin typeface="Calibri" pitchFamily="34" charset="0"/>
              </a:rPr>
              <a:t>Instill confidence in life skills</a:t>
            </a:r>
          </a:p>
          <a:p>
            <a:pPr eaLnBrk="1" hangingPunct="1">
              <a:spcBef>
                <a:spcPct val="30000"/>
              </a:spcBef>
              <a:buClr>
                <a:srgbClr val="695E4A"/>
              </a:buClr>
              <a:buSzPct val="70000"/>
              <a:buFontTx/>
              <a:buNone/>
            </a:pPr>
            <a:endParaRPr lang="en-US" altLang="en-US" sz="2800" dirty="0" smtClean="0"/>
          </a:p>
        </p:txBody>
      </p:sp>
      <p:pic>
        <p:nvPicPr>
          <p:cNvPr id="16388" name="Picture 5" descr="bar oran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1143000" y="5334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0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Treatment considerations </a:t>
            </a:r>
            <a:br>
              <a:rPr lang="en-US" altLang="en-US" sz="40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br>
            <a:r>
              <a:rPr lang="en-US" altLang="en-US" sz="40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for counselors</a:t>
            </a:r>
            <a:endParaRPr lang="en-US" altLang="en-US" sz="2400" b="1" dirty="0">
              <a:solidFill>
                <a:srgbClr val="F7964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2117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subTnLst>
                                    <p:animClr clrSpc="rgb" dir="cw">
                                      <p:cBhvr override="childStyle">
                                        <p:cTn dur="1" fill="hold" display="0" masterRel="nextClick" afterEffect="1"/>
                                        <p:tgtEl>
                                          <p:spTgt spid="14339">
                                            <p:txEl>
                                              <p:pRg st="0" end="0"/>
                                            </p:txEl>
                                          </p:spTgt>
                                        </p:tgtEl>
                                        <p:attrNameLst>
                                          <p:attrName>ppt_c</p:attrName>
                                        </p:attrNameLst>
                                      </p:cBhvr>
                                      <p:to>
                                        <a:srgbClr val="C0C0C0"/>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500"/>
                                        <p:tgtEl>
                                          <p:spTgt spid="14339">
                                            <p:txEl>
                                              <p:pRg st="1" end="1"/>
                                            </p:txEl>
                                          </p:spTgt>
                                        </p:tgtEl>
                                      </p:cBhvr>
                                    </p:animEffect>
                                  </p:childTnLst>
                                  <p:subTnLst>
                                    <p:animClr clrSpc="rgb" dir="cw">
                                      <p:cBhvr override="childStyle">
                                        <p:cTn dur="1" fill="hold" display="0" masterRel="nextClick" afterEffect="1"/>
                                        <p:tgtEl>
                                          <p:spTgt spid="14339">
                                            <p:txEl>
                                              <p:pRg st="1" end="1"/>
                                            </p:txEl>
                                          </p:spTgt>
                                        </p:tgtEl>
                                        <p:attrNameLst>
                                          <p:attrName>ppt_c</p:attrName>
                                        </p:attrNameLst>
                                      </p:cBhvr>
                                      <p:to>
                                        <a:srgbClr val="C0C0C0"/>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fade">
                                      <p:cBhvr>
                                        <p:cTn id="17" dur="500"/>
                                        <p:tgtEl>
                                          <p:spTgt spid="14339">
                                            <p:txEl>
                                              <p:pRg st="2" end="2"/>
                                            </p:txEl>
                                          </p:spTgt>
                                        </p:tgtEl>
                                      </p:cBhvr>
                                    </p:animEffect>
                                  </p:childTnLst>
                                  <p:subTnLst>
                                    <p:animClr clrSpc="rgb" dir="cw">
                                      <p:cBhvr override="childStyle">
                                        <p:cTn dur="1" fill="hold" display="0" masterRel="nextClick" afterEffect="1"/>
                                        <p:tgtEl>
                                          <p:spTgt spid="14339">
                                            <p:txEl>
                                              <p:pRg st="2" end="2"/>
                                            </p:txEl>
                                          </p:spTgt>
                                        </p:tgtEl>
                                        <p:attrNameLst>
                                          <p:attrName>ppt_c</p:attrName>
                                        </p:attrNameLst>
                                      </p:cBhvr>
                                      <p:to>
                                        <a:srgbClr val="C0C0C0"/>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fade">
                                      <p:cBhvr>
                                        <p:cTn id="22" dur="500"/>
                                        <p:tgtEl>
                                          <p:spTgt spid="14339">
                                            <p:txEl>
                                              <p:pRg st="3" end="3"/>
                                            </p:txEl>
                                          </p:spTgt>
                                        </p:tgtEl>
                                      </p:cBhvr>
                                    </p:animEffect>
                                  </p:childTnLst>
                                  <p:subTnLst>
                                    <p:animClr clrSpc="rgb" dir="cw">
                                      <p:cBhvr override="childStyle">
                                        <p:cTn dur="1" fill="hold" display="0" masterRel="nextClick" afterEffect="1"/>
                                        <p:tgtEl>
                                          <p:spTgt spid="14339">
                                            <p:txEl>
                                              <p:pRg st="3" end="3"/>
                                            </p:txEl>
                                          </p:spTgt>
                                        </p:tgtEl>
                                        <p:attrNameLst>
                                          <p:attrName>ppt_c</p:attrName>
                                        </p:attrNameLst>
                                      </p:cBhvr>
                                      <p:to>
                                        <a:srgbClr val="C0C0C0"/>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fade">
                                      <p:cBhvr>
                                        <p:cTn id="27" dur="500"/>
                                        <p:tgtEl>
                                          <p:spTgt spid="14339">
                                            <p:txEl>
                                              <p:pRg st="4" end="4"/>
                                            </p:txEl>
                                          </p:spTgt>
                                        </p:tgtEl>
                                      </p:cBhvr>
                                    </p:animEffect>
                                  </p:childTnLst>
                                  <p:subTnLst>
                                    <p:animClr clrSpc="rgb" dir="cw">
                                      <p:cBhvr override="childStyle">
                                        <p:cTn dur="1" fill="hold" display="0" masterRel="nextClick" afterEffect="1"/>
                                        <p:tgtEl>
                                          <p:spTgt spid="14339">
                                            <p:txEl>
                                              <p:pRg st="4" end="4"/>
                                            </p:txEl>
                                          </p:spTgt>
                                        </p:tgtEl>
                                        <p:attrNameLst>
                                          <p:attrName>ppt_c</p:attrName>
                                        </p:attrNameLst>
                                      </p:cBhvr>
                                      <p:to>
                                        <a:srgbClr val="C0C0C0"/>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339">
                                            <p:txEl>
                                              <p:pRg st="5" end="5"/>
                                            </p:txEl>
                                          </p:spTgt>
                                        </p:tgtEl>
                                        <p:attrNameLst>
                                          <p:attrName>style.visibility</p:attrName>
                                        </p:attrNameLst>
                                      </p:cBhvr>
                                      <p:to>
                                        <p:strVal val="visible"/>
                                      </p:to>
                                    </p:set>
                                    <p:animEffect transition="in" filter="fade">
                                      <p:cBhvr>
                                        <p:cTn id="32" dur="500"/>
                                        <p:tgtEl>
                                          <p:spTgt spid="14339">
                                            <p:txEl>
                                              <p:pRg st="5" end="5"/>
                                            </p:txEl>
                                          </p:spTgt>
                                        </p:tgtEl>
                                      </p:cBhvr>
                                    </p:animEffect>
                                  </p:childTnLst>
                                  <p:subTnLst>
                                    <p:animClr clrSpc="rgb" dir="cw">
                                      <p:cBhvr override="childStyle">
                                        <p:cTn dur="1" fill="hold" display="0" masterRel="nextClick" afterEffect="1"/>
                                        <p:tgtEl>
                                          <p:spTgt spid="14339">
                                            <p:txEl>
                                              <p:pRg st="5" end="5"/>
                                            </p:txEl>
                                          </p:spTgt>
                                        </p:tgtEl>
                                        <p:attrNameLst>
                                          <p:attrName>ppt_c</p:attrName>
                                        </p:attrNameLst>
                                      </p:cBhvr>
                                      <p:to>
                                        <a:srgbClr val="C0C0C0"/>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339">
                                            <p:txEl>
                                              <p:pRg st="6" end="6"/>
                                            </p:txEl>
                                          </p:spTgt>
                                        </p:tgtEl>
                                        <p:attrNameLst>
                                          <p:attrName>style.visibility</p:attrName>
                                        </p:attrNameLst>
                                      </p:cBhvr>
                                      <p:to>
                                        <p:strVal val="visible"/>
                                      </p:to>
                                    </p:set>
                                    <p:animEffect transition="in" filter="fade">
                                      <p:cBhvr>
                                        <p:cTn id="37" dur="5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14975" y="3048000"/>
            <a:ext cx="378142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6" descr="orange top ppt cop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4"/>
          <p:cNvSpPr>
            <a:spLocks noChangeArrowheads="1"/>
          </p:cNvSpPr>
          <p:nvPr/>
        </p:nvSpPr>
        <p:spPr bwMode="auto">
          <a:xfrm>
            <a:off x="457200" y="1069848"/>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b="1" dirty="0">
                <a:solidFill>
                  <a:srgbClr val="F79646"/>
                </a:solidFill>
                <a:latin typeface="Tahoma" panose="020B0604030504040204" pitchFamily="34" charset="0"/>
                <a:ea typeface="Tahoma" panose="020B0604030504040204" pitchFamily="34" charset="0"/>
                <a:cs typeface="Tahoma" panose="020B0604030504040204" pitchFamily="34" charset="0"/>
              </a:rPr>
              <a:t>What doesn’t work</a:t>
            </a:r>
          </a:p>
        </p:txBody>
      </p:sp>
      <p:sp>
        <p:nvSpPr>
          <p:cNvPr id="23557" name="Rectangle 9"/>
          <p:cNvSpPr>
            <a:spLocks noChangeArrowheads="1"/>
          </p:cNvSpPr>
          <p:nvPr/>
        </p:nvSpPr>
        <p:spPr bwMode="auto">
          <a:xfrm>
            <a:off x="758952" y="2258568"/>
            <a:ext cx="7240588" cy="411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0"/>
              </a:spcBef>
              <a:spcAft>
                <a:spcPts val="700"/>
              </a:spcAft>
              <a:buClr>
                <a:schemeClr val="tx1"/>
              </a:buClr>
              <a:buSzPct val="80000"/>
            </a:pPr>
            <a:r>
              <a:rPr lang="en-US" altLang="en-US" sz="2400" dirty="0" smtClean="0">
                <a:solidFill>
                  <a:srgbClr val="292929"/>
                </a:solidFill>
                <a:latin typeface="Calibri" pitchFamily="34" charset="0"/>
              </a:rPr>
              <a:t>Fear- or </a:t>
            </a:r>
            <a:r>
              <a:rPr lang="en-US" altLang="en-US" sz="2400" dirty="0">
                <a:solidFill>
                  <a:srgbClr val="292929"/>
                </a:solidFill>
                <a:latin typeface="Calibri" pitchFamily="34" charset="0"/>
              </a:rPr>
              <a:t>threat-based approaches</a:t>
            </a:r>
          </a:p>
          <a:p>
            <a:pPr eaLnBrk="1" hangingPunct="1">
              <a:spcBef>
                <a:spcPts val="0"/>
              </a:spcBef>
              <a:spcAft>
                <a:spcPts val="700"/>
              </a:spcAft>
              <a:buClr>
                <a:schemeClr val="tx1"/>
              </a:buClr>
              <a:buSzPct val="80000"/>
            </a:pPr>
            <a:r>
              <a:rPr lang="en-US" altLang="en-US" sz="2400" dirty="0">
                <a:solidFill>
                  <a:srgbClr val="292929"/>
                </a:solidFill>
                <a:latin typeface="Calibri" pitchFamily="34" charset="0"/>
              </a:rPr>
              <a:t>Long, large groups</a:t>
            </a:r>
          </a:p>
          <a:p>
            <a:pPr eaLnBrk="1" hangingPunct="1">
              <a:spcBef>
                <a:spcPts val="0"/>
              </a:spcBef>
              <a:spcAft>
                <a:spcPts val="700"/>
              </a:spcAft>
              <a:buClr>
                <a:schemeClr val="tx1"/>
              </a:buClr>
              <a:buSzPct val="80000"/>
            </a:pPr>
            <a:r>
              <a:rPr lang="en-US" altLang="en-US" sz="2400" dirty="0">
                <a:solidFill>
                  <a:srgbClr val="292929"/>
                </a:solidFill>
                <a:latin typeface="Calibri" pitchFamily="34" charset="0"/>
              </a:rPr>
              <a:t>Constant siding with family</a:t>
            </a:r>
          </a:p>
          <a:p>
            <a:pPr eaLnBrk="1" hangingPunct="1">
              <a:spcBef>
                <a:spcPts val="0"/>
              </a:spcBef>
              <a:spcAft>
                <a:spcPts val="700"/>
              </a:spcAft>
              <a:buClr>
                <a:schemeClr val="tx1"/>
              </a:buClr>
              <a:buSzPct val="80000"/>
            </a:pPr>
            <a:r>
              <a:rPr lang="en-US" altLang="en-US" sz="2400" dirty="0">
                <a:solidFill>
                  <a:srgbClr val="292929"/>
                </a:solidFill>
                <a:latin typeface="Calibri" pitchFamily="34" charset="0"/>
              </a:rPr>
              <a:t>Focusing solely on consequences</a:t>
            </a:r>
          </a:p>
          <a:p>
            <a:pPr eaLnBrk="1" hangingPunct="1">
              <a:spcBef>
                <a:spcPts val="0"/>
              </a:spcBef>
              <a:spcAft>
                <a:spcPts val="700"/>
              </a:spcAft>
              <a:buClr>
                <a:schemeClr val="tx1"/>
              </a:buClr>
              <a:buSzPct val="80000"/>
            </a:pPr>
            <a:r>
              <a:rPr lang="en-US" altLang="en-US" sz="2400" dirty="0">
                <a:solidFill>
                  <a:srgbClr val="292929"/>
                </a:solidFill>
                <a:latin typeface="Calibri" pitchFamily="34" charset="0"/>
              </a:rPr>
              <a:t>Attempts to control client progress</a:t>
            </a:r>
          </a:p>
          <a:p>
            <a:pPr eaLnBrk="1" hangingPunct="1">
              <a:spcBef>
                <a:spcPts val="0"/>
              </a:spcBef>
              <a:spcAft>
                <a:spcPts val="700"/>
              </a:spcAft>
              <a:buClr>
                <a:schemeClr val="tx1"/>
              </a:buClr>
              <a:buSzPct val="80000"/>
            </a:pPr>
            <a:r>
              <a:rPr lang="en-US" altLang="en-US" sz="2400" dirty="0">
                <a:solidFill>
                  <a:srgbClr val="292929"/>
                </a:solidFill>
                <a:latin typeface="Calibri" pitchFamily="34" charset="0"/>
              </a:rPr>
              <a:t>Poor boundaries</a:t>
            </a:r>
          </a:p>
          <a:p>
            <a:pPr eaLnBrk="1" hangingPunct="1">
              <a:spcBef>
                <a:spcPts val="0"/>
              </a:spcBef>
              <a:spcAft>
                <a:spcPts val="700"/>
              </a:spcAft>
              <a:buClr>
                <a:schemeClr val="tx1"/>
              </a:buClr>
              <a:buSzPct val="80000"/>
            </a:pPr>
            <a:r>
              <a:rPr lang="en-US" altLang="en-US" sz="2400" dirty="0">
                <a:solidFill>
                  <a:srgbClr val="292929"/>
                </a:solidFill>
                <a:latin typeface="Calibri" pitchFamily="34" charset="0"/>
              </a:rPr>
              <a:t>Anger</a:t>
            </a:r>
          </a:p>
          <a:p>
            <a:pPr eaLnBrk="1" hangingPunct="1">
              <a:spcBef>
                <a:spcPts val="0"/>
              </a:spcBef>
              <a:spcAft>
                <a:spcPts val="700"/>
              </a:spcAft>
              <a:buClr>
                <a:schemeClr val="tx1"/>
              </a:buClr>
              <a:buSzPct val="80000"/>
            </a:pPr>
            <a:r>
              <a:rPr lang="en-US" altLang="en-US" sz="2400" dirty="0">
                <a:solidFill>
                  <a:srgbClr val="292929"/>
                </a:solidFill>
                <a:latin typeface="Calibri" pitchFamily="34" charset="0"/>
              </a:rPr>
              <a:t>Inconsistency</a:t>
            </a:r>
          </a:p>
          <a:p>
            <a:pPr eaLnBrk="1" hangingPunct="1">
              <a:spcBef>
                <a:spcPts val="0"/>
              </a:spcBef>
              <a:spcAft>
                <a:spcPts val="700"/>
              </a:spcAft>
              <a:buClr>
                <a:schemeClr val="tx1"/>
              </a:buClr>
              <a:buSzPct val="80000"/>
            </a:pPr>
            <a:r>
              <a:rPr lang="en-US" altLang="en-US" sz="2400" dirty="0">
                <a:solidFill>
                  <a:srgbClr val="292929"/>
                </a:solidFill>
                <a:latin typeface="Calibri" pitchFamily="34" charset="0"/>
              </a:rPr>
              <a:t>Lecturing</a:t>
            </a:r>
          </a:p>
          <a:p>
            <a:pPr eaLnBrk="1" hangingPunct="1">
              <a:spcBef>
                <a:spcPct val="25000"/>
              </a:spcBef>
              <a:buClr>
                <a:schemeClr val="tx1"/>
              </a:buClr>
              <a:buSzPct val="70000"/>
              <a:buFont typeface="Wingdings" pitchFamily="2" charset="2"/>
              <a:buChar char="§"/>
            </a:pPr>
            <a:endParaRPr lang="en-US" altLang="en-US" sz="2400" dirty="0">
              <a:solidFill>
                <a:srgbClr val="292929"/>
              </a:solidFill>
            </a:endParaRPr>
          </a:p>
        </p:txBody>
      </p:sp>
    </p:spTree>
    <p:extLst>
      <p:ext uri="{BB962C8B-B14F-4D97-AF65-F5344CB8AC3E}">
        <p14:creationId xmlns:p14="http://schemas.microsoft.com/office/powerpoint/2010/main" val="95325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7">
                                            <p:txEl>
                                              <p:pRg st="0" end="0"/>
                                            </p:txEl>
                                          </p:spTgt>
                                        </p:tgtEl>
                                        <p:attrNameLst>
                                          <p:attrName>style.visibility</p:attrName>
                                        </p:attrNameLst>
                                      </p:cBhvr>
                                      <p:to>
                                        <p:strVal val="visible"/>
                                      </p:to>
                                    </p:set>
                                    <p:animEffect transition="in" filter="fade">
                                      <p:cBhvr>
                                        <p:cTn id="7" dur="500"/>
                                        <p:tgtEl>
                                          <p:spTgt spid="23557">
                                            <p:txEl>
                                              <p:pRg st="0" end="0"/>
                                            </p:txEl>
                                          </p:spTgt>
                                        </p:tgtEl>
                                      </p:cBhvr>
                                    </p:animEffect>
                                  </p:childTnLst>
                                  <p:subTnLst>
                                    <p:animClr clrSpc="rgb" dir="cw">
                                      <p:cBhvr override="childStyle">
                                        <p:cTn dur="1" fill="hold" display="0" masterRel="nextClick" afterEffect="1"/>
                                        <p:tgtEl>
                                          <p:spTgt spid="23557">
                                            <p:txEl>
                                              <p:pRg st="0" end="0"/>
                                            </p:txEl>
                                          </p:spTgt>
                                        </p:tgtEl>
                                        <p:attrNameLst>
                                          <p:attrName>ppt_c</p:attrName>
                                        </p:attrNameLst>
                                      </p:cBhvr>
                                      <p:to>
                                        <a:srgbClr val="C0C0C0"/>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7">
                                            <p:txEl>
                                              <p:pRg st="1" end="1"/>
                                            </p:txEl>
                                          </p:spTgt>
                                        </p:tgtEl>
                                        <p:attrNameLst>
                                          <p:attrName>style.visibility</p:attrName>
                                        </p:attrNameLst>
                                      </p:cBhvr>
                                      <p:to>
                                        <p:strVal val="visible"/>
                                      </p:to>
                                    </p:set>
                                    <p:animEffect transition="in" filter="fade">
                                      <p:cBhvr>
                                        <p:cTn id="12" dur="500"/>
                                        <p:tgtEl>
                                          <p:spTgt spid="23557">
                                            <p:txEl>
                                              <p:pRg st="1" end="1"/>
                                            </p:txEl>
                                          </p:spTgt>
                                        </p:tgtEl>
                                      </p:cBhvr>
                                    </p:animEffect>
                                  </p:childTnLst>
                                  <p:subTnLst>
                                    <p:animClr clrSpc="rgb" dir="cw">
                                      <p:cBhvr override="childStyle">
                                        <p:cTn dur="1" fill="hold" display="0" masterRel="nextClick" afterEffect="1"/>
                                        <p:tgtEl>
                                          <p:spTgt spid="23557">
                                            <p:txEl>
                                              <p:pRg st="1" end="1"/>
                                            </p:txEl>
                                          </p:spTgt>
                                        </p:tgtEl>
                                        <p:attrNameLst>
                                          <p:attrName>ppt_c</p:attrName>
                                        </p:attrNameLst>
                                      </p:cBhvr>
                                      <p:to>
                                        <a:srgbClr val="C0C0C0"/>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7">
                                            <p:txEl>
                                              <p:pRg st="2" end="2"/>
                                            </p:txEl>
                                          </p:spTgt>
                                        </p:tgtEl>
                                        <p:attrNameLst>
                                          <p:attrName>style.visibility</p:attrName>
                                        </p:attrNameLst>
                                      </p:cBhvr>
                                      <p:to>
                                        <p:strVal val="visible"/>
                                      </p:to>
                                    </p:set>
                                    <p:animEffect transition="in" filter="fade">
                                      <p:cBhvr>
                                        <p:cTn id="17" dur="500"/>
                                        <p:tgtEl>
                                          <p:spTgt spid="23557">
                                            <p:txEl>
                                              <p:pRg st="2" end="2"/>
                                            </p:txEl>
                                          </p:spTgt>
                                        </p:tgtEl>
                                      </p:cBhvr>
                                    </p:animEffect>
                                  </p:childTnLst>
                                  <p:subTnLst>
                                    <p:animClr clrSpc="rgb" dir="cw">
                                      <p:cBhvr override="childStyle">
                                        <p:cTn dur="1" fill="hold" display="0" masterRel="nextClick" afterEffect="1"/>
                                        <p:tgtEl>
                                          <p:spTgt spid="23557">
                                            <p:txEl>
                                              <p:pRg st="2" end="2"/>
                                            </p:txEl>
                                          </p:spTgt>
                                        </p:tgtEl>
                                        <p:attrNameLst>
                                          <p:attrName>ppt_c</p:attrName>
                                        </p:attrNameLst>
                                      </p:cBhvr>
                                      <p:to>
                                        <a:srgbClr val="C0C0C0"/>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557">
                                            <p:txEl>
                                              <p:pRg st="3" end="3"/>
                                            </p:txEl>
                                          </p:spTgt>
                                        </p:tgtEl>
                                        <p:attrNameLst>
                                          <p:attrName>style.visibility</p:attrName>
                                        </p:attrNameLst>
                                      </p:cBhvr>
                                      <p:to>
                                        <p:strVal val="visible"/>
                                      </p:to>
                                    </p:set>
                                    <p:animEffect transition="in" filter="fade">
                                      <p:cBhvr>
                                        <p:cTn id="22" dur="500"/>
                                        <p:tgtEl>
                                          <p:spTgt spid="23557">
                                            <p:txEl>
                                              <p:pRg st="3" end="3"/>
                                            </p:txEl>
                                          </p:spTgt>
                                        </p:tgtEl>
                                      </p:cBhvr>
                                    </p:animEffect>
                                  </p:childTnLst>
                                  <p:subTnLst>
                                    <p:animClr clrSpc="rgb" dir="cw">
                                      <p:cBhvr override="childStyle">
                                        <p:cTn dur="1" fill="hold" display="0" masterRel="nextClick" afterEffect="1"/>
                                        <p:tgtEl>
                                          <p:spTgt spid="23557">
                                            <p:txEl>
                                              <p:pRg st="3" end="3"/>
                                            </p:txEl>
                                          </p:spTgt>
                                        </p:tgtEl>
                                        <p:attrNameLst>
                                          <p:attrName>ppt_c</p:attrName>
                                        </p:attrNameLst>
                                      </p:cBhvr>
                                      <p:to>
                                        <a:srgbClr val="C0C0C0"/>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557">
                                            <p:txEl>
                                              <p:pRg st="4" end="4"/>
                                            </p:txEl>
                                          </p:spTgt>
                                        </p:tgtEl>
                                        <p:attrNameLst>
                                          <p:attrName>style.visibility</p:attrName>
                                        </p:attrNameLst>
                                      </p:cBhvr>
                                      <p:to>
                                        <p:strVal val="visible"/>
                                      </p:to>
                                    </p:set>
                                    <p:animEffect transition="in" filter="fade">
                                      <p:cBhvr>
                                        <p:cTn id="27" dur="500"/>
                                        <p:tgtEl>
                                          <p:spTgt spid="23557">
                                            <p:txEl>
                                              <p:pRg st="4" end="4"/>
                                            </p:txEl>
                                          </p:spTgt>
                                        </p:tgtEl>
                                      </p:cBhvr>
                                    </p:animEffect>
                                  </p:childTnLst>
                                  <p:subTnLst>
                                    <p:animClr clrSpc="rgb" dir="cw">
                                      <p:cBhvr override="childStyle">
                                        <p:cTn dur="1" fill="hold" display="0" masterRel="nextClick" afterEffect="1"/>
                                        <p:tgtEl>
                                          <p:spTgt spid="23557">
                                            <p:txEl>
                                              <p:pRg st="4" end="4"/>
                                            </p:txEl>
                                          </p:spTgt>
                                        </p:tgtEl>
                                        <p:attrNameLst>
                                          <p:attrName>ppt_c</p:attrName>
                                        </p:attrNameLst>
                                      </p:cBhvr>
                                      <p:to>
                                        <a:srgbClr val="C0C0C0"/>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557">
                                            <p:txEl>
                                              <p:pRg st="5" end="5"/>
                                            </p:txEl>
                                          </p:spTgt>
                                        </p:tgtEl>
                                        <p:attrNameLst>
                                          <p:attrName>style.visibility</p:attrName>
                                        </p:attrNameLst>
                                      </p:cBhvr>
                                      <p:to>
                                        <p:strVal val="visible"/>
                                      </p:to>
                                    </p:set>
                                    <p:animEffect transition="in" filter="fade">
                                      <p:cBhvr>
                                        <p:cTn id="32" dur="500"/>
                                        <p:tgtEl>
                                          <p:spTgt spid="23557">
                                            <p:txEl>
                                              <p:pRg st="5" end="5"/>
                                            </p:txEl>
                                          </p:spTgt>
                                        </p:tgtEl>
                                      </p:cBhvr>
                                    </p:animEffect>
                                  </p:childTnLst>
                                  <p:subTnLst>
                                    <p:animClr clrSpc="rgb" dir="cw">
                                      <p:cBhvr override="childStyle">
                                        <p:cTn dur="1" fill="hold" display="0" masterRel="nextClick" afterEffect="1"/>
                                        <p:tgtEl>
                                          <p:spTgt spid="23557">
                                            <p:txEl>
                                              <p:pRg st="5" end="5"/>
                                            </p:txEl>
                                          </p:spTgt>
                                        </p:tgtEl>
                                        <p:attrNameLst>
                                          <p:attrName>ppt_c</p:attrName>
                                        </p:attrNameLst>
                                      </p:cBhvr>
                                      <p:to>
                                        <a:srgbClr val="C0C0C0"/>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557">
                                            <p:txEl>
                                              <p:pRg st="6" end="6"/>
                                            </p:txEl>
                                          </p:spTgt>
                                        </p:tgtEl>
                                        <p:attrNameLst>
                                          <p:attrName>style.visibility</p:attrName>
                                        </p:attrNameLst>
                                      </p:cBhvr>
                                      <p:to>
                                        <p:strVal val="visible"/>
                                      </p:to>
                                    </p:set>
                                    <p:animEffect transition="in" filter="fade">
                                      <p:cBhvr>
                                        <p:cTn id="37" dur="500"/>
                                        <p:tgtEl>
                                          <p:spTgt spid="23557">
                                            <p:txEl>
                                              <p:pRg st="6" end="6"/>
                                            </p:txEl>
                                          </p:spTgt>
                                        </p:tgtEl>
                                      </p:cBhvr>
                                    </p:animEffect>
                                  </p:childTnLst>
                                  <p:subTnLst>
                                    <p:animClr clrSpc="rgb" dir="cw">
                                      <p:cBhvr override="childStyle">
                                        <p:cTn dur="1" fill="hold" display="0" masterRel="nextClick" afterEffect="1"/>
                                        <p:tgtEl>
                                          <p:spTgt spid="23557">
                                            <p:txEl>
                                              <p:pRg st="6" end="6"/>
                                            </p:txEl>
                                          </p:spTgt>
                                        </p:tgtEl>
                                        <p:attrNameLst>
                                          <p:attrName>ppt_c</p:attrName>
                                        </p:attrNameLst>
                                      </p:cBhvr>
                                      <p:to>
                                        <a:srgbClr val="C0C0C0"/>
                                      </p:to>
                                    </p:animClr>
                                  </p:sub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557">
                                            <p:txEl>
                                              <p:pRg st="7" end="7"/>
                                            </p:txEl>
                                          </p:spTgt>
                                        </p:tgtEl>
                                        <p:attrNameLst>
                                          <p:attrName>style.visibility</p:attrName>
                                        </p:attrNameLst>
                                      </p:cBhvr>
                                      <p:to>
                                        <p:strVal val="visible"/>
                                      </p:to>
                                    </p:set>
                                    <p:animEffect transition="in" filter="fade">
                                      <p:cBhvr>
                                        <p:cTn id="42" dur="500"/>
                                        <p:tgtEl>
                                          <p:spTgt spid="23557">
                                            <p:txEl>
                                              <p:pRg st="7" end="7"/>
                                            </p:txEl>
                                          </p:spTgt>
                                        </p:tgtEl>
                                      </p:cBhvr>
                                    </p:animEffect>
                                  </p:childTnLst>
                                  <p:subTnLst>
                                    <p:animClr clrSpc="rgb" dir="cw">
                                      <p:cBhvr override="childStyle">
                                        <p:cTn dur="1" fill="hold" display="0" masterRel="nextClick" afterEffect="1"/>
                                        <p:tgtEl>
                                          <p:spTgt spid="23557">
                                            <p:txEl>
                                              <p:pRg st="7" end="7"/>
                                            </p:txEl>
                                          </p:spTgt>
                                        </p:tgtEl>
                                        <p:attrNameLst>
                                          <p:attrName>ppt_c</p:attrName>
                                        </p:attrNameLst>
                                      </p:cBhvr>
                                      <p:to>
                                        <a:srgbClr val="C0C0C0"/>
                                      </p:to>
                                    </p:animClr>
                                  </p:sub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557">
                                            <p:txEl>
                                              <p:pRg st="8" end="8"/>
                                            </p:txEl>
                                          </p:spTgt>
                                        </p:tgtEl>
                                        <p:attrNameLst>
                                          <p:attrName>style.visibility</p:attrName>
                                        </p:attrNameLst>
                                      </p:cBhvr>
                                      <p:to>
                                        <p:strVal val="visible"/>
                                      </p:to>
                                    </p:set>
                                    <p:animEffect transition="in" filter="fade">
                                      <p:cBhvr>
                                        <p:cTn id="47" dur="500"/>
                                        <p:tgtEl>
                                          <p:spTgt spid="2355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1" y="0"/>
            <a:ext cx="10329647" cy="6880348"/>
          </a:xfrm>
          <a:prstGeom prst="rect">
            <a:avLst/>
          </a:prstGeom>
        </p:spPr>
      </p:pic>
      <p:sp>
        <p:nvSpPr>
          <p:cNvPr id="4" name="Rectangle 3"/>
          <p:cNvSpPr/>
          <p:nvPr/>
        </p:nvSpPr>
        <p:spPr>
          <a:xfrm>
            <a:off x="2819400" y="5931932"/>
            <a:ext cx="7095695" cy="621268"/>
          </a:xfrm>
          <a:prstGeom prst="rect">
            <a:avLst/>
          </a:prstGeom>
          <a:solidFill>
            <a:srgbClr val="FFFFFF">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590800" y="5943600"/>
            <a:ext cx="6172200" cy="523220"/>
          </a:xfrm>
          <a:prstGeom prst="rect">
            <a:avLst/>
          </a:prstGeom>
          <a:noFill/>
        </p:spPr>
        <p:txBody>
          <a:bodyPr wrap="square" rtlCol="0">
            <a:spAutoFit/>
          </a:bodyPr>
          <a:lstStyle/>
          <a:p>
            <a:pPr algn="r"/>
            <a:r>
              <a:rPr lang="en-US" sz="2800" dirty="0" smtClean="0">
                <a:latin typeface="Tahoma" panose="020B0604030504040204" pitchFamily="34" charset="0"/>
                <a:ea typeface="Tahoma" panose="020B0604030504040204" pitchFamily="34" charset="0"/>
                <a:cs typeface="Tahoma" panose="020B0604030504040204" pitchFamily="34" charset="0"/>
              </a:rPr>
              <a:t>Strength-based approaches</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31450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48400" y="2687541"/>
            <a:ext cx="2796209" cy="4160520"/>
          </a:xfrm>
          <a:prstGeom prst="rect">
            <a:avLst/>
          </a:prstGeom>
        </p:spPr>
      </p:pic>
      <p:sp>
        <p:nvSpPr>
          <p:cNvPr id="2" name="Content Placeholder 1"/>
          <p:cNvSpPr>
            <a:spLocks noGrp="1"/>
          </p:cNvSpPr>
          <p:nvPr>
            <p:ph idx="1"/>
          </p:nvPr>
        </p:nvSpPr>
        <p:spPr>
          <a:xfrm>
            <a:off x="758952" y="2743201"/>
            <a:ext cx="7318248" cy="2743200"/>
          </a:xfrm>
        </p:spPr>
        <p:txBody>
          <a:bodyPr>
            <a:normAutofit/>
          </a:bodyPr>
          <a:lstStyle/>
          <a:p>
            <a:pPr>
              <a:spcBef>
                <a:spcPts val="0"/>
              </a:spcBef>
              <a:spcAft>
                <a:spcPts val="700"/>
              </a:spcAft>
              <a:buSzPct val="80000"/>
              <a:buFont typeface="Arial" panose="020B0604020202020204" pitchFamily="34" charset="0"/>
              <a:buChar char="•"/>
            </a:pPr>
            <a:r>
              <a:rPr lang="en-US" sz="2400" dirty="0"/>
              <a:t>An absolute belief that every person has potential and it is their unique strengths and capabilities </a:t>
            </a:r>
            <a:r>
              <a:rPr lang="en-US" sz="2400" dirty="0" smtClean="0"/>
              <a:t/>
            </a:r>
            <a:br>
              <a:rPr lang="en-US" sz="2400" dirty="0" smtClean="0"/>
            </a:br>
            <a:r>
              <a:rPr lang="en-US" sz="2400" dirty="0" smtClean="0"/>
              <a:t>that </a:t>
            </a:r>
            <a:r>
              <a:rPr lang="en-US" sz="2400" dirty="0"/>
              <a:t>will determine their evolving story </a:t>
            </a:r>
            <a:r>
              <a:rPr lang="en-US" sz="2400" dirty="0" smtClean="0"/>
              <a:t/>
            </a:r>
            <a:br>
              <a:rPr lang="en-US" sz="2400" dirty="0" smtClean="0"/>
            </a:br>
            <a:r>
              <a:rPr lang="en-US" sz="2400" dirty="0" smtClean="0"/>
              <a:t>as </a:t>
            </a:r>
            <a:r>
              <a:rPr lang="en-US" sz="2400" dirty="0"/>
              <a:t>well as define who they </a:t>
            </a:r>
            <a:r>
              <a:rPr lang="en-US" sz="2400" dirty="0" smtClean="0"/>
              <a:t>are—not </a:t>
            </a:r>
            <a:r>
              <a:rPr lang="en-US" sz="2400" dirty="0"/>
              <a:t>their </a:t>
            </a:r>
            <a:r>
              <a:rPr lang="en-US" sz="2400" dirty="0" smtClean="0"/>
              <a:t/>
            </a:r>
            <a:br>
              <a:rPr lang="en-US" sz="2400" dirty="0" smtClean="0"/>
            </a:br>
            <a:r>
              <a:rPr lang="en-US" sz="2400" dirty="0" smtClean="0"/>
              <a:t>limitations </a:t>
            </a:r>
            <a:r>
              <a:rPr lang="en-US" sz="2400" dirty="0"/>
              <a:t>(not, I will believe when I </a:t>
            </a:r>
            <a:r>
              <a:rPr lang="en-US" sz="2400" dirty="0" smtClean="0"/>
              <a:t>see—</a:t>
            </a:r>
            <a:br>
              <a:rPr lang="en-US" sz="2400" dirty="0" smtClean="0"/>
            </a:br>
            <a:r>
              <a:rPr lang="en-US" sz="2400" dirty="0" smtClean="0"/>
              <a:t>rather</a:t>
            </a:r>
            <a:r>
              <a:rPr lang="en-US" sz="2400" dirty="0"/>
              <a:t>, I believe and I will see). </a:t>
            </a:r>
          </a:p>
        </p:txBody>
      </p:sp>
      <p:pic>
        <p:nvPicPr>
          <p:cNvPr id="5" name="Picture 6" descr="orange top ppt cop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457200" y="13716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Core principles of strength-based practice</a:t>
            </a:r>
            <a:endParaRPr lang="en-US" altLang="en-US" sz="4000" b="1" dirty="0">
              <a:solidFill>
                <a:srgbClr val="F7964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2772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7756" y="3140934"/>
            <a:ext cx="4916244" cy="3717066"/>
          </a:xfrm>
          <a:prstGeom prst="rect">
            <a:avLst/>
          </a:prstGeom>
        </p:spPr>
      </p:pic>
      <p:sp>
        <p:nvSpPr>
          <p:cNvPr id="2" name="Content Placeholder 1"/>
          <p:cNvSpPr>
            <a:spLocks noGrp="1"/>
          </p:cNvSpPr>
          <p:nvPr>
            <p:ph idx="1"/>
          </p:nvPr>
        </p:nvSpPr>
        <p:spPr>
          <a:xfrm>
            <a:off x="758952" y="2743201"/>
            <a:ext cx="7394448" cy="2133600"/>
          </a:xfrm>
        </p:spPr>
        <p:txBody>
          <a:bodyPr/>
          <a:lstStyle/>
          <a:p>
            <a:pPr>
              <a:spcBef>
                <a:spcPts val="0"/>
              </a:spcBef>
              <a:spcAft>
                <a:spcPts val="700"/>
              </a:spcAft>
              <a:buSzPct val="80000"/>
              <a:buFont typeface="Arial" panose="020B0604020202020204" pitchFamily="34" charset="0"/>
              <a:buChar char="•"/>
            </a:pPr>
            <a:r>
              <a:rPr lang="en-US" sz="2400" dirty="0" smtClean="0"/>
              <a:t>What </a:t>
            </a:r>
            <a:r>
              <a:rPr lang="en-US" sz="2400" dirty="0"/>
              <a:t>we focus on becomes one’s </a:t>
            </a:r>
            <a:r>
              <a:rPr lang="en-US" sz="2400" dirty="0" smtClean="0"/>
              <a:t>reality—focus </a:t>
            </a:r>
            <a:r>
              <a:rPr lang="en-US" sz="2400" dirty="0"/>
              <a:t>on strength, not </a:t>
            </a:r>
            <a:r>
              <a:rPr lang="en-US" sz="2400" dirty="0" smtClean="0"/>
              <a:t>labels—seeing </a:t>
            </a:r>
            <a:r>
              <a:rPr lang="en-US" sz="2400" dirty="0"/>
              <a:t>challenges as capacity fostering (not something to avoid) creates hope </a:t>
            </a:r>
            <a:r>
              <a:rPr lang="en-US" sz="2400" dirty="0" smtClean="0"/>
              <a:t/>
            </a:r>
            <a:br>
              <a:rPr lang="en-US" sz="2400" dirty="0" smtClean="0"/>
            </a:br>
            <a:r>
              <a:rPr lang="en-US" sz="2400" dirty="0" smtClean="0"/>
              <a:t>and </a:t>
            </a:r>
            <a:r>
              <a:rPr lang="en-US" sz="2400" dirty="0"/>
              <a:t>optimism. </a:t>
            </a:r>
            <a:endParaRPr lang="en-US" sz="2400" dirty="0" smtClean="0"/>
          </a:p>
          <a:p>
            <a:endParaRPr lang="en-US" dirty="0" smtClean="0"/>
          </a:p>
          <a:p>
            <a:endParaRPr lang="en-US" dirty="0"/>
          </a:p>
        </p:txBody>
      </p:sp>
      <p:sp>
        <p:nvSpPr>
          <p:cNvPr id="6148" name="Text Box 4"/>
          <p:cNvSpPr txBox="1">
            <a:spLocks noChangeArrowheads="1"/>
          </p:cNvSpPr>
          <p:nvPr/>
        </p:nvSpPr>
        <p:spPr bwMode="auto">
          <a:xfrm>
            <a:off x="990600" y="1905000"/>
            <a:ext cx="495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800"/>
          </a:p>
        </p:txBody>
      </p:sp>
      <p:pic>
        <p:nvPicPr>
          <p:cNvPr id="7" name="Picture 6" descr="orange top ppt cop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noChangeArrowheads="1"/>
          </p:cNvSpPr>
          <p:nvPr/>
        </p:nvSpPr>
        <p:spPr bwMode="auto">
          <a:xfrm>
            <a:off x="457200" y="13716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Core principles of strength-based practice</a:t>
            </a:r>
            <a:endParaRPr lang="en-US" altLang="en-US" sz="4000" b="1" dirty="0">
              <a:solidFill>
                <a:srgbClr val="F7964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5952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85252" y="3834642"/>
            <a:ext cx="4572000" cy="3042615"/>
          </a:xfrm>
          <a:prstGeom prst="rect">
            <a:avLst/>
          </a:prstGeom>
        </p:spPr>
      </p:pic>
      <p:sp>
        <p:nvSpPr>
          <p:cNvPr id="2" name="Content Placeholder 1"/>
          <p:cNvSpPr>
            <a:spLocks noGrp="1"/>
          </p:cNvSpPr>
          <p:nvPr>
            <p:ph idx="1"/>
          </p:nvPr>
        </p:nvSpPr>
        <p:spPr>
          <a:xfrm>
            <a:off x="758952" y="2743201"/>
            <a:ext cx="7470648" cy="1752600"/>
          </a:xfrm>
        </p:spPr>
        <p:txBody>
          <a:bodyPr/>
          <a:lstStyle/>
          <a:p>
            <a:pPr>
              <a:spcBef>
                <a:spcPts val="0"/>
              </a:spcBef>
              <a:spcAft>
                <a:spcPts val="700"/>
              </a:spcAft>
              <a:buSzPct val="80000"/>
              <a:buFont typeface="Arial" panose="020B0604020202020204" pitchFamily="34" charset="0"/>
              <a:buChar char="•"/>
            </a:pPr>
            <a:r>
              <a:rPr lang="en-US" sz="2400" dirty="0" smtClean="0"/>
              <a:t>The </a:t>
            </a:r>
            <a:r>
              <a:rPr lang="en-US" sz="2400" dirty="0"/>
              <a:t>language we use creates our </a:t>
            </a:r>
            <a:r>
              <a:rPr lang="en-US" sz="2400" dirty="0" smtClean="0"/>
              <a:t>reality—both </a:t>
            </a:r>
            <a:r>
              <a:rPr lang="en-US" sz="2400" dirty="0"/>
              <a:t>for </a:t>
            </a:r>
            <a:r>
              <a:rPr lang="en-US" sz="2400" dirty="0" smtClean="0"/>
              <a:t/>
            </a:r>
            <a:br>
              <a:rPr lang="en-US" sz="2400" dirty="0" smtClean="0"/>
            </a:br>
            <a:r>
              <a:rPr lang="en-US" sz="2400" dirty="0" smtClean="0"/>
              <a:t>the </a:t>
            </a:r>
            <a:r>
              <a:rPr lang="en-US" sz="2400" dirty="0"/>
              <a:t>care providers and the children, youth and </a:t>
            </a:r>
            <a:r>
              <a:rPr lang="en-US" sz="2400" dirty="0" smtClean="0"/>
              <a:t/>
            </a:r>
            <a:br>
              <a:rPr lang="en-US" sz="2400" dirty="0" smtClean="0"/>
            </a:br>
            <a:r>
              <a:rPr lang="en-US" sz="2400" dirty="0" smtClean="0"/>
              <a:t>their </a:t>
            </a:r>
            <a:r>
              <a:rPr lang="en-US" sz="2400" dirty="0"/>
              <a:t>families. </a:t>
            </a:r>
          </a:p>
        </p:txBody>
      </p:sp>
      <p:sp>
        <p:nvSpPr>
          <p:cNvPr id="6148" name="Text Box 4"/>
          <p:cNvSpPr txBox="1">
            <a:spLocks noChangeArrowheads="1"/>
          </p:cNvSpPr>
          <p:nvPr/>
        </p:nvSpPr>
        <p:spPr bwMode="auto">
          <a:xfrm>
            <a:off x="990600" y="1905000"/>
            <a:ext cx="495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800"/>
          </a:p>
        </p:txBody>
      </p:sp>
      <p:pic>
        <p:nvPicPr>
          <p:cNvPr id="5" name="Picture 6" descr="orange top ppt cop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noChangeArrowheads="1"/>
          </p:cNvSpPr>
          <p:nvPr/>
        </p:nvSpPr>
        <p:spPr bwMode="auto">
          <a:xfrm>
            <a:off x="457200" y="13716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Core principles of strength-based practice</a:t>
            </a:r>
            <a:endParaRPr lang="en-US" altLang="en-US" sz="4000" b="1" dirty="0">
              <a:solidFill>
                <a:srgbClr val="F7964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3995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1988" y="3600908"/>
            <a:ext cx="4077942" cy="3257092"/>
          </a:xfrm>
          <a:prstGeom prst="rect">
            <a:avLst/>
          </a:prstGeom>
        </p:spPr>
      </p:pic>
      <p:sp>
        <p:nvSpPr>
          <p:cNvPr id="2" name="Content Placeholder 1"/>
          <p:cNvSpPr>
            <a:spLocks noGrp="1"/>
          </p:cNvSpPr>
          <p:nvPr>
            <p:ph idx="1"/>
          </p:nvPr>
        </p:nvSpPr>
        <p:spPr>
          <a:xfrm>
            <a:off x="758952" y="2743200"/>
            <a:ext cx="7013448" cy="3306763"/>
          </a:xfrm>
        </p:spPr>
        <p:txBody>
          <a:bodyPr>
            <a:normAutofit/>
          </a:bodyPr>
          <a:lstStyle/>
          <a:p>
            <a:pPr>
              <a:spcBef>
                <a:spcPts val="0"/>
              </a:spcBef>
              <a:spcAft>
                <a:spcPts val="700"/>
              </a:spcAft>
              <a:buSzPct val="80000"/>
              <a:buFont typeface="Arial" panose="020B0604020202020204" pitchFamily="34" charset="0"/>
              <a:buChar char="•"/>
            </a:pPr>
            <a:r>
              <a:rPr lang="en-US" sz="2400" dirty="0"/>
              <a:t>Belief that change is </a:t>
            </a:r>
            <a:r>
              <a:rPr lang="en-US" sz="2400" dirty="0" smtClean="0"/>
              <a:t>inevitable—all </a:t>
            </a:r>
            <a:r>
              <a:rPr lang="en-US" sz="2400" dirty="0"/>
              <a:t>individuals have the urge to succeed, to explore the world around them and to make themselves useful </a:t>
            </a:r>
            <a:r>
              <a:rPr lang="en-US" sz="2400" dirty="0" smtClean="0"/>
              <a:t/>
            </a:r>
            <a:br>
              <a:rPr lang="en-US" sz="2400" dirty="0" smtClean="0"/>
            </a:br>
            <a:r>
              <a:rPr lang="en-US" sz="2400" dirty="0" smtClean="0"/>
              <a:t>to </a:t>
            </a:r>
            <a:r>
              <a:rPr lang="en-US" sz="2400" dirty="0"/>
              <a:t>others and their communities. </a:t>
            </a:r>
            <a:endParaRPr lang="en-US" sz="2400" dirty="0" smtClean="0"/>
          </a:p>
        </p:txBody>
      </p:sp>
      <p:sp>
        <p:nvSpPr>
          <p:cNvPr id="6148" name="Text Box 4"/>
          <p:cNvSpPr txBox="1">
            <a:spLocks noChangeArrowheads="1"/>
          </p:cNvSpPr>
          <p:nvPr/>
        </p:nvSpPr>
        <p:spPr bwMode="auto">
          <a:xfrm>
            <a:off x="990600" y="1905000"/>
            <a:ext cx="495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800"/>
          </a:p>
        </p:txBody>
      </p:sp>
      <p:pic>
        <p:nvPicPr>
          <p:cNvPr id="7" name="Picture 6" descr="orange top ppt cop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noChangeArrowheads="1"/>
          </p:cNvSpPr>
          <p:nvPr/>
        </p:nvSpPr>
        <p:spPr bwMode="auto">
          <a:xfrm>
            <a:off x="457200" y="13716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Core principles of strength-based practice</a:t>
            </a:r>
            <a:endParaRPr lang="en-US" altLang="en-US" sz="4000" b="1" dirty="0">
              <a:solidFill>
                <a:srgbClr val="F7964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1442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67200" y="4199246"/>
            <a:ext cx="4724400" cy="2658754"/>
          </a:xfrm>
          <a:prstGeom prst="rect">
            <a:avLst/>
          </a:prstGeom>
        </p:spPr>
      </p:pic>
      <p:sp>
        <p:nvSpPr>
          <p:cNvPr id="2" name="Content Placeholder 1"/>
          <p:cNvSpPr>
            <a:spLocks noGrp="1"/>
          </p:cNvSpPr>
          <p:nvPr>
            <p:ph idx="1"/>
          </p:nvPr>
        </p:nvSpPr>
        <p:spPr>
          <a:xfrm>
            <a:off x="758952" y="2743200"/>
            <a:ext cx="7394448" cy="3459163"/>
          </a:xfrm>
        </p:spPr>
        <p:txBody>
          <a:bodyPr>
            <a:normAutofit/>
          </a:bodyPr>
          <a:lstStyle/>
          <a:p>
            <a:pPr>
              <a:spcBef>
                <a:spcPts val="0"/>
              </a:spcBef>
              <a:spcAft>
                <a:spcPts val="700"/>
              </a:spcAft>
              <a:buSzPct val="80000"/>
              <a:buFont typeface="Arial" panose="020B0604020202020204" pitchFamily="34" charset="0"/>
              <a:buChar char="•"/>
            </a:pPr>
            <a:r>
              <a:rPr lang="en-US" sz="2400" dirty="0" smtClean="0"/>
              <a:t>Positive </a:t>
            </a:r>
            <a:r>
              <a:rPr lang="en-US" sz="2400" dirty="0"/>
              <a:t>change occurs in the context of authentic </a:t>
            </a:r>
            <a:r>
              <a:rPr lang="en-US" sz="2400" dirty="0" smtClean="0"/>
              <a:t>relationships—people </a:t>
            </a:r>
            <a:r>
              <a:rPr lang="en-US" sz="2400" dirty="0"/>
              <a:t>need to know someone cares and will be there unconditionally for them. It is a transactional and facilitating process of supporting change and capacity </a:t>
            </a:r>
            <a:r>
              <a:rPr lang="en-US" sz="2400" dirty="0" smtClean="0"/>
              <a:t/>
            </a:r>
            <a:br>
              <a:rPr lang="en-US" sz="2400" dirty="0" smtClean="0"/>
            </a:br>
            <a:r>
              <a:rPr lang="en-US" sz="2400" dirty="0" smtClean="0"/>
              <a:t>building—not </a:t>
            </a:r>
            <a:r>
              <a:rPr lang="en-US" sz="2400" dirty="0"/>
              <a:t>fixing. </a:t>
            </a:r>
            <a:r>
              <a:rPr lang="en-US" sz="2400" dirty="0" smtClean="0"/>
              <a:t> </a:t>
            </a:r>
            <a:endParaRPr lang="en-US" sz="2400" dirty="0"/>
          </a:p>
        </p:txBody>
      </p:sp>
      <p:sp>
        <p:nvSpPr>
          <p:cNvPr id="6148" name="Text Box 4"/>
          <p:cNvSpPr txBox="1">
            <a:spLocks noChangeArrowheads="1"/>
          </p:cNvSpPr>
          <p:nvPr/>
        </p:nvSpPr>
        <p:spPr bwMode="auto">
          <a:xfrm>
            <a:off x="990600" y="1905000"/>
            <a:ext cx="495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800"/>
          </a:p>
        </p:txBody>
      </p:sp>
      <p:pic>
        <p:nvPicPr>
          <p:cNvPr id="5" name="Picture 6" descr="orange top ppt cop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noChangeArrowheads="1"/>
          </p:cNvSpPr>
          <p:nvPr/>
        </p:nvSpPr>
        <p:spPr bwMode="auto">
          <a:xfrm>
            <a:off x="457200" y="13716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Core principles of strength-based practice</a:t>
            </a:r>
            <a:endParaRPr lang="en-US" altLang="en-US" sz="4000" b="1" dirty="0">
              <a:solidFill>
                <a:srgbClr val="F7964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081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5000" y="2223285"/>
            <a:ext cx="3432313" cy="4634715"/>
          </a:xfrm>
          <a:prstGeom prst="rect">
            <a:avLst/>
          </a:prstGeom>
        </p:spPr>
      </p:pic>
      <p:sp>
        <p:nvSpPr>
          <p:cNvPr id="2" name="Content Placeholder 1"/>
          <p:cNvSpPr>
            <a:spLocks noGrp="1"/>
          </p:cNvSpPr>
          <p:nvPr>
            <p:ph idx="1"/>
          </p:nvPr>
        </p:nvSpPr>
        <p:spPr>
          <a:xfrm>
            <a:off x="758952" y="2743200"/>
            <a:ext cx="7470648" cy="3535363"/>
          </a:xfrm>
        </p:spPr>
        <p:txBody>
          <a:bodyPr>
            <a:normAutofit/>
          </a:bodyPr>
          <a:lstStyle/>
          <a:p>
            <a:pPr>
              <a:spcBef>
                <a:spcPts val="0"/>
              </a:spcBef>
              <a:spcAft>
                <a:spcPts val="700"/>
              </a:spcAft>
              <a:buSzPct val="80000"/>
              <a:buFont typeface="Arial" panose="020B0604020202020204" pitchFamily="34" charset="0"/>
              <a:buChar char="•"/>
            </a:pPr>
            <a:r>
              <a:rPr lang="en-US" sz="2400" dirty="0"/>
              <a:t>Person’s perspective of reality is primary </a:t>
            </a:r>
            <a:r>
              <a:rPr lang="en-US" sz="2400" dirty="0" smtClean="0"/>
              <a:t/>
            </a:r>
            <a:br>
              <a:rPr lang="en-US" sz="2400" dirty="0" smtClean="0"/>
            </a:br>
            <a:r>
              <a:rPr lang="en-US" sz="2400" dirty="0" smtClean="0"/>
              <a:t>(</a:t>
            </a:r>
            <a:r>
              <a:rPr lang="en-US" sz="2400" dirty="0"/>
              <a:t>their story)– therefore, need to value </a:t>
            </a:r>
            <a:r>
              <a:rPr lang="en-US" sz="2400" dirty="0" smtClean="0"/>
              <a:t/>
            </a:r>
            <a:br>
              <a:rPr lang="en-US" sz="2400" dirty="0" smtClean="0"/>
            </a:br>
            <a:r>
              <a:rPr lang="en-US" sz="2400" dirty="0" smtClean="0"/>
              <a:t>and </a:t>
            </a:r>
            <a:r>
              <a:rPr lang="en-US" sz="2400" dirty="0"/>
              <a:t>start the change process with </a:t>
            </a:r>
            <a:r>
              <a:rPr lang="en-US" sz="2400" dirty="0" smtClean="0"/>
              <a:t/>
            </a:r>
            <a:br>
              <a:rPr lang="en-US" sz="2400" dirty="0" smtClean="0"/>
            </a:br>
            <a:r>
              <a:rPr lang="en-US" sz="2400" dirty="0" smtClean="0"/>
              <a:t>what </a:t>
            </a:r>
            <a:r>
              <a:rPr lang="en-US" sz="2400" dirty="0"/>
              <a:t>is important to the </a:t>
            </a:r>
            <a:r>
              <a:rPr lang="en-US" sz="2400" dirty="0" smtClean="0"/>
              <a:t>person—</a:t>
            </a:r>
            <a:br>
              <a:rPr lang="en-US" sz="2400" dirty="0" smtClean="0"/>
            </a:br>
            <a:r>
              <a:rPr lang="en-US" sz="2400" dirty="0" smtClean="0"/>
              <a:t>not </a:t>
            </a:r>
            <a:r>
              <a:rPr lang="en-US" sz="2400" dirty="0"/>
              <a:t>the expert. </a:t>
            </a:r>
            <a:endParaRPr lang="en-US" sz="2400" dirty="0" smtClean="0"/>
          </a:p>
        </p:txBody>
      </p:sp>
      <p:sp>
        <p:nvSpPr>
          <p:cNvPr id="6148" name="Text Box 4"/>
          <p:cNvSpPr txBox="1">
            <a:spLocks noChangeArrowheads="1"/>
          </p:cNvSpPr>
          <p:nvPr/>
        </p:nvSpPr>
        <p:spPr bwMode="auto">
          <a:xfrm>
            <a:off x="990600" y="1905000"/>
            <a:ext cx="495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800"/>
          </a:p>
        </p:txBody>
      </p:sp>
      <p:pic>
        <p:nvPicPr>
          <p:cNvPr id="7" name="Picture 6" descr="orange top ppt cop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noChangeArrowheads="1"/>
          </p:cNvSpPr>
          <p:nvPr/>
        </p:nvSpPr>
        <p:spPr bwMode="auto">
          <a:xfrm>
            <a:off x="457200" y="13716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Core principles of strength-based practice</a:t>
            </a:r>
            <a:endParaRPr lang="en-US" altLang="en-US" sz="4000" b="1" dirty="0">
              <a:solidFill>
                <a:srgbClr val="F7964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0259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a:normAutofit/>
          </a:bodyPr>
          <a:lstStyle/>
          <a:p>
            <a:pPr algn="l"/>
            <a:r>
              <a:rPr lang="en-US" sz="40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What does it look like?</a:t>
            </a:r>
            <a:endParaRPr lang="en-US" sz="4000" b="1" dirty="0">
              <a:solidFill>
                <a:srgbClr val="F79646"/>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758952" y="2258569"/>
            <a:ext cx="7165848" cy="1322832"/>
          </a:xfrm>
        </p:spPr>
        <p:txBody>
          <a:bodyPr>
            <a:normAutofit/>
          </a:bodyPr>
          <a:lstStyle/>
          <a:p>
            <a:pPr>
              <a:spcBef>
                <a:spcPts val="0"/>
              </a:spcBef>
              <a:buSzPct val="80000"/>
            </a:pPr>
            <a:r>
              <a:rPr lang="en-US" sz="2400" dirty="0" smtClean="0"/>
              <a:t>Heroin can be white or brown powder or a black, sticky substance called “black tar heroin.”</a:t>
            </a:r>
            <a:endParaRPr lang="en-US" sz="2400" dirty="0"/>
          </a:p>
        </p:txBody>
      </p:sp>
      <p:pic>
        <p:nvPicPr>
          <p:cNvPr id="5125"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2984" y="3886200"/>
            <a:ext cx="2877416" cy="2265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heroin 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97397" y="3962400"/>
            <a:ext cx="2894203" cy="218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p:cNvPicPr>
            <a:picLocks noChangeAspect="1" noChangeArrowheads="1"/>
          </p:cNvPicPr>
          <p:nvPr/>
        </p:nvPicPr>
        <p:blipFill>
          <a:blip r:embed="rId4" cstate="email">
            <a:clrChange>
              <a:clrFrom>
                <a:srgbClr val="FCFCFC"/>
              </a:clrFrom>
              <a:clrTo>
                <a:srgbClr val="FCFCFC">
                  <a:alpha val="0"/>
                </a:srgbClr>
              </a:clrTo>
            </a:clrChange>
            <a:extLst>
              <a:ext uri="{28A0092B-C50C-407E-A947-70E740481C1C}">
                <a14:useLocalDpi xmlns:a14="http://schemas.microsoft.com/office/drawing/2010/main"/>
              </a:ext>
            </a:extLst>
          </a:blip>
          <a:srcRect/>
          <a:stretch>
            <a:fillRect/>
          </a:stretch>
        </p:blipFill>
        <p:spPr bwMode="auto">
          <a:xfrm>
            <a:off x="3231320" y="3886200"/>
            <a:ext cx="3017080" cy="2265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orange top ppt cop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18" y="0"/>
            <a:ext cx="9148618" cy="905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33566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0" y="2023360"/>
            <a:ext cx="3231315" cy="4841266"/>
          </a:xfrm>
          <a:prstGeom prst="rect">
            <a:avLst/>
          </a:prstGeom>
        </p:spPr>
      </p:pic>
      <p:sp>
        <p:nvSpPr>
          <p:cNvPr id="2" name="Content Placeholder 1"/>
          <p:cNvSpPr>
            <a:spLocks noGrp="1"/>
          </p:cNvSpPr>
          <p:nvPr>
            <p:ph idx="1"/>
          </p:nvPr>
        </p:nvSpPr>
        <p:spPr>
          <a:xfrm>
            <a:off x="758952" y="2743201"/>
            <a:ext cx="7394448" cy="2209800"/>
          </a:xfrm>
        </p:spPr>
        <p:txBody>
          <a:bodyPr>
            <a:normAutofit/>
          </a:bodyPr>
          <a:lstStyle/>
          <a:p>
            <a:pPr>
              <a:spcBef>
                <a:spcPts val="0"/>
              </a:spcBef>
              <a:spcAft>
                <a:spcPts val="700"/>
              </a:spcAft>
              <a:buSzPct val="80000"/>
              <a:buFont typeface="Arial" panose="020B0604020202020204" pitchFamily="34" charset="0"/>
              <a:buChar char="•"/>
            </a:pPr>
            <a:r>
              <a:rPr lang="en-US" sz="2400" dirty="0"/>
              <a:t>People have more confidence and </a:t>
            </a:r>
            <a:r>
              <a:rPr lang="en-US" sz="2400" dirty="0" smtClean="0"/>
              <a:t/>
            </a:r>
            <a:br>
              <a:rPr lang="en-US" sz="2400" dirty="0" smtClean="0"/>
            </a:br>
            <a:r>
              <a:rPr lang="en-US" sz="2400" dirty="0" smtClean="0"/>
              <a:t>comfort </a:t>
            </a:r>
            <a:r>
              <a:rPr lang="en-US" sz="2400" dirty="0"/>
              <a:t>to journey to the future </a:t>
            </a:r>
            <a:r>
              <a:rPr lang="en-US" sz="2400" dirty="0" smtClean="0"/>
              <a:t/>
            </a:r>
            <a:br>
              <a:rPr lang="en-US" sz="2400" dirty="0" smtClean="0"/>
            </a:br>
            <a:r>
              <a:rPr lang="en-US" sz="2400" dirty="0" smtClean="0"/>
              <a:t>(</a:t>
            </a:r>
            <a:r>
              <a:rPr lang="en-US" sz="2400" dirty="0"/>
              <a:t>the unknown) when they are invited </a:t>
            </a:r>
            <a:r>
              <a:rPr lang="en-US" sz="2400" dirty="0" smtClean="0"/>
              <a:t/>
            </a:r>
            <a:br>
              <a:rPr lang="en-US" sz="2400" dirty="0" smtClean="0"/>
            </a:br>
            <a:r>
              <a:rPr lang="en-US" sz="2400" dirty="0" smtClean="0"/>
              <a:t>to </a:t>
            </a:r>
            <a:r>
              <a:rPr lang="en-US" sz="2400" dirty="0"/>
              <a:t>start with what they already know. </a:t>
            </a:r>
            <a:endParaRPr lang="en-US" sz="2400" dirty="0" smtClean="0"/>
          </a:p>
        </p:txBody>
      </p:sp>
      <p:sp>
        <p:nvSpPr>
          <p:cNvPr id="6148" name="Text Box 4"/>
          <p:cNvSpPr txBox="1">
            <a:spLocks noChangeArrowheads="1"/>
          </p:cNvSpPr>
          <p:nvPr/>
        </p:nvSpPr>
        <p:spPr bwMode="auto">
          <a:xfrm>
            <a:off x="990600" y="1905000"/>
            <a:ext cx="495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800"/>
          </a:p>
        </p:txBody>
      </p:sp>
      <p:pic>
        <p:nvPicPr>
          <p:cNvPr id="5" name="Picture 6" descr="orange top ppt cop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noChangeArrowheads="1"/>
          </p:cNvSpPr>
          <p:nvPr/>
        </p:nvSpPr>
        <p:spPr bwMode="auto">
          <a:xfrm>
            <a:off x="457200" y="13716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Core principles of strength-based practice</a:t>
            </a:r>
            <a:endParaRPr lang="en-US" altLang="en-US" sz="4000" b="1" dirty="0">
              <a:solidFill>
                <a:srgbClr val="F7964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5829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0" y="3413760"/>
            <a:ext cx="5175504" cy="3444240"/>
          </a:xfrm>
          <a:prstGeom prst="rect">
            <a:avLst/>
          </a:prstGeom>
        </p:spPr>
      </p:pic>
      <p:sp>
        <p:nvSpPr>
          <p:cNvPr id="2" name="Content Placeholder 1"/>
          <p:cNvSpPr>
            <a:spLocks noGrp="1"/>
          </p:cNvSpPr>
          <p:nvPr>
            <p:ph idx="1"/>
          </p:nvPr>
        </p:nvSpPr>
        <p:spPr>
          <a:xfrm>
            <a:off x="758952" y="2743201"/>
            <a:ext cx="7165848" cy="1371600"/>
          </a:xfrm>
        </p:spPr>
        <p:txBody>
          <a:bodyPr>
            <a:normAutofit/>
          </a:bodyPr>
          <a:lstStyle/>
          <a:p>
            <a:pPr>
              <a:buSzPct val="80000"/>
              <a:buFont typeface="Arial" panose="020B0604020202020204" pitchFamily="34" charset="0"/>
              <a:buChar char="•"/>
            </a:pPr>
            <a:r>
              <a:rPr lang="en-US" sz="2400" dirty="0"/>
              <a:t>Capacity building is a process and a goal – a </a:t>
            </a:r>
            <a:r>
              <a:rPr lang="en-US" sz="2400" dirty="0" smtClean="0"/>
              <a:t>lifelong </a:t>
            </a:r>
            <a:r>
              <a:rPr lang="en-US" sz="2400" dirty="0"/>
              <a:t>journey that is dynamic as opposed to static. </a:t>
            </a:r>
            <a:endParaRPr lang="en-US" sz="2400" dirty="0" smtClean="0"/>
          </a:p>
        </p:txBody>
      </p:sp>
      <p:sp>
        <p:nvSpPr>
          <p:cNvPr id="6148" name="Text Box 4"/>
          <p:cNvSpPr txBox="1">
            <a:spLocks noChangeArrowheads="1"/>
          </p:cNvSpPr>
          <p:nvPr/>
        </p:nvSpPr>
        <p:spPr bwMode="auto">
          <a:xfrm>
            <a:off x="990600" y="1905000"/>
            <a:ext cx="495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800"/>
          </a:p>
        </p:txBody>
      </p:sp>
      <p:pic>
        <p:nvPicPr>
          <p:cNvPr id="7" name="Picture 6" descr="orange top ppt cop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a:spLocks noChangeArrowheads="1"/>
          </p:cNvSpPr>
          <p:nvPr/>
        </p:nvSpPr>
        <p:spPr bwMode="auto">
          <a:xfrm>
            <a:off x="457200" y="13716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Core principles of strength-based practice</a:t>
            </a:r>
            <a:endParaRPr lang="en-US" altLang="en-US" sz="4000" b="1" dirty="0">
              <a:solidFill>
                <a:srgbClr val="F7964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373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23722" y="3531704"/>
            <a:ext cx="2396025" cy="3352800"/>
          </a:xfrm>
          <a:prstGeom prst="rect">
            <a:avLst/>
          </a:prstGeom>
        </p:spPr>
      </p:pic>
      <p:sp>
        <p:nvSpPr>
          <p:cNvPr id="2" name="Content Placeholder 1"/>
          <p:cNvSpPr>
            <a:spLocks noGrp="1"/>
          </p:cNvSpPr>
          <p:nvPr>
            <p:ph idx="1"/>
          </p:nvPr>
        </p:nvSpPr>
        <p:spPr>
          <a:xfrm>
            <a:off x="758952" y="2743200"/>
            <a:ext cx="7470648" cy="3535363"/>
          </a:xfrm>
        </p:spPr>
        <p:txBody>
          <a:bodyPr>
            <a:normAutofit/>
          </a:bodyPr>
          <a:lstStyle/>
          <a:p>
            <a:pPr>
              <a:spcBef>
                <a:spcPts val="0"/>
              </a:spcBef>
              <a:spcAft>
                <a:spcPts val="700"/>
              </a:spcAft>
              <a:buSzPct val="80000"/>
              <a:buFont typeface="Arial" panose="020B0604020202020204" pitchFamily="34" charset="0"/>
              <a:buChar char="•"/>
            </a:pPr>
            <a:r>
              <a:rPr lang="en-US" sz="2400" dirty="0"/>
              <a:t>It is important to value differences and the essential need to </a:t>
            </a:r>
            <a:r>
              <a:rPr lang="en-US" sz="2400" dirty="0" smtClean="0"/>
              <a:t>collaborate—effective </a:t>
            </a:r>
            <a:r>
              <a:rPr lang="en-US" sz="2400" dirty="0"/>
              <a:t>change is a collaborative, inclusive and participatory process – </a:t>
            </a:r>
            <a:r>
              <a:rPr lang="en-US" sz="2400" dirty="0" smtClean="0"/>
              <a:t/>
            </a:r>
            <a:br>
              <a:rPr lang="en-US" sz="2400" dirty="0" smtClean="0"/>
            </a:br>
            <a:r>
              <a:rPr lang="en-US" sz="2400" dirty="0" smtClean="0"/>
              <a:t>“</a:t>
            </a:r>
            <a:r>
              <a:rPr lang="en-US" sz="2400" dirty="0"/>
              <a:t>I</a:t>
            </a:r>
            <a:r>
              <a:rPr lang="en-US" sz="2400" dirty="0" smtClean="0"/>
              <a:t>t </a:t>
            </a:r>
            <a:r>
              <a:rPr lang="en-US" sz="2400" dirty="0"/>
              <a:t>takes a village to raise a </a:t>
            </a:r>
            <a:r>
              <a:rPr lang="en-US" sz="2400" dirty="0" smtClean="0"/>
              <a:t>child.” </a:t>
            </a:r>
          </a:p>
        </p:txBody>
      </p:sp>
      <p:sp>
        <p:nvSpPr>
          <p:cNvPr id="6148" name="Text Box 4"/>
          <p:cNvSpPr txBox="1">
            <a:spLocks noChangeArrowheads="1"/>
          </p:cNvSpPr>
          <p:nvPr/>
        </p:nvSpPr>
        <p:spPr bwMode="auto">
          <a:xfrm>
            <a:off x="990600" y="1905000"/>
            <a:ext cx="495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800"/>
          </a:p>
        </p:txBody>
      </p:sp>
      <p:pic>
        <p:nvPicPr>
          <p:cNvPr id="5" name="Picture 6" descr="orange top ppt cop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noChangeArrowheads="1"/>
          </p:cNvSpPr>
          <p:nvPr/>
        </p:nvSpPr>
        <p:spPr bwMode="auto">
          <a:xfrm>
            <a:off x="457200" y="13716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Core principles of strength-based practice</a:t>
            </a:r>
            <a:endParaRPr lang="en-US" altLang="en-US" sz="4000" b="1" dirty="0">
              <a:solidFill>
                <a:srgbClr val="F7964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7326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0"/>
            <a:ext cx="10296095" cy="6858000"/>
          </a:xfrm>
          <a:prstGeom prst="rect">
            <a:avLst/>
          </a:prstGeom>
        </p:spPr>
      </p:pic>
      <p:sp>
        <p:nvSpPr>
          <p:cNvPr id="4" name="Rectangle 3"/>
          <p:cNvSpPr/>
          <p:nvPr/>
        </p:nvSpPr>
        <p:spPr>
          <a:xfrm>
            <a:off x="2819400" y="5931932"/>
            <a:ext cx="7095695" cy="621268"/>
          </a:xfrm>
          <a:prstGeom prst="rect">
            <a:avLst/>
          </a:prstGeom>
          <a:solidFill>
            <a:srgbClr val="FFFFFF">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590800" y="5943600"/>
            <a:ext cx="6172200" cy="523220"/>
          </a:xfrm>
          <a:prstGeom prst="rect">
            <a:avLst/>
          </a:prstGeom>
          <a:noFill/>
        </p:spPr>
        <p:txBody>
          <a:bodyPr wrap="square" rtlCol="0">
            <a:spAutoFit/>
          </a:bodyPr>
          <a:lstStyle/>
          <a:p>
            <a:pPr algn="r"/>
            <a:r>
              <a:rPr lang="en-US" sz="2800" dirty="0" smtClean="0">
                <a:latin typeface="Tahoma" panose="020B0604030504040204" pitchFamily="34" charset="0"/>
                <a:ea typeface="Tahoma" panose="020B0604030504040204" pitchFamily="34" charset="0"/>
                <a:cs typeface="Tahoma" panose="020B0604030504040204" pitchFamily="34" charset="0"/>
              </a:rPr>
              <a:t>Overdose prevention</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683906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43400" y="3663254"/>
            <a:ext cx="4800600" cy="3194746"/>
          </a:xfrm>
          <a:prstGeom prst="rect">
            <a:avLst/>
          </a:prstGeom>
        </p:spPr>
      </p:pic>
      <p:pic>
        <p:nvPicPr>
          <p:cNvPr id="9220" name="Picture 6" descr="bar oran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1143000" y="2286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0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Overdose prevention</a:t>
            </a:r>
            <a:endParaRPr lang="en-US" altLang="en-US" sz="2400" b="1" dirty="0">
              <a:solidFill>
                <a:srgbClr val="F79646"/>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3"/>
          <p:cNvSpPr txBox="1">
            <a:spLocks/>
          </p:cNvSpPr>
          <p:nvPr/>
        </p:nvSpPr>
        <p:spPr>
          <a:xfrm>
            <a:off x="1371600" y="1901953"/>
            <a:ext cx="7010400" cy="3584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7472" lvl="1" indent="-347472">
              <a:spcBef>
                <a:spcPts val="0"/>
              </a:spcBef>
              <a:spcAft>
                <a:spcPts val="700"/>
              </a:spcAft>
              <a:buSzPct val="80000"/>
              <a:buFont typeface="Arial" panose="020B0604020202020204" pitchFamily="34" charset="0"/>
              <a:buChar char="•"/>
            </a:pPr>
            <a:r>
              <a:rPr lang="en-US" dirty="0" smtClean="0">
                <a:ea typeface="Tahoma" panose="020B0604030504040204" pitchFamily="34" charset="0"/>
                <a:cs typeface="Tahoma" panose="020B0604030504040204" pitchFamily="34" charset="0"/>
              </a:rPr>
              <a:t>Change in tolerance</a:t>
            </a:r>
          </a:p>
          <a:p>
            <a:pPr marL="347472" lvl="1" indent="-347472">
              <a:spcBef>
                <a:spcPts val="0"/>
              </a:spcBef>
              <a:spcAft>
                <a:spcPts val="700"/>
              </a:spcAft>
              <a:buSzPct val="80000"/>
              <a:buFont typeface="Arial" panose="020B0604020202020204" pitchFamily="34" charset="0"/>
              <a:buChar char="•"/>
            </a:pPr>
            <a:r>
              <a:rPr lang="en-US" dirty="0" smtClean="0">
                <a:ea typeface="Tahoma" panose="020B0604030504040204" pitchFamily="34" charset="0"/>
                <a:cs typeface="Tahoma" panose="020B0604030504040204" pitchFamily="34" charset="0"/>
              </a:rPr>
              <a:t>Danger of heroin in area</a:t>
            </a:r>
          </a:p>
          <a:p>
            <a:pPr marL="347472" lvl="1" indent="-347472">
              <a:spcBef>
                <a:spcPts val="0"/>
              </a:spcBef>
              <a:spcAft>
                <a:spcPts val="700"/>
              </a:spcAft>
              <a:buSzPct val="80000"/>
              <a:buFont typeface="Arial" panose="020B0604020202020204" pitchFamily="34" charset="0"/>
              <a:buChar char="•"/>
            </a:pPr>
            <a:r>
              <a:rPr lang="en-US" dirty="0" smtClean="0">
                <a:ea typeface="Tahoma" panose="020B0604030504040204" pitchFamily="34" charset="0"/>
                <a:cs typeface="Tahoma" panose="020B0604030504040204" pitchFamily="34" charset="0"/>
              </a:rPr>
              <a:t>Discussion of </a:t>
            </a:r>
            <a:r>
              <a:rPr lang="en-US" dirty="0" err="1" smtClean="0">
                <a:ea typeface="Tahoma" panose="020B0604030504040204" pitchFamily="34" charset="0"/>
                <a:cs typeface="Tahoma" panose="020B0604030504040204" pitchFamily="34" charset="0"/>
              </a:rPr>
              <a:t>Narcan</a:t>
            </a:r>
            <a:endParaRPr lang="en-US" dirty="0" smtClean="0">
              <a:ea typeface="Tahoma" panose="020B0604030504040204" pitchFamily="34" charset="0"/>
              <a:cs typeface="Tahoma" panose="020B0604030504040204" pitchFamily="34" charset="0"/>
            </a:endParaRPr>
          </a:p>
          <a:p>
            <a:pPr marL="347472" lvl="1" indent="-347472">
              <a:spcBef>
                <a:spcPts val="0"/>
              </a:spcBef>
              <a:spcAft>
                <a:spcPts val="700"/>
              </a:spcAft>
              <a:buSzPct val="80000"/>
              <a:buFont typeface="Arial" panose="020B0604020202020204" pitchFamily="34" charset="0"/>
              <a:buChar char="•"/>
            </a:pPr>
            <a:r>
              <a:rPr lang="en-US" dirty="0" smtClean="0">
                <a:ea typeface="Tahoma" panose="020B0604030504040204" pitchFamily="34" charset="0"/>
                <a:cs typeface="Tahoma" panose="020B0604030504040204" pitchFamily="34" charset="0"/>
              </a:rPr>
              <a:t>Importance of ongoing recovery support</a:t>
            </a:r>
          </a:p>
          <a:p>
            <a:pPr marL="347472" lvl="1" indent="-347472">
              <a:spcBef>
                <a:spcPts val="0"/>
              </a:spcBef>
              <a:spcAft>
                <a:spcPts val="700"/>
              </a:spcAft>
              <a:buSzPct val="80000"/>
              <a:buFont typeface="Arial" panose="020B0604020202020204" pitchFamily="34" charset="0"/>
              <a:buChar char="•"/>
            </a:pPr>
            <a:r>
              <a:rPr lang="en-US" dirty="0" smtClean="0">
                <a:ea typeface="Tahoma" panose="020B0604030504040204" pitchFamily="34" charset="0"/>
                <a:cs typeface="Tahoma" panose="020B0604030504040204" pitchFamily="34" charset="0"/>
              </a:rPr>
              <a:t>Importance of continuing </a:t>
            </a:r>
            <a:br>
              <a:rPr lang="en-US" dirty="0" smtClean="0">
                <a:ea typeface="Tahoma" panose="020B0604030504040204" pitchFamily="34" charset="0"/>
                <a:cs typeface="Tahoma" panose="020B0604030504040204" pitchFamily="34" charset="0"/>
              </a:rPr>
            </a:br>
            <a:r>
              <a:rPr lang="en-US" dirty="0" smtClean="0">
                <a:ea typeface="Tahoma" panose="020B0604030504040204" pitchFamily="34" charset="0"/>
                <a:cs typeface="Tahoma" panose="020B0604030504040204" pitchFamily="34" charset="0"/>
              </a:rPr>
              <a:t>with doctors if medication </a:t>
            </a:r>
            <a:br>
              <a:rPr lang="en-US" dirty="0" smtClean="0">
                <a:ea typeface="Tahoma" panose="020B0604030504040204" pitchFamily="34" charset="0"/>
                <a:cs typeface="Tahoma" panose="020B0604030504040204" pitchFamily="34" charset="0"/>
              </a:rPr>
            </a:br>
            <a:r>
              <a:rPr lang="en-US" dirty="0" smtClean="0">
                <a:ea typeface="Tahoma" panose="020B0604030504040204" pitchFamily="34" charset="0"/>
                <a:cs typeface="Tahoma" panose="020B0604030504040204" pitchFamily="34" charset="0"/>
              </a:rPr>
              <a:t>has been prescribed</a:t>
            </a:r>
          </a:p>
        </p:txBody>
      </p:sp>
      <p:sp>
        <p:nvSpPr>
          <p:cNvPr id="7" name="Text Box 5"/>
          <p:cNvSpPr txBox="1">
            <a:spLocks noChangeArrowheads="1"/>
          </p:cNvSpPr>
          <p:nvPr/>
        </p:nvSpPr>
        <p:spPr bwMode="auto">
          <a:xfrm>
            <a:off x="1371600" y="1298448"/>
            <a:ext cx="5715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rgbClr val="292929"/>
                </a:solidFill>
                <a:latin typeface="Arial" pitchFamily="34" charset="0"/>
              </a:defRPr>
            </a:lvl1pPr>
            <a:lvl2pPr marL="742950" indent="-285750" eaLnBrk="0" hangingPunct="0">
              <a:spcBef>
                <a:spcPct val="20000"/>
              </a:spcBef>
              <a:buChar char="–"/>
              <a:defRPr sz="2800">
                <a:solidFill>
                  <a:srgbClr val="292929"/>
                </a:solidFill>
                <a:latin typeface="Arial" pitchFamily="34" charset="0"/>
              </a:defRPr>
            </a:lvl2pPr>
            <a:lvl3pPr marL="1143000" indent="-228600" eaLnBrk="0" hangingPunct="0">
              <a:spcBef>
                <a:spcPct val="20000"/>
              </a:spcBef>
              <a:buChar char="•"/>
              <a:defRPr sz="2400">
                <a:solidFill>
                  <a:srgbClr val="292929"/>
                </a:solidFill>
                <a:latin typeface="Arial" pitchFamily="34" charset="0"/>
              </a:defRPr>
            </a:lvl3pPr>
            <a:lvl4pPr marL="1600200" indent="-228600" eaLnBrk="0" hangingPunct="0">
              <a:spcBef>
                <a:spcPct val="20000"/>
              </a:spcBef>
              <a:buChar char="–"/>
              <a:defRPr sz="2000">
                <a:solidFill>
                  <a:srgbClr val="292929"/>
                </a:solidFill>
                <a:latin typeface="Arial" pitchFamily="34" charset="0"/>
              </a:defRPr>
            </a:lvl4pPr>
            <a:lvl5pPr marL="2057400" indent="-228600" eaLnBrk="0" hangingPunct="0">
              <a:spcBef>
                <a:spcPct val="20000"/>
              </a:spcBef>
              <a:buChar char="»"/>
              <a:defRPr sz="2000">
                <a:solidFill>
                  <a:srgbClr val="292929"/>
                </a:solidFill>
                <a:latin typeface="Arial" pitchFamily="34" charset="0"/>
              </a:defRPr>
            </a:lvl5pPr>
            <a:lvl6pPr marL="2514600" indent="-228600" eaLnBrk="0" fontAlgn="base" hangingPunct="0">
              <a:spcBef>
                <a:spcPct val="20000"/>
              </a:spcBef>
              <a:spcAft>
                <a:spcPct val="0"/>
              </a:spcAft>
              <a:buChar char="»"/>
              <a:defRPr sz="2000">
                <a:solidFill>
                  <a:srgbClr val="292929"/>
                </a:solidFill>
                <a:latin typeface="Arial" pitchFamily="34" charset="0"/>
              </a:defRPr>
            </a:lvl6pPr>
            <a:lvl7pPr marL="2971800" indent="-228600" eaLnBrk="0" fontAlgn="base" hangingPunct="0">
              <a:spcBef>
                <a:spcPct val="20000"/>
              </a:spcBef>
              <a:spcAft>
                <a:spcPct val="0"/>
              </a:spcAft>
              <a:buChar char="»"/>
              <a:defRPr sz="2000">
                <a:solidFill>
                  <a:srgbClr val="292929"/>
                </a:solidFill>
                <a:latin typeface="Arial" pitchFamily="34" charset="0"/>
              </a:defRPr>
            </a:lvl7pPr>
            <a:lvl8pPr marL="3429000" indent="-228600" eaLnBrk="0" fontAlgn="base" hangingPunct="0">
              <a:spcBef>
                <a:spcPct val="20000"/>
              </a:spcBef>
              <a:spcAft>
                <a:spcPct val="0"/>
              </a:spcAft>
              <a:buChar char="»"/>
              <a:defRPr sz="2000">
                <a:solidFill>
                  <a:srgbClr val="292929"/>
                </a:solidFill>
                <a:latin typeface="Arial" pitchFamily="34" charset="0"/>
              </a:defRPr>
            </a:lvl8pPr>
            <a:lvl9pPr marL="3886200" indent="-228600" eaLnBrk="0" fontAlgn="base" hangingPunct="0">
              <a:spcBef>
                <a:spcPct val="20000"/>
              </a:spcBef>
              <a:spcAft>
                <a:spcPct val="0"/>
              </a:spcAft>
              <a:buChar char="»"/>
              <a:defRPr sz="2000">
                <a:solidFill>
                  <a:srgbClr val="292929"/>
                </a:solidFill>
                <a:latin typeface="Arial" pitchFamily="34" charset="0"/>
              </a:defRPr>
            </a:lvl9pPr>
          </a:lstStyle>
          <a:p>
            <a:pPr eaLnBrk="1" hangingPunct="1">
              <a:spcBef>
                <a:spcPct val="5000"/>
              </a:spcBef>
              <a:buFontTx/>
              <a:buNone/>
            </a:pPr>
            <a:r>
              <a:rPr lang="en-US" altLang="en-US" sz="2800" b="1" dirty="0" smtClean="0">
                <a:solidFill>
                  <a:srgbClr val="B5121B"/>
                </a:solidFill>
                <a:latin typeface="+mn-lt"/>
              </a:rPr>
              <a:t>Importance of education on:</a:t>
            </a:r>
            <a:endParaRPr lang="en-US" altLang="en-US" sz="2800" b="1" dirty="0">
              <a:solidFill>
                <a:srgbClr val="B5121B"/>
              </a:solidFill>
              <a:latin typeface="+mn-lt"/>
            </a:endParaRPr>
          </a:p>
        </p:txBody>
      </p:sp>
    </p:spTree>
    <p:extLst>
      <p:ext uri="{BB962C8B-B14F-4D97-AF65-F5344CB8AC3E}">
        <p14:creationId xmlns:p14="http://schemas.microsoft.com/office/powerpoint/2010/main" val="36493825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029200" y="4096945"/>
            <a:ext cx="4106863" cy="272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4"/>
          <p:cNvSpPr>
            <a:spLocks noChangeArrowheads="1"/>
          </p:cNvSpPr>
          <p:nvPr/>
        </p:nvSpPr>
        <p:spPr bwMode="auto">
          <a:xfrm>
            <a:off x="914400" y="2286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600">
              <a:solidFill>
                <a:srgbClr val="990000"/>
              </a:solidFill>
              <a:latin typeface="Arial Black" pitchFamily="34" charset="0"/>
            </a:endParaRPr>
          </a:p>
        </p:txBody>
      </p:sp>
      <p:sp>
        <p:nvSpPr>
          <p:cNvPr id="29700" name="Rectangle 3"/>
          <p:cNvSpPr>
            <a:spLocks noGrp="1" noChangeArrowheads="1"/>
          </p:cNvSpPr>
          <p:nvPr>
            <p:ph type="body" idx="1"/>
          </p:nvPr>
        </p:nvSpPr>
        <p:spPr>
          <a:xfrm>
            <a:off x="1371600" y="1298448"/>
            <a:ext cx="7086600" cy="4525963"/>
          </a:xfrm>
        </p:spPr>
        <p:txBody>
          <a:bodyPr>
            <a:noAutofit/>
          </a:bodyPr>
          <a:lstStyle/>
          <a:p>
            <a:pPr eaLnBrk="1" hangingPunct="1">
              <a:spcBef>
                <a:spcPts val="0"/>
              </a:spcBef>
              <a:spcAft>
                <a:spcPts val="700"/>
              </a:spcAft>
              <a:buSzPct val="80000"/>
            </a:pPr>
            <a:r>
              <a:rPr lang="en-US" altLang="en-US" sz="2400" dirty="0" smtClean="0">
                <a:latin typeface="Calibri" pitchFamily="34" charset="0"/>
              </a:rPr>
              <a:t>Treating young adults requires unique approaches </a:t>
            </a:r>
            <a:br>
              <a:rPr lang="en-US" altLang="en-US" sz="2400" dirty="0" smtClean="0">
                <a:latin typeface="Calibri" pitchFamily="34" charset="0"/>
              </a:rPr>
            </a:br>
            <a:r>
              <a:rPr lang="en-US" altLang="en-US" sz="2400" dirty="0" smtClean="0">
                <a:latin typeface="Calibri" pitchFamily="34" charset="0"/>
              </a:rPr>
              <a:t>and appropriate staff.</a:t>
            </a:r>
          </a:p>
          <a:p>
            <a:pPr eaLnBrk="1" hangingPunct="1">
              <a:spcBef>
                <a:spcPts val="0"/>
              </a:spcBef>
              <a:spcAft>
                <a:spcPts val="700"/>
              </a:spcAft>
              <a:buSzPct val="80000"/>
            </a:pPr>
            <a:r>
              <a:rPr lang="en-US" altLang="en-US" sz="2400" dirty="0" smtClean="0">
                <a:latin typeface="Calibri" pitchFamily="34" charset="0"/>
              </a:rPr>
              <a:t>Today’s young adults are not equipped with the same skill set of a generation ago.</a:t>
            </a:r>
          </a:p>
          <a:p>
            <a:pPr eaLnBrk="1" hangingPunct="1">
              <a:spcBef>
                <a:spcPts val="0"/>
              </a:spcBef>
              <a:spcAft>
                <a:spcPts val="700"/>
              </a:spcAft>
              <a:buSzPct val="80000"/>
            </a:pPr>
            <a:r>
              <a:rPr lang="en-US" altLang="en-US" sz="2400" dirty="0" smtClean="0">
                <a:latin typeface="Calibri" pitchFamily="34" charset="0"/>
              </a:rPr>
              <a:t>Providers should not get bogged down in traditional treatment while enacting many changes with minimal cost.</a:t>
            </a:r>
            <a:endParaRPr lang="en-US" altLang="en-US" sz="2000" dirty="0" smtClean="0"/>
          </a:p>
        </p:txBody>
      </p:sp>
      <p:pic>
        <p:nvPicPr>
          <p:cNvPr id="34821" name="Picture 5" descr="bar oran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1143000" y="2286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0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Thoughts</a:t>
            </a:r>
            <a:endParaRPr lang="en-US" altLang="en-US" sz="2400" b="1" dirty="0">
              <a:solidFill>
                <a:srgbClr val="F7964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154596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animEffect transition="in" filter="fade">
                                      <p:cBhvr>
                                        <p:cTn id="7" dur="500"/>
                                        <p:tgtEl>
                                          <p:spTgt spid="29700">
                                            <p:txEl>
                                              <p:pRg st="0" end="0"/>
                                            </p:txEl>
                                          </p:spTgt>
                                        </p:tgtEl>
                                      </p:cBhvr>
                                    </p:animEffect>
                                  </p:childTnLst>
                                  <p:subTnLst>
                                    <p:animClr clrSpc="rgb" dir="cw">
                                      <p:cBhvr override="childStyle">
                                        <p:cTn dur="1" fill="hold" display="0" masterRel="nextClick" afterEffect="1"/>
                                        <p:tgtEl>
                                          <p:spTgt spid="29700">
                                            <p:txEl>
                                              <p:pRg st="0" end="0"/>
                                            </p:txEl>
                                          </p:spTgt>
                                        </p:tgtEl>
                                        <p:attrNameLst>
                                          <p:attrName>ppt_c</p:attrName>
                                        </p:attrNameLst>
                                      </p:cBhvr>
                                      <p:to>
                                        <a:srgbClr val="C0C0C0"/>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700">
                                            <p:txEl>
                                              <p:pRg st="1" end="1"/>
                                            </p:txEl>
                                          </p:spTgt>
                                        </p:tgtEl>
                                        <p:attrNameLst>
                                          <p:attrName>style.visibility</p:attrName>
                                        </p:attrNameLst>
                                      </p:cBhvr>
                                      <p:to>
                                        <p:strVal val="visible"/>
                                      </p:to>
                                    </p:set>
                                    <p:animEffect transition="in" filter="fade">
                                      <p:cBhvr>
                                        <p:cTn id="12" dur="500"/>
                                        <p:tgtEl>
                                          <p:spTgt spid="29700">
                                            <p:txEl>
                                              <p:pRg st="1" end="1"/>
                                            </p:txEl>
                                          </p:spTgt>
                                        </p:tgtEl>
                                      </p:cBhvr>
                                    </p:animEffect>
                                  </p:childTnLst>
                                  <p:subTnLst>
                                    <p:animClr clrSpc="rgb" dir="cw">
                                      <p:cBhvr override="childStyle">
                                        <p:cTn dur="1" fill="hold" display="0" masterRel="nextClick" afterEffect="1"/>
                                        <p:tgtEl>
                                          <p:spTgt spid="29700">
                                            <p:txEl>
                                              <p:pRg st="1" end="1"/>
                                            </p:txEl>
                                          </p:spTgt>
                                        </p:tgtEl>
                                        <p:attrNameLst>
                                          <p:attrName>ppt_c</p:attrName>
                                        </p:attrNameLst>
                                      </p:cBhvr>
                                      <p:to>
                                        <a:srgbClr val="C0C0C0"/>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700">
                                            <p:txEl>
                                              <p:pRg st="2" end="2"/>
                                            </p:txEl>
                                          </p:spTgt>
                                        </p:tgtEl>
                                        <p:attrNameLst>
                                          <p:attrName>style.visibility</p:attrName>
                                        </p:attrNameLst>
                                      </p:cBhvr>
                                      <p:to>
                                        <p:strVal val="visible"/>
                                      </p:to>
                                    </p:set>
                                    <p:animEffect transition="in" filter="fade">
                                      <p:cBhvr>
                                        <p:cTn id="17" dur="500"/>
                                        <p:tgtEl>
                                          <p:spTgt spid="29700">
                                            <p:txEl>
                                              <p:pRg st="2" end="2"/>
                                            </p:txEl>
                                          </p:spTgt>
                                        </p:tgtEl>
                                      </p:cBhvr>
                                    </p:animEffect>
                                  </p:childTnLst>
                                  <p:subTnLst>
                                    <p:animClr clrSpc="rgb" dir="cw">
                                      <p:cBhvr override="childStyle">
                                        <p:cTn dur="1" fill="hold" display="0" masterRel="nextClick" afterEffect="1"/>
                                        <p:tgtEl>
                                          <p:spTgt spid="29700">
                                            <p:txEl>
                                              <p:pRg st="2" end="2"/>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4"/>
          <p:cNvSpPr>
            <a:spLocks noChangeArrowheads="1"/>
          </p:cNvSpPr>
          <p:nvPr/>
        </p:nvSpPr>
        <p:spPr bwMode="auto">
          <a:xfrm>
            <a:off x="914400" y="2286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600">
              <a:solidFill>
                <a:srgbClr val="990000"/>
              </a:solidFill>
              <a:latin typeface="Arial Black" pitchFamily="34" charset="0"/>
            </a:endParaRPr>
          </a:p>
        </p:txBody>
      </p:sp>
      <p:sp>
        <p:nvSpPr>
          <p:cNvPr id="29700" name="Rectangle 3"/>
          <p:cNvSpPr>
            <a:spLocks noGrp="1" noChangeArrowheads="1"/>
          </p:cNvSpPr>
          <p:nvPr>
            <p:ph type="body" idx="1"/>
          </p:nvPr>
        </p:nvSpPr>
        <p:spPr>
          <a:xfrm>
            <a:off x="1371600" y="1298448"/>
            <a:ext cx="7086600" cy="4525963"/>
          </a:xfrm>
        </p:spPr>
        <p:txBody>
          <a:bodyPr>
            <a:noAutofit/>
          </a:bodyPr>
          <a:lstStyle/>
          <a:p>
            <a:pPr eaLnBrk="1" hangingPunct="1">
              <a:spcBef>
                <a:spcPts val="0"/>
              </a:spcBef>
              <a:spcAft>
                <a:spcPts val="700"/>
              </a:spcAft>
              <a:buSzPct val="80000"/>
            </a:pPr>
            <a:r>
              <a:rPr lang="en-US" altLang="en-US" sz="2400" dirty="0" smtClean="0">
                <a:latin typeface="Calibri" pitchFamily="34" charset="0"/>
              </a:rPr>
              <a:t>Young adults succeed in peer-based groups with whom they can realistically identify.</a:t>
            </a:r>
          </a:p>
          <a:p>
            <a:pPr eaLnBrk="1" hangingPunct="1">
              <a:spcBef>
                <a:spcPts val="0"/>
              </a:spcBef>
              <a:spcAft>
                <a:spcPts val="700"/>
              </a:spcAft>
              <a:buSzPct val="80000"/>
            </a:pPr>
            <a:r>
              <a:rPr lang="en-US" altLang="en-US" sz="2400" dirty="0" smtClean="0">
                <a:latin typeface="Calibri" pitchFamily="34" charset="0"/>
              </a:rPr>
              <a:t>This age group is still coming to terms </a:t>
            </a:r>
            <a:r>
              <a:rPr lang="en-US" altLang="en-US" sz="2400" smtClean="0">
                <a:latin typeface="Calibri" pitchFamily="34" charset="0"/>
              </a:rPr>
              <a:t>with itself, </a:t>
            </a:r>
            <a:r>
              <a:rPr lang="en-US" altLang="en-US" sz="2400" dirty="0" smtClean="0">
                <a:latin typeface="Calibri" pitchFamily="34" charset="0"/>
              </a:rPr>
              <a:t>so providers who are willing to meet the young adult </a:t>
            </a:r>
            <a:br>
              <a:rPr lang="en-US" altLang="en-US" sz="2400" dirty="0" smtClean="0">
                <a:latin typeface="Calibri" pitchFamily="34" charset="0"/>
              </a:rPr>
            </a:br>
            <a:r>
              <a:rPr lang="en-US" altLang="en-US" sz="2400" dirty="0" smtClean="0">
                <a:latin typeface="Calibri" pitchFamily="34" charset="0"/>
              </a:rPr>
              <a:t>where they are will ultimately fare better.</a:t>
            </a:r>
          </a:p>
          <a:p>
            <a:pPr eaLnBrk="1" hangingPunct="1">
              <a:spcBef>
                <a:spcPts val="0"/>
              </a:spcBef>
              <a:spcAft>
                <a:spcPts val="700"/>
              </a:spcAft>
              <a:buSzPct val="80000"/>
            </a:pPr>
            <a:r>
              <a:rPr lang="en-US" altLang="en-US" sz="2400" dirty="0" smtClean="0">
                <a:latin typeface="Calibri" pitchFamily="34" charset="0"/>
              </a:rPr>
              <a:t>Rapport is everything. Be genuine!!</a:t>
            </a:r>
          </a:p>
          <a:p>
            <a:pPr eaLnBrk="1" hangingPunct="1">
              <a:spcBef>
                <a:spcPct val="25000"/>
              </a:spcBef>
              <a:buSzPct val="70000"/>
              <a:buFont typeface="Wingdings" pitchFamily="2" charset="2"/>
              <a:buChar char="§"/>
            </a:pPr>
            <a:endParaRPr lang="en-US" altLang="en-US" sz="2000" dirty="0" smtClean="0"/>
          </a:p>
        </p:txBody>
      </p:sp>
      <p:pic>
        <p:nvPicPr>
          <p:cNvPr id="34821" name="Picture 5" descr="bar oran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1143000" y="2286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0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Thoughts</a:t>
            </a:r>
            <a:endParaRPr lang="en-US" altLang="en-US" sz="2400" b="1" dirty="0">
              <a:solidFill>
                <a:srgbClr val="F79646"/>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029200" y="4096945"/>
            <a:ext cx="4106863" cy="272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2115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animEffect transition="in" filter="fade">
                                      <p:cBhvr>
                                        <p:cTn id="7" dur="500"/>
                                        <p:tgtEl>
                                          <p:spTgt spid="29700">
                                            <p:txEl>
                                              <p:pRg st="0" end="0"/>
                                            </p:txEl>
                                          </p:spTgt>
                                        </p:tgtEl>
                                      </p:cBhvr>
                                    </p:animEffect>
                                  </p:childTnLst>
                                  <p:subTnLst>
                                    <p:animClr clrSpc="rgb" dir="cw">
                                      <p:cBhvr override="childStyle">
                                        <p:cTn dur="1" fill="hold" display="0" masterRel="nextClick" afterEffect="1"/>
                                        <p:tgtEl>
                                          <p:spTgt spid="29700">
                                            <p:txEl>
                                              <p:pRg st="0" end="0"/>
                                            </p:txEl>
                                          </p:spTgt>
                                        </p:tgtEl>
                                        <p:attrNameLst>
                                          <p:attrName>ppt_c</p:attrName>
                                        </p:attrNameLst>
                                      </p:cBhvr>
                                      <p:to>
                                        <a:srgbClr val="C0C0C0"/>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700">
                                            <p:txEl>
                                              <p:pRg st="1" end="1"/>
                                            </p:txEl>
                                          </p:spTgt>
                                        </p:tgtEl>
                                        <p:attrNameLst>
                                          <p:attrName>style.visibility</p:attrName>
                                        </p:attrNameLst>
                                      </p:cBhvr>
                                      <p:to>
                                        <p:strVal val="visible"/>
                                      </p:to>
                                    </p:set>
                                    <p:animEffect transition="in" filter="fade">
                                      <p:cBhvr>
                                        <p:cTn id="12" dur="500"/>
                                        <p:tgtEl>
                                          <p:spTgt spid="29700">
                                            <p:txEl>
                                              <p:pRg st="1" end="1"/>
                                            </p:txEl>
                                          </p:spTgt>
                                        </p:tgtEl>
                                      </p:cBhvr>
                                    </p:animEffect>
                                  </p:childTnLst>
                                  <p:subTnLst>
                                    <p:animClr clrSpc="rgb" dir="cw">
                                      <p:cBhvr override="childStyle">
                                        <p:cTn dur="1" fill="hold" display="0" masterRel="nextClick" afterEffect="1"/>
                                        <p:tgtEl>
                                          <p:spTgt spid="29700">
                                            <p:txEl>
                                              <p:pRg st="1" end="1"/>
                                            </p:txEl>
                                          </p:spTgt>
                                        </p:tgtEl>
                                        <p:attrNameLst>
                                          <p:attrName>ppt_c</p:attrName>
                                        </p:attrNameLst>
                                      </p:cBhvr>
                                      <p:to>
                                        <a:srgbClr val="C0C0C0"/>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700">
                                            <p:txEl>
                                              <p:pRg st="2" end="2"/>
                                            </p:txEl>
                                          </p:spTgt>
                                        </p:tgtEl>
                                        <p:attrNameLst>
                                          <p:attrName>style.visibility</p:attrName>
                                        </p:attrNameLst>
                                      </p:cBhvr>
                                      <p:to>
                                        <p:strVal val="visible"/>
                                      </p:to>
                                    </p:set>
                                    <p:animEffect transition="in" filter="fade">
                                      <p:cBhvr>
                                        <p:cTn id="17" dur="500"/>
                                        <p:tgtEl>
                                          <p:spTgt spid="297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3"/>
          <p:cNvSpPr>
            <a:spLocks noGrp="1" noChangeArrowheads="1"/>
          </p:cNvSpPr>
          <p:nvPr>
            <p:ph type="body" sz="half" idx="4294967295"/>
          </p:nvPr>
        </p:nvSpPr>
        <p:spPr>
          <a:xfrm>
            <a:off x="1370013" y="1298448"/>
            <a:ext cx="7008812" cy="5026152"/>
          </a:xfrm>
        </p:spPr>
        <p:txBody>
          <a:bodyPr>
            <a:noAutofit/>
          </a:bodyPr>
          <a:lstStyle/>
          <a:p>
            <a:pPr eaLnBrk="1" hangingPunct="1">
              <a:lnSpc>
                <a:spcPct val="110000"/>
              </a:lnSpc>
              <a:spcBef>
                <a:spcPts val="0"/>
              </a:spcBef>
              <a:spcAft>
                <a:spcPts val="700"/>
              </a:spcAft>
              <a:buSzPct val="80000"/>
            </a:pPr>
            <a:r>
              <a:rPr lang="en-US" altLang="en-US" sz="2400" b="1" dirty="0" smtClean="0">
                <a:latin typeface="Calibri" pitchFamily="34" charset="0"/>
              </a:rPr>
              <a:t>If in doubt, call </a:t>
            </a:r>
            <a:r>
              <a:rPr lang="en-US" altLang="en-US" sz="2400" dirty="0" smtClean="0">
                <a:latin typeface="Calibri" pitchFamily="34" charset="0"/>
              </a:rPr>
              <a:t>- </a:t>
            </a:r>
            <a:r>
              <a:rPr lang="en-US" altLang="en-US" sz="2400" dirty="0" err="1" smtClean="0">
                <a:latin typeface="Calibri" pitchFamily="34" charset="0"/>
              </a:rPr>
              <a:t>Rosecrance</a:t>
            </a:r>
            <a:r>
              <a:rPr lang="en-US" altLang="en-US" sz="2400" dirty="0" smtClean="0">
                <a:latin typeface="Calibri" pitchFamily="34" charset="0"/>
              </a:rPr>
              <a:t> is here to help, if you are not sure if someone you love is abusing heroin or any other substance, call us, we can help.</a:t>
            </a:r>
          </a:p>
          <a:p>
            <a:pPr eaLnBrk="1" hangingPunct="1">
              <a:lnSpc>
                <a:spcPct val="110000"/>
              </a:lnSpc>
              <a:spcBef>
                <a:spcPts val="0"/>
              </a:spcBef>
              <a:spcAft>
                <a:spcPts val="700"/>
              </a:spcAft>
              <a:buSzPct val="80000"/>
            </a:pPr>
            <a:r>
              <a:rPr lang="en-US" altLang="en-US" sz="2400" b="1" dirty="0" smtClean="0">
                <a:latin typeface="Calibri" pitchFamily="34" charset="0"/>
              </a:rPr>
              <a:t>This epidemic is not going away </a:t>
            </a:r>
            <a:r>
              <a:rPr lang="en-US" altLang="en-US" sz="2400" dirty="0" smtClean="0">
                <a:latin typeface="Calibri" pitchFamily="34" charset="0"/>
              </a:rPr>
              <a:t>- 	This situation will not go away anytime soon and it will likely get worse before it gets better.  We all will have to work together if we are to push this epidemic out of our community.</a:t>
            </a:r>
          </a:p>
          <a:p>
            <a:pPr eaLnBrk="1" hangingPunct="1">
              <a:lnSpc>
                <a:spcPct val="110000"/>
              </a:lnSpc>
              <a:spcBef>
                <a:spcPts val="0"/>
              </a:spcBef>
              <a:spcAft>
                <a:spcPts val="700"/>
              </a:spcAft>
              <a:buSzPct val="80000"/>
            </a:pPr>
            <a:r>
              <a:rPr lang="en-US" altLang="en-US" sz="2400" b="1" dirty="0" smtClean="0">
                <a:latin typeface="Calibri" pitchFamily="34" charset="0"/>
              </a:rPr>
              <a:t>There is hope </a:t>
            </a:r>
            <a:r>
              <a:rPr lang="en-US" altLang="en-US" sz="2400" dirty="0" smtClean="0">
                <a:latin typeface="Calibri" pitchFamily="34" charset="0"/>
              </a:rPr>
              <a:t>- While the situation is not a happy one, success stories continue to occur.  There is hope.</a:t>
            </a:r>
          </a:p>
          <a:p>
            <a:pPr eaLnBrk="1" hangingPunct="1">
              <a:lnSpc>
                <a:spcPct val="90000"/>
              </a:lnSpc>
              <a:buFontTx/>
              <a:buNone/>
            </a:pPr>
            <a:endParaRPr lang="en-US" altLang="en-US" sz="2400" dirty="0" smtClean="0">
              <a:latin typeface="Tahoma" pitchFamily="34" charset="0"/>
            </a:endParaRPr>
          </a:p>
        </p:txBody>
      </p:sp>
      <p:pic>
        <p:nvPicPr>
          <p:cNvPr id="10243" name="Picture 6" descr="bar oran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1143000" y="2286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0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Key points</a:t>
            </a:r>
            <a:endParaRPr lang="en-US" altLang="en-US" sz="2400" b="1" dirty="0">
              <a:solidFill>
                <a:srgbClr val="F7964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711100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481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4818">
                                            <p:txEl>
                                              <p:pRg st="0" end="0"/>
                                            </p:txEl>
                                          </p:spTgt>
                                        </p:tgtEl>
                                        <p:attrNameLst>
                                          <p:attrName>ppt_c</p:attrName>
                                        </p:attrNameLst>
                                      </p:cBhvr>
                                      <p:to>
                                        <a:srgbClr val="C0C0C0"/>
                                      </p:to>
                                    </p:animClr>
                                  </p:sub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481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4818">
                                            <p:txEl>
                                              <p:pRg st="1" end="1"/>
                                            </p:txEl>
                                          </p:spTgt>
                                        </p:tgtEl>
                                        <p:attrNameLst>
                                          <p:attrName>ppt_c</p:attrName>
                                        </p:attrNameLst>
                                      </p:cBhvr>
                                      <p:to>
                                        <a:srgbClr val="C0C0C0"/>
                                      </p:to>
                                    </p:animClr>
                                  </p:sub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481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4818">
                                            <p:txEl>
                                              <p:pRg st="2" end="2"/>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autoUpdateAnimBg="0" advAuto="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2" name="Group 4"/>
          <p:cNvGrpSpPr>
            <a:grpSpLocks/>
          </p:cNvGrpSpPr>
          <p:nvPr/>
        </p:nvGrpSpPr>
        <p:grpSpPr bwMode="auto">
          <a:xfrm>
            <a:off x="292100" y="914400"/>
            <a:ext cx="8559800" cy="3181350"/>
            <a:chOff x="0" y="0"/>
            <a:chExt cx="5392" cy="2004"/>
          </a:xfrm>
        </p:grpSpPr>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68" y="0"/>
              <a:ext cx="3477" cy="1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054"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08"/>
              <a:ext cx="1537"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055"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67" y="1460"/>
              <a:ext cx="2486"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2056" name="Text Box 8"/>
          <p:cNvSpPr txBox="1">
            <a:spLocks/>
          </p:cNvSpPr>
          <p:nvPr/>
        </p:nvSpPr>
        <p:spPr bwMode="auto">
          <a:xfrm>
            <a:off x="3429000" y="4470400"/>
            <a:ext cx="5638800" cy="1138773"/>
          </a:xfrm>
          <a:prstGeom prst="rect">
            <a:avLst/>
          </a:prstGeom>
          <a:noFill/>
          <a:ln>
            <a:noFill/>
          </a:ln>
          <a:effectLst/>
          <a:extLst>
            <a:ext uri="{909E8E84-426E-40DD-AFC4-6F175D3DCCD1}">
              <a14:hiddenFill xmlns:a14="http://schemas.microsoft.com/office/drawing/2010/main">
                <a:blipFill dpi="0" rotWithShape="0">
                  <a:blip r:embed="rId6"/>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dirty="0">
                <a:solidFill>
                  <a:srgbClr val="4D4D4D"/>
                </a:solidFill>
                <a:ea typeface="ヒラギノ角ゴ ProN W3" pitchFamily="1" charset="-128"/>
                <a:sym typeface="Gill Sans" pitchFamily="1" charset="0"/>
              </a:rPr>
              <a:t>815.391.1000</a:t>
            </a:r>
          </a:p>
          <a:p>
            <a:r>
              <a:rPr lang="en-US" sz="2400" dirty="0" smtClean="0">
                <a:solidFill>
                  <a:srgbClr val="4D4D4D"/>
                </a:solidFill>
                <a:ea typeface="ヒラギノ角ゴ ProN W3" pitchFamily="1" charset="-128"/>
                <a:sym typeface="Gill Sans" pitchFamily="1" charset="0"/>
              </a:rPr>
              <a:t>888.928.5298</a:t>
            </a:r>
            <a:endParaRPr lang="en-US" sz="2400" dirty="0">
              <a:solidFill>
                <a:srgbClr val="4D4D4D"/>
              </a:solidFill>
              <a:ea typeface="ヒラギノ角ゴ ProN W3" pitchFamily="1" charset="-128"/>
              <a:sym typeface="Gill Sans" pitchFamily="1" charset="0"/>
            </a:endParaRPr>
          </a:p>
          <a:p>
            <a:r>
              <a:rPr lang="en-US" sz="2000" dirty="0">
                <a:solidFill>
                  <a:srgbClr val="4D4D4D"/>
                </a:solidFill>
                <a:ea typeface="ヒラギノ角ゴ ProN W3" pitchFamily="1" charset="-128"/>
                <a:sym typeface="Gill Sans" pitchFamily="1" charset="0"/>
              </a:rPr>
              <a:t>www.rosecrance.org</a:t>
            </a:r>
          </a:p>
        </p:txBody>
      </p:sp>
      <p:sp>
        <p:nvSpPr>
          <p:cNvPr id="2057" name="Rectangle 9"/>
          <p:cNvSpPr>
            <a:spLocks noChangeArrowheads="1"/>
          </p:cNvSpPr>
          <p:nvPr/>
        </p:nvSpPr>
        <p:spPr bwMode="auto">
          <a:xfrm>
            <a:off x="1752600" y="6096000"/>
            <a:ext cx="65532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00"/>
              <a:t>* Pictures of individuals in this presentation are for illustration purposes only. These pictures portray models and are not pictures of actual clients of Rosecrance. No inference should be made, or is implied, that the pictures used here are of individuals connected in any way to Rosecrance or to its affiliates or programs.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 y="-304799"/>
            <a:ext cx="9550399" cy="716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title"/>
          </p:nvPr>
        </p:nvSpPr>
        <p:spPr>
          <a:xfrm>
            <a:off x="457200" y="152400"/>
            <a:ext cx="8229600" cy="1143000"/>
          </a:xfrm>
        </p:spPr>
        <p:txBody>
          <a:bodyPr>
            <a:noAutofit/>
          </a:bodyPr>
          <a:lstStyle/>
          <a:p>
            <a:pPr algn="l"/>
            <a:r>
              <a:rPr lang="en-US" sz="4000" b="1" dirty="0" smtClean="0">
                <a:solidFill>
                  <a:srgbClr val="F79646"/>
                </a:solidFill>
                <a:effectLst>
                  <a:outerShdw blurRad="50800" dist="38100" dir="8100000" algn="tr"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People who are addicted to…</a:t>
            </a:r>
            <a:endParaRPr lang="en-US" sz="4000" b="1" dirty="0">
              <a:solidFill>
                <a:srgbClr val="F79646"/>
              </a:solidFill>
              <a:effectLst>
                <a:outerShdw blurRad="50800" dist="38100" dir="8100000" algn="tr"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p:cNvSpPr>
            <a:spLocks noGrp="1"/>
          </p:cNvSpPr>
          <p:nvPr>
            <p:ph idx="1"/>
          </p:nvPr>
        </p:nvSpPr>
        <p:spPr>
          <a:xfrm>
            <a:off x="457200" y="1371600"/>
            <a:ext cx="8229600" cy="3840163"/>
          </a:xfrm>
        </p:spPr>
        <p:txBody>
          <a:bodyPr>
            <a:noAutofit/>
          </a:bodyPr>
          <a:lstStyle/>
          <a:p>
            <a:pPr marL="0" indent="0" algn="ctr">
              <a:spcBef>
                <a:spcPts val="0"/>
              </a:spcBef>
              <a:spcAft>
                <a:spcPts val="2400"/>
              </a:spcAft>
              <a:buNone/>
            </a:pPr>
            <a:r>
              <a:rPr lang="en-US" sz="4200" b="1" dirty="0" smtClean="0">
                <a:effectLst>
                  <a:outerShdw blurRad="50800" dist="38100" dir="8100000" algn="tr" rotWithShape="0">
                    <a:prstClr val="black">
                      <a:alpha val="40000"/>
                    </a:prstClr>
                  </a:outerShdw>
                </a:effectLst>
              </a:rPr>
              <a:t>Alcohol are </a:t>
            </a:r>
            <a:r>
              <a:rPr lang="en-US" sz="4800" b="1" dirty="0" smtClean="0">
                <a:solidFill>
                  <a:srgbClr val="C00000"/>
                </a:solidFill>
                <a:effectLst>
                  <a:outerShdw blurRad="50800" dist="38100" dir="8100000" algn="tr" rotWithShape="0">
                    <a:prstClr val="black">
                      <a:alpha val="40000"/>
                    </a:prstClr>
                  </a:outerShdw>
                </a:effectLst>
              </a:rPr>
              <a:t>2x</a:t>
            </a:r>
          </a:p>
          <a:p>
            <a:pPr marL="0" indent="0" algn="ctr">
              <a:spcBef>
                <a:spcPts val="0"/>
              </a:spcBef>
              <a:spcAft>
                <a:spcPts val="2400"/>
              </a:spcAft>
              <a:buNone/>
            </a:pPr>
            <a:r>
              <a:rPr lang="en-US" sz="4200" b="1" dirty="0" smtClean="0">
                <a:effectLst>
                  <a:outerShdw blurRad="50800" dist="38100" dir="8100000" algn="tr" rotWithShape="0">
                    <a:prstClr val="black">
                      <a:alpha val="40000"/>
                    </a:prstClr>
                  </a:outerShdw>
                </a:effectLst>
              </a:rPr>
              <a:t>Marijuana are </a:t>
            </a:r>
            <a:r>
              <a:rPr lang="en-US" sz="4800" b="1" dirty="0" smtClean="0">
                <a:solidFill>
                  <a:srgbClr val="C00000"/>
                </a:solidFill>
                <a:effectLst>
                  <a:outerShdw blurRad="50800" dist="38100" dir="8100000" algn="tr" rotWithShape="0">
                    <a:prstClr val="black">
                      <a:alpha val="40000"/>
                    </a:prstClr>
                  </a:outerShdw>
                </a:effectLst>
              </a:rPr>
              <a:t>3x</a:t>
            </a:r>
          </a:p>
          <a:p>
            <a:pPr marL="0" indent="0" algn="ctr">
              <a:spcBef>
                <a:spcPts val="0"/>
              </a:spcBef>
              <a:spcAft>
                <a:spcPts val="2400"/>
              </a:spcAft>
              <a:buNone/>
            </a:pPr>
            <a:r>
              <a:rPr lang="en-US" sz="4200" b="1" dirty="0" smtClean="0">
                <a:effectLst>
                  <a:outerShdw blurRad="50800" dist="38100" dir="8100000" algn="tr" rotWithShape="0">
                    <a:prstClr val="black">
                      <a:alpha val="40000"/>
                    </a:prstClr>
                  </a:outerShdw>
                </a:effectLst>
              </a:rPr>
              <a:t>Cocaine are </a:t>
            </a:r>
            <a:r>
              <a:rPr lang="en-US" sz="4800" b="1" dirty="0" smtClean="0">
                <a:solidFill>
                  <a:srgbClr val="C00000"/>
                </a:solidFill>
                <a:effectLst>
                  <a:outerShdw blurRad="50800" dist="38100" dir="8100000" algn="tr" rotWithShape="0">
                    <a:prstClr val="black">
                      <a:alpha val="40000"/>
                    </a:prstClr>
                  </a:outerShdw>
                </a:effectLst>
              </a:rPr>
              <a:t>15x</a:t>
            </a:r>
          </a:p>
          <a:p>
            <a:pPr marL="0" indent="0" algn="ctr">
              <a:spcBef>
                <a:spcPts val="0"/>
              </a:spcBef>
              <a:spcAft>
                <a:spcPts val="2400"/>
              </a:spcAft>
              <a:buNone/>
            </a:pPr>
            <a:r>
              <a:rPr lang="en-US" sz="4200" b="1" dirty="0" smtClean="0">
                <a:effectLst>
                  <a:outerShdw blurRad="50800" dist="38100" dir="8100000" algn="tr" rotWithShape="0">
                    <a:prstClr val="black">
                      <a:alpha val="40000"/>
                    </a:prstClr>
                  </a:outerShdw>
                </a:effectLst>
              </a:rPr>
              <a:t>Rx Opioid Painkillers are </a:t>
            </a:r>
            <a:r>
              <a:rPr lang="en-US" sz="4800" b="1" dirty="0" smtClean="0">
                <a:solidFill>
                  <a:srgbClr val="C00000"/>
                </a:solidFill>
                <a:effectLst>
                  <a:outerShdw blurRad="50800" dist="38100" dir="8100000" algn="tr" rotWithShape="0">
                    <a:prstClr val="black">
                      <a:alpha val="40000"/>
                    </a:prstClr>
                  </a:outerShdw>
                </a:effectLst>
              </a:rPr>
              <a:t>40x</a:t>
            </a:r>
            <a:endParaRPr lang="en-US" sz="4800" b="1" dirty="0">
              <a:solidFill>
                <a:srgbClr val="C00000"/>
              </a:solidFill>
              <a:effectLst>
                <a:outerShdw blurRad="50800" dist="38100" dir="8100000" algn="tr" rotWithShape="0">
                  <a:prstClr val="black">
                    <a:alpha val="40000"/>
                  </a:prstClr>
                </a:outerShdw>
              </a:effectLst>
            </a:endParaRPr>
          </a:p>
        </p:txBody>
      </p:sp>
      <p:sp>
        <p:nvSpPr>
          <p:cNvPr id="8" name="Title 1"/>
          <p:cNvSpPr txBox="1">
            <a:spLocks/>
          </p:cNvSpPr>
          <p:nvPr/>
        </p:nvSpPr>
        <p:spPr>
          <a:xfrm>
            <a:off x="457200" y="5867400"/>
            <a:ext cx="82296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300" b="1" dirty="0" smtClean="0">
                <a:solidFill>
                  <a:srgbClr val="FE7F00"/>
                </a:solidFill>
                <a:latin typeface="Tahoma" panose="020B0604030504040204" pitchFamily="34" charset="0"/>
                <a:ea typeface="Tahoma" panose="020B0604030504040204" pitchFamily="34" charset="0"/>
                <a:cs typeface="Tahoma" panose="020B0604030504040204" pitchFamily="34" charset="0"/>
              </a:rPr>
              <a:t>…</a:t>
            </a:r>
            <a:r>
              <a:rPr lang="en-US" sz="3300" b="1" dirty="0" smtClean="0">
                <a:solidFill>
                  <a:srgbClr val="FE7F00"/>
                </a:solidFill>
                <a:effectLst>
                  <a:outerShdw blurRad="50800" dist="38100" dir="8100000" algn="tr"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more likely to be addicted to heroin.</a:t>
            </a:r>
            <a:endParaRPr lang="en-US" sz="3300" b="1" dirty="0">
              <a:solidFill>
                <a:srgbClr val="FE7F00"/>
              </a:solidFill>
              <a:effectLst>
                <a:outerShdw blurRad="50800" dist="38100" dir="8100000" algn="tr"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3291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4" descr="bar oran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676400" y="1828800"/>
            <a:ext cx="6553200" cy="4389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1143000" y="457200"/>
            <a:ext cx="8001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4000"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Where do you get </a:t>
            </a:r>
            <a:br>
              <a:rPr lang="en-US" altLang="en-US" sz="4000"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br>
            <a:r>
              <a:rPr lang="en-US" altLang="en-US" sz="4000"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these drugs?</a:t>
            </a:r>
          </a:p>
        </p:txBody>
      </p:sp>
    </p:spTree>
    <p:extLst>
      <p:ext uri="{BB962C8B-B14F-4D97-AF65-F5344CB8AC3E}">
        <p14:creationId xmlns:p14="http://schemas.microsoft.com/office/powerpoint/2010/main" val="276272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39307540"/>
              </p:ext>
            </p:extLst>
          </p:nvPr>
        </p:nvGraphicFramePr>
        <p:xfrm>
          <a:off x="1409701" y="1885464"/>
          <a:ext cx="5448298" cy="4749876"/>
        </p:xfrm>
        <a:graphic>
          <a:graphicData uri="http://schemas.openxmlformats.org/drawingml/2006/table">
            <a:tbl>
              <a:tblPr/>
              <a:tblGrid>
                <a:gridCol w="1867113"/>
                <a:gridCol w="948861"/>
                <a:gridCol w="918253"/>
                <a:gridCol w="1714071"/>
              </a:tblGrid>
              <a:tr h="336741">
                <a:tc>
                  <a:txBody>
                    <a:bodyPr/>
                    <a:lstStyle/>
                    <a:p>
                      <a:r>
                        <a:rPr lang="en-US" sz="1000" dirty="0"/>
                        <a:t> </a:t>
                      </a:r>
                    </a:p>
                  </a:txBody>
                  <a:tcPr marL="14527" marR="14527" marT="14527" marB="14527">
                    <a:lnL>
                      <a:noFill/>
                    </a:lnL>
                    <a:lnR>
                      <a:noFill/>
                    </a:lnR>
                    <a:lnT>
                      <a:noFill/>
                    </a:lnT>
                    <a:lnB>
                      <a:noFill/>
                    </a:lnB>
                  </a:tcPr>
                </a:tc>
                <a:tc>
                  <a:txBody>
                    <a:bodyPr/>
                    <a:lstStyle/>
                    <a:p>
                      <a:r>
                        <a:rPr lang="en-US" sz="1200" b="1" dirty="0"/>
                        <a:t>2002–2004*</a:t>
                      </a:r>
                      <a:endParaRPr lang="en-US" sz="1200" dirty="0"/>
                    </a:p>
                  </a:txBody>
                  <a:tcPr marL="14527" marR="14527" marT="14527" marB="14527">
                    <a:lnL>
                      <a:noFill/>
                    </a:lnL>
                    <a:lnR>
                      <a:noFill/>
                    </a:lnR>
                    <a:lnT>
                      <a:noFill/>
                    </a:lnT>
                    <a:lnB>
                      <a:noFill/>
                    </a:lnB>
                  </a:tcPr>
                </a:tc>
                <a:tc>
                  <a:txBody>
                    <a:bodyPr/>
                    <a:lstStyle/>
                    <a:p>
                      <a:r>
                        <a:rPr lang="en-US" sz="1200" b="1" dirty="0"/>
                        <a:t>2011–2013*</a:t>
                      </a:r>
                      <a:endParaRPr lang="en-US" sz="1200" dirty="0"/>
                    </a:p>
                  </a:txBody>
                  <a:tcPr marL="14527" marR="14527" marT="14527" marB="14527">
                    <a:lnL>
                      <a:noFill/>
                    </a:lnL>
                    <a:lnR>
                      <a:noFill/>
                    </a:lnR>
                    <a:lnT>
                      <a:noFill/>
                    </a:lnT>
                    <a:lnB>
                      <a:noFill/>
                    </a:lnB>
                  </a:tcPr>
                </a:tc>
                <a:tc>
                  <a:txBody>
                    <a:bodyPr/>
                    <a:lstStyle/>
                    <a:p>
                      <a:r>
                        <a:rPr lang="en-US" sz="1200" b="1"/>
                        <a:t>Percent Change</a:t>
                      </a:r>
                      <a:endParaRPr lang="en-US" sz="1200"/>
                    </a:p>
                  </a:txBody>
                  <a:tcPr marL="14527" marR="14527" marT="14527" marB="14527">
                    <a:lnL>
                      <a:noFill/>
                    </a:lnL>
                    <a:lnR>
                      <a:noFill/>
                    </a:lnR>
                    <a:lnT>
                      <a:noFill/>
                    </a:lnT>
                    <a:lnB>
                      <a:noFill/>
                    </a:lnB>
                  </a:tcPr>
                </a:tc>
              </a:tr>
              <a:tr h="212851">
                <a:tc>
                  <a:txBody>
                    <a:bodyPr/>
                    <a:lstStyle/>
                    <a:p>
                      <a:r>
                        <a:rPr lang="en-US" sz="1200" b="1" dirty="0"/>
                        <a:t>Sex</a:t>
                      </a:r>
                      <a:endParaRPr lang="en-US" sz="1200" dirty="0"/>
                    </a:p>
                  </a:txBody>
                  <a:tcPr marL="14527" marR="14527" marT="14527" marB="14527">
                    <a:lnL>
                      <a:noFill/>
                    </a:lnL>
                    <a:lnR>
                      <a:noFill/>
                    </a:lnR>
                    <a:lnT>
                      <a:noFill/>
                    </a:lnT>
                    <a:lnB>
                      <a:noFill/>
                    </a:lnB>
                  </a:tcPr>
                </a:tc>
                <a:tc>
                  <a:txBody>
                    <a:bodyPr/>
                    <a:lstStyle/>
                    <a:p>
                      <a:r>
                        <a:rPr lang="en-US" sz="1200"/>
                        <a:t> </a:t>
                      </a:r>
                    </a:p>
                  </a:txBody>
                  <a:tcPr marL="14527" marR="14527" marT="14527" marB="14527">
                    <a:lnL>
                      <a:noFill/>
                    </a:lnL>
                    <a:lnR>
                      <a:noFill/>
                    </a:lnR>
                    <a:lnT>
                      <a:noFill/>
                    </a:lnT>
                    <a:lnB>
                      <a:noFill/>
                    </a:lnB>
                  </a:tcPr>
                </a:tc>
                <a:tc>
                  <a:txBody>
                    <a:bodyPr/>
                    <a:lstStyle/>
                    <a:p>
                      <a:r>
                        <a:rPr lang="en-US" sz="1200" dirty="0"/>
                        <a:t> </a:t>
                      </a:r>
                    </a:p>
                  </a:txBody>
                  <a:tcPr marL="14527" marR="14527" marT="14527" marB="14527">
                    <a:lnL>
                      <a:noFill/>
                    </a:lnL>
                    <a:lnR>
                      <a:noFill/>
                    </a:lnR>
                    <a:lnT>
                      <a:noFill/>
                    </a:lnT>
                    <a:lnB>
                      <a:noFill/>
                    </a:lnB>
                  </a:tcPr>
                </a:tc>
                <a:tc>
                  <a:txBody>
                    <a:bodyPr/>
                    <a:lstStyle/>
                    <a:p>
                      <a:r>
                        <a:rPr lang="en-US" sz="1200"/>
                        <a:t> </a:t>
                      </a:r>
                    </a:p>
                  </a:txBody>
                  <a:tcPr marL="14527" marR="14527" marT="14527" marB="14527">
                    <a:lnL>
                      <a:noFill/>
                    </a:lnL>
                    <a:lnR>
                      <a:noFill/>
                    </a:lnR>
                    <a:lnT>
                      <a:noFill/>
                    </a:lnT>
                    <a:lnB>
                      <a:noFill/>
                    </a:lnB>
                  </a:tcPr>
                </a:tc>
              </a:tr>
              <a:tr h="212851">
                <a:tc>
                  <a:txBody>
                    <a:bodyPr/>
                    <a:lstStyle/>
                    <a:p>
                      <a:r>
                        <a:rPr lang="en-US" sz="1200" dirty="0"/>
                        <a:t>Male</a:t>
                      </a:r>
                    </a:p>
                  </a:txBody>
                  <a:tcPr marL="14527" marR="14527" marT="14527" marB="14527">
                    <a:lnL>
                      <a:noFill/>
                    </a:lnL>
                    <a:lnR>
                      <a:noFill/>
                    </a:lnR>
                    <a:lnT>
                      <a:noFill/>
                    </a:lnT>
                    <a:lnB>
                      <a:noFill/>
                    </a:lnB>
                  </a:tcPr>
                </a:tc>
                <a:tc>
                  <a:txBody>
                    <a:bodyPr/>
                    <a:lstStyle/>
                    <a:p>
                      <a:r>
                        <a:rPr lang="en-US" sz="1200"/>
                        <a:t>2.4</a:t>
                      </a:r>
                    </a:p>
                  </a:txBody>
                  <a:tcPr marL="14527" marR="14527" marT="14527" marB="14527">
                    <a:lnL>
                      <a:noFill/>
                    </a:lnL>
                    <a:lnR>
                      <a:noFill/>
                    </a:lnR>
                    <a:lnT>
                      <a:noFill/>
                    </a:lnT>
                    <a:lnB>
                      <a:noFill/>
                    </a:lnB>
                  </a:tcPr>
                </a:tc>
                <a:tc>
                  <a:txBody>
                    <a:bodyPr/>
                    <a:lstStyle/>
                    <a:p>
                      <a:r>
                        <a:rPr lang="en-US" sz="1200" dirty="0"/>
                        <a:t>3.6</a:t>
                      </a:r>
                    </a:p>
                  </a:txBody>
                  <a:tcPr marL="14527" marR="14527" marT="14527" marB="14527">
                    <a:lnL>
                      <a:noFill/>
                    </a:lnL>
                    <a:lnR>
                      <a:noFill/>
                    </a:lnR>
                    <a:lnT>
                      <a:noFill/>
                    </a:lnT>
                    <a:lnB>
                      <a:noFill/>
                    </a:lnB>
                  </a:tcPr>
                </a:tc>
                <a:tc>
                  <a:txBody>
                    <a:bodyPr/>
                    <a:lstStyle/>
                    <a:p>
                      <a:r>
                        <a:rPr lang="en-US" sz="1200"/>
                        <a:t>50%</a:t>
                      </a:r>
                    </a:p>
                  </a:txBody>
                  <a:tcPr marL="14527" marR="14527" marT="14527" marB="14527">
                    <a:lnL>
                      <a:noFill/>
                    </a:lnL>
                    <a:lnR>
                      <a:noFill/>
                    </a:lnR>
                    <a:lnT>
                      <a:noFill/>
                    </a:lnT>
                    <a:lnB>
                      <a:noFill/>
                    </a:lnB>
                  </a:tcPr>
                </a:tc>
              </a:tr>
              <a:tr h="212851">
                <a:tc>
                  <a:txBody>
                    <a:bodyPr/>
                    <a:lstStyle/>
                    <a:p>
                      <a:r>
                        <a:rPr lang="en-US" sz="1200" dirty="0"/>
                        <a:t>Female</a:t>
                      </a:r>
                    </a:p>
                  </a:txBody>
                  <a:tcPr marL="14527" marR="14527" marT="14527" marB="14527">
                    <a:lnL>
                      <a:noFill/>
                    </a:lnL>
                    <a:lnR>
                      <a:noFill/>
                    </a:lnR>
                    <a:lnT>
                      <a:noFill/>
                    </a:lnT>
                    <a:lnB>
                      <a:noFill/>
                    </a:lnB>
                  </a:tcPr>
                </a:tc>
                <a:tc>
                  <a:txBody>
                    <a:bodyPr/>
                    <a:lstStyle/>
                    <a:p>
                      <a:r>
                        <a:rPr lang="en-US" sz="1200"/>
                        <a:t>0.8</a:t>
                      </a:r>
                    </a:p>
                  </a:txBody>
                  <a:tcPr marL="14527" marR="14527" marT="14527" marB="14527">
                    <a:lnL>
                      <a:noFill/>
                    </a:lnL>
                    <a:lnR>
                      <a:noFill/>
                    </a:lnR>
                    <a:lnT>
                      <a:noFill/>
                    </a:lnT>
                    <a:lnB>
                      <a:noFill/>
                    </a:lnB>
                  </a:tcPr>
                </a:tc>
                <a:tc>
                  <a:txBody>
                    <a:bodyPr/>
                    <a:lstStyle/>
                    <a:p>
                      <a:r>
                        <a:rPr lang="en-US" sz="1200" dirty="0"/>
                        <a:t>1.6</a:t>
                      </a:r>
                    </a:p>
                  </a:txBody>
                  <a:tcPr marL="14527" marR="14527" marT="14527" marB="14527">
                    <a:lnL>
                      <a:noFill/>
                    </a:lnL>
                    <a:lnR>
                      <a:noFill/>
                    </a:lnR>
                    <a:lnT>
                      <a:noFill/>
                    </a:lnT>
                    <a:lnB>
                      <a:noFill/>
                    </a:lnB>
                  </a:tcPr>
                </a:tc>
                <a:tc>
                  <a:txBody>
                    <a:bodyPr/>
                    <a:lstStyle/>
                    <a:p>
                      <a:r>
                        <a:rPr lang="en-US" sz="1200"/>
                        <a:t>100%</a:t>
                      </a:r>
                    </a:p>
                  </a:txBody>
                  <a:tcPr marL="14527" marR="14527" marT="14527" marB="14527">
                    <a:lnL>
                      <a:noFill/>
                    </a:lnL>
                    <a:lnR>
                      <a:noFill/>
                    </a:lnR>
                    <a:lnT>
                      <a:noFill/>
                    </a:lnT>
                    <a:lnB>
                      <a:noFill/>
                    </a:lnB>
                  </a:tcPr>
                </a:tc>
              </a:tr>
              <a:tr h="212851">
                <a:tc>
                  <a:txBody>
                    <a:bodyPr/>
                    <a:lstStyle/>
                    <a:p>
                      <a:r>
                        <a:rPr lang="en-US" sz="1200" b="1" dirty="0"/>
                        <a:t>Age, Years</a:t>
                      </a:r>
                      <a:endParaRPr lang="en-US" sz="1200" dirty="0"/>
                    </a:p>
                  </a:txBody>
                  <a:tcPr marL="14527" marR="14527" marT="14527" marB="14527">
                    <a:lnL>
                      <a:noFill/>
                    </a:lnL>
                    <a:lnR>
                      <a:noFill/>
                    </a:lnR>
                    <a:lnT>
                      <a:noFill/>
                    </a:lnT>
                    <a:lnB>
                      <a:noFill/>
                    </a:lnB>
                  </a:tcPr>
                </a:tc>
                <a:tc>
                  <a:txBody>
                    <a:bodyPr/>
                    <a:lstStyle/>
                    <a:p>
                      <a:r>
                        <a:rPr lang="en-US" sz="1200"/>
                        <a:t> </a:t>
                      </a:r>
                    </a:p>
                  </a:txBody>
                  <a:tcPr marL="14527" marR="14527" marT="14527" marB="14527">
                    <a:lnL>
                      <a:noFill/>
                    </a:lnL>
                    <a:lnR>
                      <a:noFill/>
                    </a:lnR>
                    <a:lnT>
                      <a:noFill/>
                    </a:lnT>
                    <a:lnB>
                      <a:noFill/>
                    </a:lnB>
                  </a:tcPr>
                </a:tc>
                <a:tc>
                  <a:txBody>
                    <a:bodyPr/>
                    <a:lstStyle/>
                    <a:p>
                      <a:r>
                        <a:rPr lang="en-US" sz="1200" dirty="0"/>
                        <a:t> </a:t>
                      </a:r>
                    </a:p>
                  </a:txBody>
                  <a:tcPr marL="14527" marR="14527" marT="14527" marB="14527">
                    <a:lnL>
                      <a:noFill/>
                    </a:lnL>
                    <a:lnR>
                      <a:noFill/>
                    </a:lnR>
                    <a:lnT>
                      <a:noFill/>
                    </a:lnT>
                    <a:lnB>
                      <a:noFill/>
                    </a:lnB>
                  </a:tcPr>
                </a:tc>
                <a:tc>
                  <a:txBody>
                    <a:bodyPr/>
                    <a:lstStyle/>
                    <a:p>
                      <a:r>
                        <a:rPr lang="en-US" sz="1200" dirty="0"/>
                        <a:t> </a:t>
                      </a:r>
                    </a:p>
                  </a:txBody>
                  <a:tcPr marL="14527" marR="14527" marT="14527" marB="14527">
                    <a:lnL>
                      <a:noFill/>
                    </a:lnL>
                    <a:lnR>
                      <a:noFill/>
                    </a:lnR>
                    <a:lnT>
                      <a:noFill/>
                    </a:lnT>
                    <a:lnB>
                      <a:noFill/>
                    </a:lnB>
                  </a:tcPr>
                </a:tc>
              </a:tr>
              <a:tr h="212851">
                <a:tc>
                  <a:txBody>
                    <a:bodyPr/>
                    <a:lstStyle/>
                    <a:p>
                      <a:r>
                        <a:rPr lang="en-US" sz="1200" dirty="0"/>
                        <a:t>12–17</a:t>
                      </a:r>
                    </a:p>
                  </a:txBody>
                  <a:tcPr marL="14527" marR="14527" marT="14527" marB="14527">
                    <a:lnL>
                      <a:noFill/>
                    </a:lnL>
                    <a:lnR>
                      <a:noFill/>
                    </a:lnR>
                    <a:lnT>
                      <a:noFill/>
                    </a:lnT>
                    <a:lnB>
                      <a:noFill/>
                    </a:lnB>
                  </a:tcPr>
                </a:tc>
                <a:tc>
                  <a:txBody>
                    <a:bodyPr/>
                    <a:lstStyle/>
                    <a:p>
                      <a:r>
                        <a:rPr lang="en-US" sz="1200"/>
                        <a:t>1.8</a:t>
                      </a:r>
                    </a:p>
                  </a:txBody>
                  <a:tcPr marL="14527" marR="14527" marT="14527" marB="14527">
                    <a:lnL>
                      <a:noFill/>
                    </a:lnL>
                    <a:lnR>
                      <a:noFill/>
                    </a:lnR>
                    <a:lnT>
                      <a:noFill/>
                    </a:lnT>
                    <a:lnB>
                      <a:noFill/>
                    </a:lnB>
                  </a:tcPr>
                </a:tc>
                <a:tc>
                  <a:txBody>
                    <a:bodyPr/>
                    <a:lstStyle/>
                    <a:p>
                      <a:r>
                        <a:rPr lang="en-US" sz="1200"/>
                        <a:t>1.6</a:t>
                      </a:r>
                    </a:p>
                  </a:txBody>
                  <a:tcPr marL="14527" marR="14527" marT="14527" marB="14527">
                    <a:lnL>
                      <a:noFill/>
                    </a:lnL>
                    <a:lnR>
                      <a:noFill/>
                    </a:lnR>
                    <a:lnT>
                      <a:noFill/>
                    </a:lnT>
                    <a:lnB>
                      <a:noFill/>
                    </a:lnB>
                  </a:tcPr>
                </a:tc>
                <a:tc>
                  <a:txBody>
                    <a:bodyPr/>
                    <a:lstStyle/>
                    <a:p>
                      <a:r>
                        <a:rPr lang="en-US" sz="1200" dirty="0"/>
                        <a:t>--</a:t>
                      </a:r>
                    </a:p>
                  </a:txBody>
                  <a:tcPr marL="14527" marR="14527" marT="14527" marB="14527">
                    <a:lnL>
                      <a:noFill/>
                    </a:lnL>
                    <a:lnR>
                      <a:noFill/>
                    </a:lnR>
                    <a:lnT>
                      <a:noFill/>
                    </a:lnT>
                    <a:lnB>
                      <a:noFill/>
                    </a:lnB>
                  </a:tcPr>
                </a:tc>
              </a:tr>
              <a:tr h="212851">
                <a:tc>
                  <a:txBody>
                    <a:bodyPr/>
                    <a:lstStyle/>
                    <a:p>
                      <a:r>
                        <a:rPr lang="en-US" sz="1200" dirty="0"/>
                        <a:t>18–25</a:t>
                      </a:r>
                    </a:p>
                  </a:txBody>
                  <a:tcPr marL="14527" marR="14527" marT="14527" marB="14527">
                    <a:lnL>
                      <a:noFill/>
                    </a:lnL>
                    <a:lnR>
                      <a:noFill/>
                    </a:lnR>
                    <a:lnT>
                      <a:noFill/>
                    </a:lnT>
                    <a:lnB>
                      <a:noFill/>
                    </a:lnB>
                  </a:tcPr>
                </a:tc>
                <a:tc>
                  <a:txBody>
                    <a:bodyPr/>
                    <a:lstStyle/>
                    <a:p>
                      <a:r>
                        <a:rPr lang="en-US" sz="1200"/>
                        <a:t>3.5</a:t>
                      </a:r>
                    </a:p>
                  </a:txBody>
                  <a:tcPr marL="14527" marR="14527" marT="14527" marB="14527">
                    <a:lnL>
                      <a:noFill/>
                    </a:lnL>
                    <a:lnR>
                      <a:noFill/>
                    </a:lnR>
                    <a:lnT>
                      <a:noFill/>
                    </a:lnT>
                    <a:lnB>
                      <a:noFill/>
                    </a:lnB>
                  </a:tcPr>
                </a:tc>
                <a:tc>
                  <a:txBody>
                    <a:bodyPr/>
                    <a:lstStyle/>
                    <a:p>
                      <a:r>
                        <a:rPr lang="en-US" sz="1200"/>
                        <a:t>7.3</a:t>
                      </a:r>
                    </a:p>
                  </a:txBody>
                  <a:tcPr marL="14527" marR="14527" marT="14527" marB="14527">
                    <a:lnL>
                      <a:noFill/>
                    </a:lnL>
                    <a:lnR>
                      <a:noFill/>
                    </a:lnR>
                    <a:lnT>
                      <a:noFill/>
                    </a:lnT>
                    <a:lnB>
                      <a:noFill/>
                    </a:lnB>
                  </a:tcPr>
                </a:tc>
                <a:tc>
                  <a:txBody>
                    <a:bodyPr/>
                    <a:lstStyle/>
                    <a:p>
                      <a:r>
                        <a:rPr lang="en-US" sz="1200" dirty="0"/>
                        <a:t>109%</a:t>
                      </a:r>
                    </a:p>
                  </a:txBody>
                  <a:tcPr marL="14527" marR="14527" marT="14527" marB="14527">
                    <a:lnL>
                      <a:noFill/>
                    </a:lnL>
                    <a:lnR>
                      <a:noFill/>
                    </a:lnR>
                    <a:lnT>
                      <a:noFill/>
                    </a:lnT>
                    <a:lnB>
                      <a:noFill/>
                    </a:lnB>
                  </a:tcPr>
                </a:tc>
              </a:tr>
              <a:tr h="212851">
                <a:tc>
                  <a:txBody>
                    <a:bodyPr/>
                    <a:lstStyle/>
                    <a:p>
                      <a:r>
                        <a:rPr lang="en-US" sz="1200" dirty="0"/>
                        <a:t>26 or older</a:t>
                      </a:r>
                    </a:p>
                  </a:txBody>
                  <a:tcPr marL="14527" marR="14527" marT="14527" marB="14527">
                    <a:lnL>
                      <a:noFill/>
                    </a:lnL>
                    <a:lnR>
                      <a:noFill/>
                    </a:lnR>
                    <a:lnT>
                      <a:noFill/>
                    </a:lnT>
                    <a:lnB>
                      <a:noFill/>
                    </a:lnB>
                  </a:tcPr>
                </a:tc>
                <a:tc>
                  <a:txBody>
                    <a:bodyPr/>
                    <a:lstStyle/>
                    <a:p>
                      <a:r>
                        <a:rPr lang="en-US" sz="1200"/>
                        <a:t>1.2</a:t>
                      </a:r>
                    </a:p>
                  </a:txBody>
                  <a:tcPr marL="14527" marR="14527" marT="14527" marB="14527">
                    <a:lnL>
                      <a:noFill/>
                    </a:lnL>
                    <a:lnR>
                      <a:noFill/>
                    </a:lnR>
                    <a:lnT>
                      <a:noFill/>
                    </a:lnT>
                    <a:lnB>
                      <a:noFill/>
                    </a:lnB>
                  </a:tcPr>
                </a:tc>
                <a:tc>
                  <a:txBody>
                    <a:bodyPr/>
                    <a:lstStyle/>
                    <a:p>
                      <a:r>
                        <a:rPr lang="en-US" sz="1200"/>
                        <a:t>1.9</a:t>
                      </a:r>
                    </a:p>
                  </a:txBody>
                  <a:tcPr marL="14527" marR="14527" marT="14527" marB="14527">
                    <a:lnL>
                      <a:noFill/>
                    </a:lnL>
                    <a:lnR>
                      <a:noFill/>
                    </a:lnR>
                    <a:lnT>
                      <a:noFill/>
                    </a:lnT>
                    <a:lnB>
                      <a:noFill/>
                    </a:lnB>
                  </a:tcPr>
                </a:tc>
                <a:tc>
                  <a:txBody>
                    <a:bodyPr/>
                    <a:lstStyle/>
                    <a:p>
                      <a:r>
                        <a:rPr lang="en-US" sz="1200" dirty="0"/>
                        <a:t>58%</a:t>
                      </a:r>
                    </a:p>
                  </a:txBody>
                  <a:tcPr marL="14527" marR="14527" marT="14527" marB="14527">
                    <a:lnL>
                      <a:noFill/>
                    </a:lnL>
                    <a:lnR>
                      <a:noFill/>
                    </a:lnR>
                    <a:lnT>
                      <a:noFill/>
                    </a:lnT>
                    <a:lnB>
                      <a:noFill/>
                    </a:lnB>
                  </a:tcPr>
                </a:tc>
              </a:tr>
              <a:tr h="212851">
                <a:tc>
                  <a:txBody>
                    <a:bodyPr/>
                    <a:lstStyle/>
                    <a:p>
                      <a:r>
                        <a:rPr lang="en-US" sz="1200" b="1" dirty="0"/>
                        <a:t>Race / Ethnicity</a:t>
                      </a:r>
                      <a:endParaRPr lang="en-US" sz="1200" dirty="0"/>
                    </a:p>
                  </a:txBody>
                  <a:tcPr marL="14527" marR="14527" marT="14527" marB="14527">
                    <a:lnL>
                      <a:noFill/>
                    </a:lnL>
                    <a:lnR>
                      <a:noFill/>
                    </a:lnR>
                    <a:lnT>
                      <a:noFill/>
                    </a:lnT>
                    <a:lnB>
                      <a:noFill/>
                    </a:lnB>
                  </a:tcPr>
                </a:tc>
                <a:tc>
                  <a:txBody>
                    <a:bodyPr/>
                    <a:lstStyle/>
                    <a:p>
                      <a:r>
                        <a:rPr lang="en-US" sz="1200"/>
                        <a:t> </a:t>
                      </a:r>
                    </a:p>
                  </a:txBody>
                  <a:tcPr marL="14527" marR="14527" marT="14527" marB="14527">
                    <a:lnL>
                      <a:noFill/>
                    </a:lnL>
                    <a:lnR>
                      <a:noFill/>
                    </a:lnR>
                    <a:lnT>
                      <a:noFill/>
                    </a:lnT>
                    <a:lnB>
                      <a:noFill/>
                    </a:lnB>
                  </a:tcPr>
                </a:tc>
                <a:tc>
                  <a:txBody>
                    <a:bodyPr/>
                    <a:lstStyle/>
                    <a:p>
                      <a:r>
                        <a:rPr lang="en-US" sz="1200"/>
                        <a:t> </a:t>
                      </a:r>
                    </a:p>
                  </a:txBody>
                  <a:tcPr marL="14527" marR="14527" marT="14527" marB="14527">
                    <a:lnL>
                      <a:noFill/>
                    </a:lnL>
                    <a:lnR>
                      <a:noFill/>
                    </a:lnR>
                    <a:lnT>
                      <a:noFill/>
                    </a:lnT>
                    <a:lnB>
                      <a:noFill/>
                    </a:lnB>
                  </a:tcPr>
                </a:tc>
                <a:tc>
                  <a:txBody>
                    <a:bodyPr/>
                    <a:lstStyle/>
                    <a:p>
                      <a:r>
                        <a:rPr lang="en-US" sz="1200" dirty="0"/>
                        <a:t> </a:t>
                      </a:r>
                    </a:p>
                  </a:txBody>
                  <a:tcPr marL="14527" marR="14527" marT="14527" marB="14527">
                    <a:lnL>
                      <a:noFill/>
                    </a:lnL>
                    <a:lnR>
                      <a:noFill/>
                    </a:lnR>
                    <a:lnT>
                      <a:noFill/>
                    </a:lnT>
                    <a:lnB>
                      <a:noFill/>
                    </a:lnB>
                  </a:tcPr>
                </a:tc>
              </a:tr>
              <a:tr h="336741">
                <a:tc>
                  <a:txBody>
                    <a:bodyPr/>
                    <a:lstStyle/>
                    <a:p>
                      <a:r>
                        <a:rPr lang="en-US" sz="1200" dirty="0"/>
                        <a:t>Non-Hispanic white</a:t>
                      </a:r>
                    </a:p>
                  </a:txBody>
                  <a:tcPr marL="14527" marR="14527" marT="14527" marB="14527">
                    <a:lnL>
                      <a:noFill/>
                    </a:lnL>
                    <a:lnR>
                      <a:noFill/>
                    </a:lnR>
                    <a:lnT>
                      <a:noFill/>
                    </a:lnT>
                    <a:lnB>
                      <a:noFill/>
                    </a:lnB>
                  </a:tcPr>
                </a:tc>
                <a:tc>
                  <a:txBody>
                    <a:bodyPr/>
                    <a:lstStyle/>
                    <a:p>
                      <a:r>
                        <a:rPr lang="en-US" sz="1200"/>
                        <a:t>1.4</a:t>
                      </a:r>
                    </a:p>
                  </a:txBody>
                  <a:tcPr marL="14527" marR="14527" marT="14527" marB="14527">
                    <a:lnL>
                      <a:noFill/>
                    </a:lnL>
                    <a:lnR>
                      <a:noFill/>
                    </a:lnR>
                    <a:lnT>
                      <a:noFill/>
                    </a:lnT>
                    <a:lnB>
                      <a:noFill/>
                    </a:lnB>
                  </a:tcPr>
                </a:tc>
                <a:tc>
                  <a:txBody>
                    <a:bodyPr/>
                    <a:lstStyle/>
                    <a:p>
                      <a:r>
                        <a:rPr lang="en-US" sz="1200"/>
                        <a:t>3</a:t>
                      </a:r>
                    </a:p>
                  </a:txBody>
                  <a:tcPr marL="14527" marR="14527" marT="14527" marB="14527">
                    <a:lnL>
                      <a:noFill/>
                    </a:lnL>
                    <a:lnR>
                      <a:noFill/>
                    </a:lnR>
                    <a:lnT>
                      <a:noFill/>
                    </a:lnT>
                    <a:lnB>
                      <a:noFill/>
                    </a:lnB>
                  </a:tcPr>
                </a:tc>
                <a:tc>
                  <a:txBody>
                    <a:bodyPr/>
                    <a:lstStyle/>
                    <a:p>
                      <a:r>
                        <a:rPr lang="en-US" sz="1200" dirty="0"/>
                        <a:t>114%</a:t>
                      </a:r>
                    </a:p>
                  </a:txBody>
                  <a:tcPr marL="14527" marR="14527" marT="14527" marB="14527">
                    <a:lnL>
                      <a:noFill/>
                    </a:lnL>
                    <a:lnR>
                      <a:noFill/>
                    </a:lnR>
                    <a:lnT>
                      <a:noFill/>
                    </a:lnT>
                    <a:lnB>
                      <a:noFill/>
                    </a:lnB>
                  </a:tcPr>
                </a:tc>
              </a:tr>
              <a:tr h="212851">
                <a:tc>
                  <a:txBody>
                    <a:bodyPr/>
                    <a:lstStyle/>
                    <a:p>
                      <a:r>
                        <a:rPr lang="en-US" sz="1200" dirty="0"/>
                        <a:t>Other</a:t>
                      </a:r>
                    </a:p>
                  </a:txBody>
                  <a:tcPr marL="14527" marR="14527" marT="14527" marB="14527">
                    <a:lnL>
                      <a:noFill/>
                    </a:lnL>
                    <a:lnR>
                      <a:noFill/>
                    </a:lnR>
                    <a:lnT>
                      <a:noFill/>
                    </a:lnT>
                    <a:lnB>
                      <a:noFill/>
                    </a:lnB>
                  </a:tcPr>
                </a:tc>
                <a:tc>
                  <a:txBody>
                    <a:bodyPr/>
                    <a:lstStyle/>
                    <a:p>
                      <a:r>
                        <a:rPr lang="en-US" sz="1200"/>
                        <a:t>2</a:t>
                      </a:r>
                    </a:p>
                  </a:txBody>
                  <a:tcPr marL="14527" marR="14527" marT="14527" marB="14527">
                    <a:lnL>
                      <a:noFill/>
                    </a:lnL>
                    <a:lnR>
                      <a:noFill/>
                    </a:lnR>
                    <a:lnT>
                      <a:noFill/>
                    </a:lnT>
                    <a:lnB>
                      <a:noFill/>
                    </a:lnB>
                  </a:tcPr>
                </a:tc>
                <a:tc>
                  <a:txBody>
                    <a:bodyPr/>
                    <a:lstStyle/>
                    <a:p>
                      <a:r>
                        <a:rPr lang="en-US" sz="1200"/>
                        <a:t>1.7</a:t>
                      </a:r>
                    </a:p>
                  </a:txBody>
                  <a:tcPr marL="14527" marR="14527" marT="14527" marB="14527">
                    <a:lnL>
                      <a:noFill/>
                    </a:lnL>
                    <a:lnR>
                      <a:noFill/>
                    </a:lnR>
                    <a:lnT>
                      <a:noFill/>
                    </a:lnT>
                    <a:lnB>
                      <a:noFill/>
                    </a:lnB>
                  </a:tcPr>
                </a:tc>
                <a:tc>
                  <a:txBody>
                    <a:bodyPr/>
                    <a:lstStyle/>
                    <a:p>
                      <a:r>
                        <a:rPr lang="en-US" sz="1200" dirty="0"/>
                        <a:t>--</a:t>
                      </a:r>
                    </a:p>
                  </a:txBody>
                  <a:tcPr marL="14527" marR="14527" marT="14527" marB="14527">
                    <a:lnL>
                      <a:noFill/>
                    </a:lnL>
                    <a:lnR>
                      <a:noFill/>
                    </a:lnR>
                    <a:lnT>
                      <a:noFill/>
                    </a:lnT>
                    <a:lnB>
                      <a:noFill/>
                    </a:lnB>
                  </a:tcPr>
                </a:tc>
              </a:tr>
              <a:tr h="299108">
                <a:tc>
                  <a:txBody>
                    <a:bodyPr/>
                    <a:lstStyle/>
                    <a:p>
                      <a:r>
                        <a:rPr lang="en-US" sz="1200" b="1" dirty="0"/>
                        <a:t>Annual Household Income</a:t>
                      </a:r>
                      <a:endParaRPr lang="en-US" sz="1200" dirty="0"/>
                    </a:p>
                  </a:txBody>
                  <a:tcPr marL="14527" marR="14527" marT="14527" marB="14527">
                    <a:lnL>
                      <a:noFill/>
                    </a:lnL>
                    <a:lnR>
                      <a:noFill/>
                    </a:lnR>
                    <a:lnT>
                      <a:noFill/>
                    </a:lnT>
                    <a:lnB>
                      <a:noFill/>
                    </a:lnB>
                  </a:tcPr>
                </a:tc>
                <a:tc>
                  <a:txBody>
                    <a:bodyPr/>
                    <a:lstStyle/>
                    <a:p>
                      <a:r>
                        <a:rPr lang="en-US" sz="1200"/>
                        <a:t> </a:t>
                      </a:r>
                    </a:p>
                  </a:txBody>
                  <a:tcPr marL="14527" marR="14527" marT="14527" marB="14527">
                    <a:lnL>
                      <a:noFill/>
                    </a:lnL>
                    <a:lnR>
                      <a:noFill/>
                    </a:lnR>
                    <a:lnT>
                      <a:noFill/>
                    </a:lnT>
                    <a:lnB>
                      <a:noFill/>
                    </a:lnB>
                  </a:tcPr>
                </a:tc>
                <a:tc>
                  <a:txBody>
                    <a:bodyPr/>
                    <a:lstStyle/>
                    <a:p>
                      <a:r>
                        <a:rPr lang="en-US" sz="1200"/>
                        <a:t> </a:t>
                      </a:r>
                    </a:p>
                  </a:txBody>
                  <a:tcPr marL="14527" marR="14527" marT="14527" marB="14527">
                    <a:lnL>
                      <a:noFill/>
                    </a:lnL>
                    <a:lnR>
                      <a:noFill/>
                    </a:lnR>
                    <a:lnT>
                      <a:noFill/>
                    </a:lnT>
                    <a:lnB>
                      <a:noFill/>
                    </a:lnB>
                  </a:tcPr>
                </a:tc>
                <a:tc>
                  <a:txBody>
                    <a:bodyPr/>
                    <a:lstStyle/>
                    <a:p>
                      <a:r>
                        <a:rPr lang="en-US" sz="1200" dirty="0"/>
                        <a:t> </a:t>
                      </a:r>
                    </a:p>
                  </a:txBody>
                  <a:tcPr marL="14527" marR="14527" marT="14527" marB="14527">
                    <a:lnL>
                      <a:noFill/>
                    </a:lnL>
                    <a:lnR>
                      <a:noFill/>
                    </a:lnR>
                    <a:lnT>
                      <a:noFill/>
                    </a:lnT>
                    <a:lnB>
                      <a:noFill/>
                    </a:lnB>
                  </a:tcPr>
                </a:tc>
              </a:tr>
              <a:tr h="336741">
                <a:tc>
                  <a:txBody>
                    <a:bodyPr/>
                    <a:lstStyle/>
                    <a:p>
                      <a:r>
                        <a:rPr lang="en-US" sz="1200" dirty="0"/>
                        <a:t>Less than $20,000</a:t>
                      </a:r>
                    </a:p>
                  </a:txBody>
                  <a:tcPr marL="14527" marR="14527" marT="14527" marB="14527">
                    <a:lnL>
                      <a:noFill/>
                    </a:lnL>
                    <a:lnR>
                      <a:noFill/>
                    </a:lnR>
                    <a:lnT>
                      <a:noFill/>
                    </a:lnT>
                    <a:lnB>
                      <a:noFill/>
                    </a:lnB>
                  </a:tcPr>
                </a:tc>
                <a:tc>
                  <a:txBody>
                    <a:bodyPr/>
                    <a:lstStyle/>
                    <a:p>
                      <a:r>
                        <a:rPr lang="en-US" sz="1200"/>
                        <a:t>3.4</a:t>
                      </a:r>
                    </a:p>
                  </a:txBody>
                  <a:tcPr marL="14527" marR="14527" marT="14527" marB="14527">
                    <a:lnL>
                      <a:noFill/>
                    </a:lnL>
                    <a:lnR>
                      <a:noFill/>
                    </a:lnR>
                    <a:lnT>
                      <a:noFill/>
                    </a:lnT>
                    <a:lnB>
                      <a:noFill/>
                    </a:lnB>
                  </a:tcPr>
                </a:tc>
                <a:tc>
                  <a:txBody>
                    <a:bodyPr/>
                    <a:lstStyle/>
                    <a:p>
                      <a:r>
                        <a:rPr lang="en-US" sz="1200"/>
                        <a:t>5.5</a:t>
                      </a:r>
                    </a:p>
                  </a:txBody>
                  <a:tcPr marL="14527" marR="14527" marT="14527" marB="14527">
                    <a:lnL>
                      <a:noFill/>
                    </a:lnL>
                    <a:lnR>
                      <a:noFill/>
                    </a:lnR>
                    <a:lnT>
                      <a:noFill/>
                    </a:lnT>
                    <a:lnB>
                      <a:noFill/>
                    </a:lnB>
                  </a:tcPr>
                </a:tc>
                <a:tc>
                  <a:txBody>
                    <a:bodyPr/>
                    <a:lstStyle/>
                    <a:p>
                      <a:r>
                        <a:rPr lang="en-US" sz="1200" dirty="0"/>
                        <a:t>62%</a:t>
                      </a:r>
                    </a:p>
                  </a:txBody>
                  <a:tcPr marL="14527" marR="14527" marT="14527" marB="14527">
                    <a:lnL>
                      <a:noFill/>
                    </a:lnL>
                    <a:lnR>
                      <a:noFill/>
                    </a:lnR>
                    <a:lnT>
                      <a:noFill/>
                    </a:lnT>
                    <a:lnB>
                      <a:noFill/>
                    </a:lnB>
                  </a:tcPr>
                </a:tc>
              </a:tr>
              <a:tr h="336741">
                <a:tc>
                  <a:txBody>
                    <a:bodyPr/>
                    <a:lstStyle/>
                    <a:p>
                      <a:r>
                        <a:rPr lang="en-US" sz="1200" dirty="0"/>
                        <a:t>$20,000–$49,999</a:t>
                      </a:r>
                    </a:p>
                  </a:txBody>
                  <a:tcPr marL="14527" marR="14527" marT="14527" marB="14527">
                    <a:lnL>
                      <a:noFill/>
                    </a:lnL>
                    <a:lnR>
                      <a:noFill/>
                    </a:lnR>
                    <a:lnT>
                      <a:noFill/>
                    </a:lnT>
                    <a:lnB>
                      <a:noFill/>
                    </a:lnB>
                  </a:tcPr>
                </a:tc>
                <a:tc>
                  <a:txBody>
                    <a:bodyPr/>
                    <a:lstStyle/>
                    <a:p>
                      <a:r>
                        <a:rPr lang="en-US" sz="1200"/>
                        <a:t>1.3</a:t>
                      </a:r>
                    </a:p>
                  </a:txBody>
                  <a:tcPr marL="14527" marR="14527" marT="14527" marB="14527">
                    <a:lnL>
                      <a:noFill/>
                    </a:lnL>
                    <a:lnR>
                      <a:noFill/>
                    </a:lnR>
                    <a:lnT>
                      <a:noFill/>
                    </a:lnT>
                    <a:lnB>
                      <a:noFill/>
                    </a:lnB>
                  </a:tcPr>
                </a:tc>
                <a:tc>
                  <a:txBody>
                    <a:bodyPr/>
                    <a:lstStyle/>
                    <a:p>
                      <a:r>
                        <a:rPr lang="en-US" sz="1200"/>
                        <a:t>2.3</a:t>
                      </a:r>
                    </a:p>
                  </a:txBody>
                  <a:tcPr marL="14527" marR="14527" marT="14527" marB="14527">
                    <a:lnL>
                      <a:noFill/>
                    </a:lnL>
                    <a:lnR>
                      <a:noFill/>
                    </a:lnR>
                    <a:lnT>
                      <a:noFill/>
                    </a:lnT>
                    <a:lnB>
                      <a:noFill/>
                    </a:lnB>
                  </a:tcPr>
                </a:tc>
                <a:tc>
                  <a:txBody>
                    <a:bodyPr/>
                    <a:lstStyle/>
                    <a:p>
                      <a:r>
                        <a:rPr lang="en-US" sz="1200" dirty="0"/>
                        <a:t>77%</a:t>
                      </a:r>
                    </a:p>
                  </a:txBody>
                  <a:tcPr marL="14527" marR="14527" marT="14527" marB="14527">
                    <a:lnL>
                      <a:noFill/>
                    </a:lnL>
                    <a:lnR>
                      <a:noFill/>
                    </a:lnR>
                    <a:lnT>
                      <a:noFill/>
                    </a:lnT>
                    <a:lnB>
                      <a:noFill/>
                    </a:lnB>
                  </a:tcPr>
                </a:tc>
              </a:tr>
              <a:tr h="212851">
                <a:tc>
                  <a:txBody>
                    <a:bodyPr/>
                    <a:lstStyle/>
                    <a:p>
                      <a:r>
                        <a:rPr lang="en-US" sz="1200" dirty="0"/>
                        <a:t>$50,000 or more</a:t>
                      </a:r>
                    </a:p>
                  </a:txBody>
                  <a:tcPr marL="14527" marR="14527" marT="14527" marB="14527">
                    <a:lnL>
                      <a:noFill/>
                    </a:lnL>
                    <a:lnR>
                      <a:noFill/>
                    </a:lnR>
                    <a:lnT>
                      <a:noFill/>
                    </a:lnT>
                    <a:lnB>
                      <a:noFill/>
                    </a:lnB>
                  </a:tcPr>
                </a:tc>
                <a:tc>
                  <a:txBody>
                    <a:bodyPr/>
                    <a:lstStyle/>
                    <a:p>
                      <a:r>
                        <a:rPr lang="en-US" sz="1200"/>
                        <a:t>1</a:t>
                      </a:r>
                    </a:p>
                  </a:txBody>
                  <a:tcPr marL="14527" marR="14527" marT="14527" marB="14527">
                    <a:lnL>
                      <a:noFill/>
                    </a:lnL>
                    <a:lnR>
                      <a:noFill/>
                    </a:lnR>
                    <a:lnT>
                      <a:noFill/>
                    </a:lnT>
                    <a:lnB>
                      <a:noFill/>
                    </a:lnB>
                  </a:tcPr>
                </a:tc>
                <a:tc>
                  <a:txBody>
                    <a:bodyPr/>
                    <a:lstStyle/>
                    <a:p>
                      <a:r>
                        <a:rPr lang="en-US" sz="1200"/>
                        <a:t>1.6</a:t>
                      </a:r>
                    </a:p>
                  </a:txBody>
                  <a:tcPr marL="14527" marR="14527" marT="14527" marB="14527">
                    <a:lnL>
                      <a:noFill/>
                    </a:lnL>
                    <a:lnR>
                      <a:noFill/>
                    </a:lnR>
                    <a:lnT>
                      <a:noFill/>
                    </a:lnT>
                    <a:lnB>
                      <a:noFill/>
                    </a:lnB>
                  </a:tcPr>
                </a:tc>
                <a:tc>
                  <a:txBody>
                    <a:bodyPr/>
                    <a:lstStyle/>
                    <a:p>
                      <a:r>
                        <a:rPr lang="en-US" sz="1200" dirty="0"/>
                        <a:t>60%</a:t>
                      </a:r>
                    </a:p>
                  </a:txBody>
                  <a:tcPr marL="14527" marR="14527" marT="14527" marB="14527">
                    <a:lnL>
                      <a:noFill/>
                    </a:lnL>
                    <a:lnR>
                      <a:noFill/>
                    </a:lnR>
                    <a:lnT>
                      <a:noFill/>
                    </a:lnT>
                    <a:lnB>
                      <a:noFill/>
                    </a:lnB>
                  </a:tcPr>
                </a:tc>
              </a:tr>
              <a:tr h="336741">
                <a:tc>
                  <a:txBody>
                    <a:bodyPr/>
                    <a:lstStyle/>
                    <a:p>
                      <a:r>
                        <a:rPr lang="en-US" sz="1200" b="1" dirty="0"/>
                        <a:t>Health Insurance Coverage</a:t>
                      </a:r>
                      <a:endParaRPr lang="en-US" sz="1200" dirty="0"/>
                    </a:p>
                  </a:txBody>
                  <a:tcPr marL="14527" marR="14527" marT="14527" marB="14527">
                    <a:lnL>
                      <a:noFill/>
                    </a:lnL>
                    <a:lnR>
                      <a:noFill/>
                    </a:lnR>
                    <a:lnT>
                      <a:noFill/>
                    </a:lnT>
                    <a:lnB>
                      <a:noFill/>
                    </a:lnB>
                  </a:tcPr>
                </a:tc>
                <a:tc>
                  <a:txBody>
                    <a:bodyPr/>
                    <a:lstStyle/>
                    <a:p>
                      <a:r>
                        <a:rPr lang="en-US" sz="1200"/>
                        <a:t> </a:t>
                      </a:r>
                    </a:p>
                  </a:txBody>
                  <a:tcPr marL="14527" marR="14527" marT="14527" marB="14527">
                    <a:lnL>
                      <a:noFill/>
                    </a:lnL>
                    <a:lnR>
                      <a:noFill/>
                    </a:lnR>
                    <a:lnT>
                      <a:noFill/>
                    </a:lnT>
                    <a:lnB>
                      <a:noFill/>
                    </a:lnB>
                  </a:tcPr>
                </a:tc>
                <a:tc>
                  <a:txBody>
                    <a:bodyPr/>
                    <a:lstStyle/>
                    <a:p>
                      <a:r>
                        <a:rPr lang="en-US" sz="1200"/>
                        <a:t> </a:t>
                      </a:r>
                    </a:p>
                  </a:txBody>
                  <a:tcPr marL="14527" marR="14527" marT="14527" marB="14527">
                    <a:lnL>
                      <a:noFill/>
                    </a:lnL>
                    <a:lnR>
                      <a:noFill/>
                    </a:lnR>
                    <a:lnT>
                      <a:noFill/>
                    </a:lnT>
                    <a:lnB>
                      <a:noFill/>
                    </a:lnB>
                  </a:tcPr>
                </a:tc>
                <a:tc>
                  <a:txBody>
                    <a:bodyPr/>
                    <a:lstStyle/>
                    <a:p>
                      <a:r>
                        <a:rPr lang="en-US" sz="1200" dirty="0"/>
                        <a:t> </a:t>
                      </a:r>
                    </a:p>
                  </a:txBody>
                  <a:tcPr marL="14527" marR="14527" marT="14527" marB="14527">
                    <a:lnL>
                      <a:noFill/>
                    </a:lnL>
                    <a:lnR>
                      <a:noFill/>
                    </a:lnR>
                    <a:lnT>
                      <a:noFill/>
                    </a:lnT>
                    <a:lnB>
                      <a:noFill/>
                    </a:lnB>
                  </a:tcPr>
                </a:tc>
              </a:tr>
              <a:tr h="212851">
                <a:tc>
                  <a:txBody>
                    <a:bodyPr/>
                    <a:lstStyle/>
                    <a:p>
                      <a:r>
                        <a:rPr lang="en-US" sz="1200" dirty="0"/>
                        <a:t>None</a:t>
                      </a:r>
                    </a:p>
                  </a:txBody>
                  <a:tcPr marL="14527" marR="14527" marT="14527" marB="14527">
                    <a:lnL>
                      <a:noFill/>
                    </a:lnL>
                    <a:lnR>
                      <a:noFill/>
                    </a:lnR>
                    <a:lnT>
                      <a:noFill/>
                    </a:lnT>
                    <a:lnB>
                      <a:noFill/>
                    </a:lnB>
                  </a:tcPr>
                </a:tc>
                <a:tc>
                  <a:txBody>
                    <a:bodyPr/>
                    <a:lstStyle/>
                    <a:p>
                      <a:r>
                        <a:rPr lang="en-US" sz="1200"/>
                        <a:t>4.2</a:t>
                      </a:r>
                    </a:p>
                  </a:txBody>
                  <a:tcPr marL="14527" marR="14527" marT="14527" marB="14527">
                    <a:lnL>
                      <a:noFill/>
                    </a:lnL>
                    <a:lnR>
                      <a:noFill/>
                    </a:lnR>
                    <a:lnT>
                      <a:noFill/>
                    </a:lnT>
                    <a:lnB>
                      <a:noFill/>
                    </a:lnB>
                  </a:tcPr>
                </a:tc>
                <a:tc>
                  <a:txBody>
                    <a:bodyPr/>
                    <a:lstStyle/>
                    <a:p>
                      <a:r>
                        <a:rPr lang="en-US" sz="1200"/>
                        <a:t>6.7</a:t>
                      </a:r>
                    </a:p>
                  </a:txBody>
                  <a:tcPr marL="14527" marR="14527" marT="14527" marB="14527">
                    <a:lnL>
                      <a:noFill/>
                    </a:lnL>
                    <a:lnR>
                      <a:noFill/>
                    </a:lnR>
                    <a:lnT>
                      <a:noFill/>
                    </a:lnT>
                    <a:lnB>
                      <a:noFill/>
                    </a:lnB>
                  </a:tcPr>
                </a:tc>
                <a:tc>
                  <a:txBody>
                    <a:bodyPr/>
                    <a:lstStyle/>
                    <a:p>
                      <a:r>
                        <a:rPr lang="en-US" sz="1200" dirty="0"/>
                        <a:t>60%</a:t>
                      </a:r>
                    </a:p>
                  </a:txBody>
                  <a:tcPr marL="14527" marR="14527" marT="14527" marB="14527">
                    <a:lnL>
                      <a:noFill/>
                    </a:lnL>
                    <a:lnR>
                      <a:noFill/>
                    </a:lnR>
                    <a:lnT>
                      <a:noFill/>
                    </a:lnT>
                    <a:lnB>
                      <a:noFill/>
                    </a:lnB>
                  </a:tcPr>
                </a:tc>
              </a:tr>
              <a:tr h="212851">
                <a:tc>
                  <a:txBody>
                    <a:bodyPr/>
                    <a:lstStyle/>
                    <a:p>
                      <a:r>
                        <a:rPr lang="en-US" sz="1200" dirty="0"/>
                        <a:t>Medicaid</a:t>
                      </a:r>
                    </a:p>
                  </a:txBody>
                  <a:tcPr marL="14527" marR="14527" marT="14527" marB="14527">
                    <a:lnL>
                      <a:noFill/>
                    </a:lnL>
                    <a:lnR>
                      <a:noFill/>
                    </a:lnR>
                    <a:lnT>
                      <a:noFill/>
                    </a:lnT>
                    <a:lnB>
                      <a:noFill/>
                    </a:lnB>
                  </a:tcPr>
                </a:tc>
                <a:tc>
                  <a:txBody>
                    <a:bodyPr/>
                    <a:lstStyle/>
                    <a:p>
                      <a:r>
                        <a:rPr lang="en-US" sz="1200"/>
                        <a:t>4.3</a:t>
                      </a:r>
                    </a:p>
                  </a:txBody>
                  <a:tcPr marL="14527" marR="14527" marT="14527" marB="14527">
                    <a:lnL>
                      <a:noFill/>
                    </a:lnL>
                    <a:lnR>
                      <a:noFill/>
                    </a:lnR>
                    <a:lnT>
                      <a:noFill/>
                    </a:lnT>
                    <a:lnB>
                      <a:noFill/>
                    </a:lnB>
                  </a:tcPr>
                </a:tc>
                <a:tc>
                  <a:txBody>
                    <a:bodyPr/>
                    <a:lstStyle/>
                    <a:p>
                      <a:r>
                        <a:rPr lang="en-US" sz="1200"/>
                        <a:t>4.7</a:t>
                      </a:r>
                    </a:p>
                  </a:txBody>
                  <a:tcPr marL="14527" marR="14527" marT="14527" marB="14527">
                    <a:lnL>
                      <a:noFill/>
                    </a:lnL>
                    <a:lnR>
                      <a:noFill/>
                    </a:lnR>
                    <a:lnT>
                      <a:noFill/>
                    </a:lnT>
                    <a:lnB>
                      <a:noFill/>
                    </a:lnB>
                  </a:tcPr>
                </a:tc>
                <a:tc>
                  <a:txBody>
                    <a:bodyPr/>
                    <a:lstStyle/>
                    <a:p>
                      <a:r>
                        <a:rPr lang="en-US" sz="1200" dirty="0"/>
                        <a:t>--</a:t>
                      </a:r>
                    </a:p>
                  </a:txBody>
                  <a:tcPr marL="14527" marR="14527" marT="14527" marB="14527">
                    <a:lnL>
                      <a:noFill/>
                    </a:lnL>
                    <a:lnR>
                      <a:noFill/>
                    </a:lnR>
                    <a:lnT>
                      <a:noFill/>
                    </a:lnT>
                    <a:lnB>
                      <a:noFill/>
                    </a:lnB>
                  </a:tcPr>
                </a:tc>
              </a:tr>
              <a:tr h="212851">
                <a:tc>
                  <a:txBody>
                    <a:bodyPr/>
                    <a:lstStyle/>
                    <a:p>
                      <a:r>
                        <a:rPr lang="en-US" sz="1200" dirty="0"/>
                        <a:t>Private or other</a:t>
                      </a:r>
                    </a:p>
                  </a:txBody>
                  <a:tcPr marL="14527" marR="14527" marT="14527" marB="14527">
                    <a:lnL>
                      <a:noFill/>
                    </a:lnL>
                    <a:lnR>
                      <a:noFill/>
                    </a:lnR>
                    <a:lnT>
                      <a:noFill/>
                    </a:lnT>
                    <a:lnB>
                      <a:noFill/>
                    </a:lnB>
                  </a:tcPr>
                </a:tc>
                <a:tc>
                  <a:txBody>
                    <a:bodyPr/>
                    <a:lstStyle/>
                    <a:p>
                      <a:r>
                        <a:rPr lang="en-US" sz="1200"/>
                        <a:t>0.8</a:t>
                      </a:r>
                    </a:p>
                  </a:txBody>
                  <a:tcPr marL="14527" marR="14527" marT="14527" marB="14527">
                    <a:lnL>
                      <a:noFill/>
                    </a:lnL>
                    <a:lnR>
                      <a:noFill/>
                    </a:lnR>
                    <a:lnT>
                      <a:noFill/>
                    </a:lnT>
                    <a:lnB>
                      <a:noFill/>
                    </a:lnB>
                  </a:tcPr>
                </a:tc>
                <a:tc>
                  <a:txBody>
                    <a:bodyPr/>
                    <a:lstStyle/>
                    <a:p>
                      <a:r>
                        <a:rPr lang="en-US" sz="1200"/>
                        <a:t>1.3</a:t>
                      </a:r>
                    </a:p>
                  </a:txBody>
                  <a:tcPr marL="14527" marR="14527" marT="14527" marB="14527">
                    <a:lnL>
                      <a:noFill/>
                    </a:lnL>
                    <a:lnR>
                      <a:noFill/>
                    </a:lnR>
                    <a:lnT>
                      <a:noFill/>
                    </a:lnT>
                    <a:lnB>
                      <a:noFill/>
                    </a:lnB>
                  </a:tcPr>
                </a:tc>
                <a:tc>
                  <a:txBody>
                    <a:bodyPr/>
                    <a:lstStyle/>
                    <a:p>
                      <a:r>
                        <a:rPr lang="en-US" sz="1200" dirty="0"/>
                        <a:t>63%</a:t>
                      </a:r>
                    </a:p>
                  </a:txBody>
                  <a:tcPr marL="14527" marR="14527" marT="14527" marB="14527">
                    <a:lnL>
                      <a:noFill/>
                    </a:lnL>
                    <a:lnR>
                      <a:noFill/>
                    </a:lnR>
                    <a:lnT>
                      <a:noFill/>
                    </a:lnT>
                    <a:lnB>
                      <a:noFill/>
                    </a:lnB>
                  </a:tcPr>
                </a:tc>
              </a:tr>
            </a:tbl>
          </a:graphicData>
        </a:graphic>
      </p:graphicFrame>
      <p:sp>
        <p:nvSpPr>
          <p:cNvPr id="3" name="Rectangle 2"/>
          <p:cNvSpPr/>
          <p:nvPr/>
        </p:nvSpPr>
        <p:spPr>
          <a:xfrm>
            <a:off x="1143000" y="381000"/>
            <a:ext cx="8229600" cy="1200329"/>
          </a:xfrm>
          <a:prstGeom prst="rect">
            <a:avLst/>
          </a:prstGeom>
        </p:spPr>
        <p:txBody>
          <a:bodyPr wrap="square">
            <a:spAutoFit/>
          </a:bodyPr>
          <a:lstStyle/>
          <a:p>
            <a:r>
              <a:rPr lang="en-US" sz="3600" b="1" dirty="0">
                <a:solidFill>
                  <a:srgbClr val="F79646"/>
                </a:solidFill>
                <a:latin typeface="Tahoma" panose="020B0604030504040204" pitchFamily="34" charset="0"/>
                <a:ea typeface="Tahoma" panose="020B0604030504040204" pitchFamily="34" charset="0"/>
                <a:cs typeface="Tahoma" panose="020B0604030504040204" pitchFamily="34" charset="0"/>
              </a:rPr>
              <a:t>Heroin </a:t>
            </a:r>
            <a:r>
              <a:rPr lang="en-US" sz="36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use has increased among most demographic groups</a:t>
            </a:r>
            <a:endParaRPr lang="en-US" sz="3600" dirty="0">
              <a:solidFill>
                <a:srgbClr val="F79646"/>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bar oran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7823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1143000" y="2286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000" b="1" dirty="0">
                <a:solidFill>
                  <a:srgbClr val="F79646"/>
                </a:solidFill>
                <a:latin typeface="Tahoma" panose="020B0604030504040204" pitchFamily="34" charset="0"/>
                <a:ea typeface="Tahoma" panose="020B0604030504040204" pitchFamily="34" charset="0"/>
                <a:cs typeface="Tahoma" panose="020B0604030504040204" pitchFamily="34" charset="0"/>
              </a:rPr>
              <a:t>Heroin </a:t>
            </a:r>
            <a:r>
              <a:rPr lang="en-US" altLang="en-US" sz="4000" b="1" dirty="0" smtClean="0">
                <a:solidFill>
                  <a:srgbClr val="F79646"/>
                </a:solidFill>
                <a:latin typeface="Tahoma" panose="020B0604030504040204" pitchFamily="34" charset="0"/>
                <a:ea typeface="Tahoma" panose="020B0604030504040204" pitchFamily="34" charset="0"/>
                <a:cs typeface="Tahoma" panose="020B0604030504040204" pitchFamily="34" charset="0"/>
              </a:rPr>
              <a:t>admissions</a:t>
            </a:r>
            <a:endParaRPr lang="en-US" altLang="en-US" sz="2400" b="1" dirty="0">
              <a:solidFill>
                <a:srgbClr val="F79646"/>
              </a:solidFill>
              <a:latin typeface="Tahoma" panose="020B0604030504040204" pitchFamily="34" charset="0"/>
              <a:ea typeface="Tahoma" panose="020B0604030504040204" pitchFamily="34" charset="0"/>
              <a:cs typeface="Tahoma" panose="020B0604030504040204" pitchFamily="34" charset="0"/>
            </a:endParaRPr>
          </a:p>
        </p:txBody>
      </p:sp>
      <p:pic>
        <p:nvPicPr>
          <p:cNvPr id="9219"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284288" y="1219200"/>
            <a:ext cx="7554912" cy="5072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bar oran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08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4680</TotalTime>
  <Words>1653</Words>
  <Application>Microsoft Office PowerPoint</Application>
  <PresentationFormat>On-screen Show (4:3)</PresentationFormat>
  <Paragraphs>392</Paragraphs>
  <Slides>58</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Arial Black</vt:lpstr>
      <vt:lpstr>Calibri</vt:lpstr>
      <vt:lpstr>Gill Sans</vt:lpstr>
      <vt:lpstr>Tahoma</vt:lpstr>
      <vt:lpstr>Times New Roman</vt:lpstr>
      <vt:lpstr>Wingdings</vt:lpstr>
      <vt:lpstr>ヒラギノ角ゴ ProN W3</vt:lpstr>
      <vt:lpstr>Office Theme</vt:lpstr>
      <vt:lpstr>PowerPoint Presentation</vt:lpstr>
      <vt:lpstr>Agenda</vt:lpstr>
      <vt:lpstr>PowerPoint Presentation</vt:lpstr>
      <vt:lpstr>What is heroin?</vt:lpstr>
      <vt:lpstr>What does it look like?</vt:lpstr>
      <vt:lpstr>People who are addicted 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Opioid receptors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Buprenorphine in medical  withdrawal and maintenance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Jendusa, Melissa</dc:creator>
  <cp:lastModifiedBy>Francis, Michelle</cp:lastModifiedBy>
  <cp:revision>55</cp:revision>
  <cp:lastPrinted>2016-04-27T15:40:30Z</cp:lastPrinted>
  <dcterms:created xsi:type="dcterms:W3CDTF">2016-03-21T21:35:08Z</dcterms:created>
  <dcterms:modified xsi:type="dcterms:W3CDTF">2018-01-31T14:33:53Z</dcterms:modified>
</cp:coreProperties>
</file>