
<file path=[Content_Types].xml><?xml version="1.0" encoding="utf-8"?>
<Types xmlns="http://schemas.openxmlformats.org/package/2006/content-types">
  <Default Extension="xml" ContentType="application/xml"/>
  <Default Extension="xlsx" ContentType="application/vnd.openxmlformats-officedocument.spreadsheetml.sheet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2" r:id="rId1"/>
  </p:sldMasterIdLst>
  <p:notesMasterIdLst>
    <p:notesMasterId r:id="rId41"/>
  </p:notesMasterIdLst>
  <p:sldIdLst>
    <p:sldId id="256" r:id="rId2"/>
    <p:sldId id="358" r:id="rId3"/>
    <p:sldId id="369" r:id="rId4"/>
    <p:sldId id="368" r:id="rId5"/>
    <p:sldId id="432" r:id="rId6"/>
    <p:sldId id="451" r:id="rId7"/>
    <p:sldId id="434" r:id="rId8"/>
    <p:sldId id="420" r:id="rId9"/>
    <p:sldId id="382" r:id="rId10"/>
    <p:sldId id="375" r:id="rId11"/>
    <p:sldId id="454" r:id="rId12"/>
    <p:sldId id="462" r:id="rId13"/>
    <p:sldId id="439" r:id="rId14"/>
    <p:sldId id="453" r:id="rId15"/>
    <p:sldId id="438" r:id="rId16"/>
    <p:sldId id="447" r:id="rId17"/>
    <p:sldId id="446" r:id="rId18"/>
    <p:sldId id="455" r:id="rId19"/>
    <p:sldId id="456" r:id="rId20"/>
    <p:sldId id="445" r:id="rId21"/>
    <p:sldId id="464" r:id="rId22"/>
    <p:sldId id="419" r:id="rId23"/>
    <p:sldId id="465" r:id="rId24"/>
    <p:sldId id="377" r:id="rId25"/>
    <p:sldId id="422" r:id="rId26"/>
    <p:sldId id="333" r:id="rId27"/>
    <p:sldId id="404" r:id="rId28"/>
    <p:sldId id="391" r:id="rId29"/>
    <p:sldId id="429" r:id="rId30"/>
    <p:sldId id="441" r:id="rId31"/>
    <p:sldId id="409" r:id="rId32"/>
    <p:sldId id="426" r:id="rId33"/>
    <p:sldId id="428" r:id="rId34"/>
    <p:sldId id="450" r:id="rId35"/>
    <p:sldId id="423" r:id="rId36"/>
    <p:sldId id="424" r:id="rId37"/>
    <p:sldId id="443" r:id="rId38"/>
    <p:sldId id="407" r:id="rId39"/>
    <p:sldId id="287" r:id="rId4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4167B2"/>
    <a:srgbClr val="3FA037"/>
    <a:srgbClr val="EEEEEE"/>
    <a:srgbClr val="78D3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84820"/>
  </p:normalViewPr>
  <p:slideViewPr>
    <p:cSldViewPr snapToGrid="0" snapToObjects="1">
      <p:cViewPr varScale="1">
        <p:scale>
          <a:sx n="146" d="100"/>
          <a:sy n="146" d="100"/>
        </p:scale>
        <p:origin x="1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Call Report 1st half of </a:t>
            </a:r>
            <a:r>
              <a:rPr lang="en-US" dirty="0" smtClean="0"/>
              <a:t>each Fiscal </a:t>
            </a:r>
            <a:r>
              <a:rPr lang="en-US" dirty="0"/>
              <a:t>Year</a:t>
            </a:r>
          </a:p>
        </c:rich>
      </c:tx>
      <c:layout>
        <c:manualLayout>
          <c:xMode val="edge"/>
          <c:yMode val="edge"/>
          <c:x val="0.280144101664263"/>
          <c:y val="0.019753086419753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Sheet1!$A$2:$A$7</c:f>
              <c:strCache>
                <c:ptCount val="6"/>
                <c:pt idx="0">
                  <c:v>July</c:v>
                </c:pt>
                <c:pt idx="1">
                  <c:v>August</c:v>
                </c:pt>
                <c:pt idx="2">
                  <c:v>September</c:v>
                </c:pt>
                <c:pt idx="3">
                  <c:v>October</c:v>
                </c:pt>
                <c:pt idx="4">
                  <c:v>November</c:v>
                </c:pt>
                <c:pt idx="5">
                  <c:v>December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30.0</c:v>
                </c:pt>
                <c:pt idx="1">
                  <c:v>89.0</c:v>
                </c:pt>
                <c:pt idx="2">
                  <c:v>79.0</c:v>
                </c:pt>
                <c:pt idx="3">
                  <c:v>132.0</c:v>
                </c:pt>
                <c:pt idx="4">
                  <c:v>111.0</c:v>
                </c:pt>
                <c:pt idx="5">
                  <c:v>89.0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Sheet1!$A$2:$A$7</c:f>
              <c:strCache>
                <c:ptCount val="6"/>
                <c:pt idx="0">
                  <c:v>July</c:v>
                </c:pt>
                <c:pt idx="1">
                  <c:v>August</c:v>
                </c:pt>
                <c:pt idx="2">
                  <c:v>September</c:v>
                </c:pt>
                <c:pt idx="3">
                  <c:v>October</c:v>
                </c:pt>
                <c:pt idx="4">
                  <c:v>November</c:v>
                </c:pt>
                <c:pt idx="5">
                  <c:v>December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64.0</c:v>
                </c:pt>
                <c:pt idx="1">
                  <c:v>81.0</c:v>
                </c:pt>
                <c:pt idx="2">
                  <c:v>71.0</c:v>
                </c:pt>
                <c:pt idx="3">
                  <c:v>93.0</c:v>
                </c:pt>
                <c:pt idx="4">
                  <c:v>99.0</c:v>
                </c:pt>
                <c:pt idx="5">
                  <c:v>122.0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78316048"/>
        <c:axId val="-278314000"/>
        <c:axId val="0"/>
      </c:bar3DChart>
      <c:catAx>
        <c:axId val="-278316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78314000"/>
        <c:crosses val="autoZero"/>
        <c:auto val="1"/>
        <c:lblAlgn val="ctr"/>
        <c:lblOffset val="100"/>
        <c:noMultiLvlLbl val="0"/>
      </c:catAx>
      <c:valAx>
        <c:axId val="-278314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78316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2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1" Type="http://schemas.openxmlformats.org/officeDocument/2006/relationships/image" Target="../media/image79.png"/><Relationship Id="rId2" Type="http://schemas.openxmlformats.org/officeDocument/2006/relationships/image" Target="../media/image80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1" Type="http://schemas.openxmlformats.org/officeDocument/2006/relationships/image" Target="../media/image79.png"/><Relationship Id="rId2" Type="http://schemas.openxmlformats.org/officeDocument/2006/relationships/image" Target="../media/image8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1C3B8F-19FF-0346-BD91-7D1ED0B276FE}" type="doc">
      <dgm:prSet loTypeId="urn:microsoft.com/office/officeart/2005/8/layout/defaul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0F26944-DA37-D740-9FE9-F48ACADFFB51}">
      <dgm:prSet phldrT="[Text]" custT="1"/>
      <dgm:spPr/>
      <dgm:t>
        <a:bodyPr/>
        <a:lstStyle/>
        <a:p>
          <a:r>
            <a:rPr lang="en-US" sz="1600" dirty="0" smtClean="0"/>
            <a:t>Increase </a:t>
          </a:r>
        </a:p>
        <a:p>
          <a:r>
            <a:rPr lang="en-US" sz="1600" dirty="0" smtClean="0"/>
            <a:t>Teen Admissions</a:t>
          </a:r>
          <a:endParaRPr lang="en-US" sz="1600" dirty="0"/>
        </a:p>
      </dgm:t>
    </dgm:pt>
    <dgm:pt modelId="{8C6A121B-C88C-D747-9CD2-5D23C6FCA289}" type="parTrans" cxnId="{B1831B9D-F6DB-324D-9D13-2E83CD0C5E65}">
      <dgm:prSet/>
      <dgm:spPr/>
      <dgm:t>
        <a:bodyPr/>
        <a:lstStyle/>
        <a:p>
          <a:endParaRPr lang="en-US"/>
        </a:p>
      </dgm:t>
    </dgm:pt>
    <dgm:pt modelId="{B9C43530-4C9E-C54C-989E-F3F856394ADF}" type="sibTrans" cxnId="{B1831B9D-F6DB-324D-9D13-2E83CD0C5E65}">
      <dgm:prSet/>
      <dgm:spPr/>
      <dgm:t>
        <a:bodyPr/>
        <a:lstStyle/>
        <a:p>
          <a:endParaRPr lang="en-US"/>
        </a:p>
      </dgm:t>
    </dgm:pt>
    <dgm:pt modelId="{44ED6144-BC5B-8447-BBF2-71B88D2D7B84}">
      <dgm:prSet phldrT="[Text]" custT="1"/>
      <dgm:spPr/>
      <dgm:t>
        <a:bodyPr/>
        <a:lstStyle/>
        <a:p>
          <a:r>
            <a:rPr lang="en-US" sz="1600" dirty="0" smtClean="0"/>
            <a:t>Increase Traffic to Lakeview</a:t>
          </a:r>
          <a:endParaRPr lang="en-US" sz="1600" dirty="0"/>
        </a:p>
      </dgm:t>
    </dgm:pt>
    <dgm:pt modelId="{52C5DABE-27E2-8A4C-8A41-8FE6A9746CB8}" type="parTrans" cxnId="{8CF62E40-EADD-8E45-B5C3-D1B7B112F7AB}">
      <dgm:prSet/>
      <dgm:spPr/>
      <dgm:t>
        <a:bodyPr/>
        <a:lstStyle/>
        <a:p>
          <a:endParaRPr lang="en-US"/>
        </a:p>
      </dgm:t>
    </dgm:pt>
    <dgm:pt modelId="{47D97C2E-BCFB-1047-A6A5-7155E9A868FE}" type="sibTrans" cxnId="{8CF62E40-EADD-8E45-B5C3-D1B7B112F7AB}">
      <dgm:prSet/>
      <dgm:spPr/>
      <dgm:t>
        <a:bodyPr/>
        <a:lstStyle/>
        <a:p>
          <a:endParaRPr lang="en-US"/>
        </a:p>
      </dgm:t>
    </dgm:pt>
    <dgm:pt modelId="{D14FF835-66AE-E44C-B613-B04B3E818201}">
      <dgm:prSet phldrT="[Text]" custT="1"/>
      <dgm:spPr/>
      <dgm:t>
        <a:bodyPr/>
        <a:lstStyle/>
        <a:p>
          <a:r>
            <a:rPr lang="en-US" sz="1600" dirty="0" smtClean="0"/>
            <a:t>Increase Quality Leads </a:t>
          </a:r>
          <a:endParaRPr lang="en-US" sz="1600" dirty="0"/>
        </a:p>
      </dgm:t>
    </dgm:pt>
    <dgm:pt modelId="{164B798D-AF8F-CE48-AFF6-DC620524FBB6}" type="parTrans" cxnId="{07266660-7884-824D-A7D7-F99B3867C2A2}">
      <dgm:prSet/>
      <dgm:spPr/>
      <dgm:t>
        <a:bodyPr/>
        <a:lstStyle/>
        <a:p>
          <a:endParaRPr lang="en-US"/>
        </a:p>
      </dgm:t>
    </dgm:pt>
    <dgm:pt modelId="{CBB7923C-BB94-E145-8A11-BDBC3489E9AB}" type="sibTrans" cxnId="{07266660-7884-824D-A7D7-F99B3867C2A2}">
      <dgm:prSet/>
      <dgm:spPr/>
      <dgm:t>
        <a:bodyPr/>
        <a:lstStyle/>
        <a:p>
          <a:endParaRPr lang="en-US"/>
        </a:p>
      </dgm:t>
    </dgm:pt>
    <dgm:pt modelId="{73A33746-AD8F-C84E-A6A8-C81BA7B04C2A}">
      <dgm:prSet phldrT="[Text]" custT="1"/>
      <dgm:spPr/>
      <dgm:t>
        <a:bodyPr/>
        <a:lstStyle/>
        <a:p>
          <a:r>
            <a:rPr lang="en-US" sz="1600" dirty="0" smtClean="0"/>
            <a:t>New focus on brand recognition for </a:t>
          </a:r>
          <a:r>
            <a:rPr lang="en-US" sz="1600" smtClean="0"/>
            <a:t>new locations </a:t>
          </a:r>
          <a:endParaRPr lang="en-US" sz="1600" dirty="0"/>
        </a:p>
      </dgm:t>
    </dgm:pt>
    <dgm:pt modelId="{A2E560A6-435C-2C40-9BEE-359E07ACC7A0}" type="parTrans" cxnId="{68FDFB76-EA89-414E-AF4B-613303B70846}">
      <dgm:prSet/>
      <dgm:spPr/>
      <dgm:t>
        <a:bodyPr/>
        <a:lstStyle/>
        <a:p>
          <a:endParaRPr lang="en-US"/>
        </a:p>
      </dgm:t>
    </dgm:pt>
    <dgm:pt modelId="{E5A234F7-743B-4E4D-817C-E1DA4D579198}" type="sibTrans" cxnId="{68FDFB76-EA89-414E-AF4B-613303B70846}">
      <dgm:prSet/>
      <dgm:spPr/>
      <dgm:t>
        <a:bodyPr/>
        <a:lstStyle/>
        <a:p>
          <a:endParaRPr lang="en-US"/>
        </a:p>
      </dgm:t>
    </dgm:pt>
    <dgm:pt modelId="{EC69278F-6782-DE40-9238-E2A4E6CF6558}">
      <dgm:prSet phldrT="[Text]" custT="1"/>
      <dgm:spPr/>
      <dgm:t>
        <a:bodyPr/>
        <a:lstStyle/>
        <a:p>
          <a:r>
            <a:rPr lang="en-US" sz="1600" dirty="0" smtClean="0"/>
            <a:t>Maintain Adult Admissions   </a:t>
          </a:r>
          <a:endParaRPr lang="en-US" sz="1600" dirty="0"/>
        </a:p>
      </dgm:t>
    </dgm:pt>
    <dgm:pt modelId="{C7B6E54D-D011-6D4F-98BD-594CAFF45E88}" type="parTrans" cxnId="{B4994152-A53F-8647-874B-CDD58245C9B0}">
      <dgm:prSet/>
      <dgm:spPr/>
      <dgm:t>
        <a:bodyPr/>
        <a:lstStyle/>
        <a:p>
          <a:endParaRPr lang="en-US"/>
        </a:p>
      </dgm:t>
    </dgm:pt>
    <dgm:pt modelId="{717A8CE7-5987-B84F-B960-2FB59DC29038}" type="sibTrans" cxnId="{B4994152-A53F-8647-874B-CDD58245C9B0}">
      <dgm:prSet/>
      <dgm:spPr/>
      <dgm:t>
        <a:bodyPr/>
        <a:lstStyle/>
        <a:p>
          <a:endParaRPr lang="en-US"/>
        </a:p>
      </dgm:t>
    </dgm:pt>
    <dgm:pt modelId="{4B4C8408-B456-F34F-9437-6EC10CD88C0D}" type="pres">
      <dgm:prSet presAssocID="{D81C3B8F-19FF-0346-BD91-7D1ED0B276F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4362706-1804-9A45-82EF-9DB9977C49CB}" type="pres">
      <dgm:prSet presAssocID="{20F26944-DA37-D740-9FE9-F48ACADFFB51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DB68E6-27E6-544B-A8F5-D246D3FB9355}" type="pres">
      <dgm:prSet presAssocID="{B9C43530-4C9E-C54C-989E-F3F856394ADF}" presName="sibTrans" presStyleCnt="0"/>
      <dgm:spPr/>
    </dgm:pt>
    <dgm:pt modelId="{A886F411-628D-D543-910D-3E1E8795C217}" type="pres">
      <dgm:prSet presAssocID="{44ED6144-BC5B-8447-BBF2-71B88D2D7B84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B5627C-0018-D74E-B730-F2DFBFE9A59A}" type="pres">
      <dgm:prSet presAssocID="{47D97C2E-BCFB-1047-A6A5-7155E9A868FE}" presName="sibTrans" presStyleCnt="0"/>
      <dgm:spPr/>
    </dgm:pt>
    <dgm:pt modelId="{9362345F-072B-B946-A9FE-A741BE1D6646}" type="pres">
      <dgm:prSet presAssocID="{D14FF835-66AE-E44C-B613-B04B3E818201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39B04F-4191-1E46-B5BC-F4368BDEC357}" type="pres">
      <dgm:prSet presAssocID="{CBB7923C-BB94-E145-8A11-BDBC3489E9AB}" presName="sibTrans" presStyleCnt="0"/>
      <dgm:spPr/>
    </dgm:pt>
    <dgm:pt modelId="{49BEA3B6-6D28-8443-8396-6C1307D578AA}" type="pres">
      <dgm:prSet presAssocID="{73A33746-AD8F-C84E-A6A8-C81BA7B04C2A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61F771-73BD-A44B-893B-82DC8C261355}" type="pres">
      <dgm:prSet presAssocID="{E5A234F7-743B-4E4D-817C-E1DA4D579198}" presName="sibTrans" presStyleCnt="0"/>
      <dgm:spPr/>
    </dgm:pt>
    <dgm:pt modelId="{90A57B74-547D-0248-85D5-14EC392496CF}" type="pres">
      <dgm:prSet presAssocID="{EC69278F-6782-DE40-9238-E2A4E6CF6558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8D50FA2-CE80-1041-B4DE-97A91F006066}" type="presOf" srcId="{D14FF835-66AE-E44C-B613-B04B3E818201}" destId="{9362345F-072B-B946-A9FE-A741BE1D6646}" srcOrd="0" destOrd="0" presId="urn:microsoft.com/office/officeart/2005/8/layout/default"/>
    <dgm:cxn modelId="{F2672A8B-79D0-424E-8094-A3F78267241C}" type="presOf" srcId="{73A33746-AD8F-C84E-A6A8-C81BA7B04C2A}" destId="{49BEA3B6-6D28-8443-8396-6C1307D578AA}" srcOrd="0" destOrd="0" presId="urn:microsoft.com/office/officeart/2005/8/layout/default"/>
    <dgm:cxn modelId="{07266660-7884-824D-A7D7-F99B3867C2A2}" srcId="{D81C3B8F-19FF-0346-BD91-7D1ED0B276FE}" destId="{D14FF835-66AE-E44C-B613-B04B3E818201}" srcOrd="2" destOrd="0" parTransId="{164B798D-AF8F-CE48-AFF6-DC620524FBB6}" sibTransId="{CBB7923C-BB94-E145-8A11-BDBC3489E9AB}"/>
    <dgm:cxn modelId="{A6CFC717-BDA0-6E4A-A290-2392E0B5C11D}" type="presOf" srcId="{20F26944-DA37-D740-9FE9-F48ACADFFB51}" destId="{14362706-1804-9A45-82EF-9DB9977C49CB}" srcOrd="0" destOrd="0" presId="urn:microsoft.com/office/officeart/2005/8/layout/default"/>
    <dgm:cxn modelId="{2A33D681-40A0-1147-AF3D-C0A53B1C44AB}" type="presOf" srcId="{44ED6144-BC5B-8447-BBF2-71B88D2D7B84}" destId="{A886F411-628D-D543-910D-3E1E8795C217}" srcOrd="0" destOrd="0" presId="urn:microsoft.com/office/officeart/2005/8/layout/default"/>
    <dgm:cxn modelId="{B83A0C16-A7BF-A345-9A6E-D02C084AE886}" type="presOf" srcId="{D81C3B8F-19FF-0346-BD91-7D1ED0B276FE}" destId="{4B4C8408-B456-F34F-9437-6EC10CD88C0D}" srcOrd="0" destOrd="0" presId="urn:microsoft.com/office/officeart/2005/8/layout/default"/>
    <dgm:cxn modelId="{68FDFB76-EA89-414E-AF4B-613303B70846}" srcId="{D81C3B8F-19FF-0346-BD91-7D1ED0B276FE}" destId="{73A33746-AD8F-C84E-A6A8-C81BA7B04C2A}" srcOrd="3" destOrd="0" parTransId="{A2E560A6-435C-2C40-9BEE-359E07ACC7A0}" sibTransId="{E5A234F7-743B-4E4D-817C-E1DA4D579198}"/>
    <dgm:cxn modelId="{B4994152-A53F-8647-874B-CDD58245C9B0}" srcId="{D81C3B8F-19FF-0346-BD91-7D1ED0B276FE}" destId="{EC69278F-6782-DE40-9238-E2A4E6CF6558}" srcOrd="4" destOrd="0" parTransId="{C7B6E54D-D011-6D4F-98BD-594CAFF45E88}" sibTransId="{717A8CE7-5987-B84F-B960-2FB59DC29038}"/>
    <dgm:cxn modelId="{B1831B9D-F6DB-324D-9D13-2E83CD0C5E65}" srcId="{D81C3B8F-19FF-0346-BD91-7D1ED0B276FE}" destId="{20F26944-DA37-D740-9FE9-F48ACADFFB51}" srcOrd="0" destOrd="0" parTransId="{8C6A121B-C88C-D747-9CD2-5D23C6FCA289}" sibTransId="{B9C43530-4C9E-C54C-989E-F3F856394ADF}"/>
    <dgm:cxn modelId="{6E68B8CC-09E1-4640-A791-C2E7B4045BBF}" type="presOf" srcId="{EC69278F-6782-DE40-9238-E2A4E6CF6558}" destId="{90A57B74-547D-0248-85D5-14EC392496CF}" srcOrd="0" destOrd="0" presId="urn:microsoft.com/office/officeart/2005/8/layout/default"/>
    <dgm:cxn modelId="{8CF62E40-EADD-8E45-B5C3-D1B7B112F7AB}" srcId="{D81C3B8F-19FF-0346-BD91-7D1ED0B276FE}" destId="{44ED6144-BC5B-8447-BBF2-71B88D2D7B84}" srcOrd="1" destOrd="0" parTransId="{52C5DABE-27E2-8A4C-8A41-8FE6A9746CB8}" sibTransId="{47D97C2E-BCFB-1047-A6A5-7155E9A868FE}"/>
    <dgm:cxn modelId="{965CC937-F85A-5E4D-B8AE-ACB017421692}" type="presParOf" srcId="{4B4C8408-B456-F34F-9437-6EC10CD88C0D}" destId="{14362706-1804-9A45-82EF-9DB9977C49CB}" srcOrd="0" destOrd="0" presId="urn:microsoft.com/office/officeart/2005/8/layout/default"/>
    <dgm:cxn modelId="{7BE8C0F6-E693-7642-A6AC-E4263ACE1A70}" type="presParOf" srcId="{4B4C8408-B456-F34F-9437-6EC10CD88C0D}" destId="{13DB68E6-27E6-544B-A8F5-D246D3FB9355}" srcOrd="1" destOrd="0" presId="urn:microsoft.com/office/officeart/2005/8/layout/default"/>
    <dgm:cxn modelId="{C353FAD5-BB06-8B41-A275-38B360A39689}" type="presParOf" srcId="{4B4C8408-B456-F34F-9437-6EC10CD88C0D}" destId="{A886F411-628D-D543-910D-3E1E8795C217}" srcOrd="2" destOrd="0" presId="urn:microsoft.com/office/officeart/2005/8/layout/default"/>
    <dgm:cxn modelId="{293AC0A3-B11B-D247-BCB2-B6D1775A0088}" type="presParOf" srcId="{4B4C8408-B456-F34F-9437-6EC10CD88C0D}" destId="{B6B5627C-0018-D74E-B730-F2DFBFE9A59A}" srcOrd="3" destOrd="0" presId="urn:microsoft.com/office/officeart/2005/8/layout/default"/>
    <dgm:cxn modelId="{9BD3B4E3-CE68-2740-979C-AF2F9283E1D4}" type="presParOf" srcId="{4B4C8408-B456-F34F-9437-6EC10CD88C0D}" destId="{9362345F-072B-B946-A9FE-A741BE1D6646}" srcOrd="4" destOrd="0" presId="urn:microsoft.com/office/officeart/2005/8/layout/default"/>
    <dgm:cxn modelId="{66B1C1DA-CDC0-5E40-951A-37852075A1B0}" type="presParOf" srcId="{4B4C8408-B456-F34F-9437-6EC10CD88C0D}" destId="{A539B04F-4191-1E46-B5BC-F4368BDEC357}" srcOrd="5" destOrd="0" presId="urn:microsoft.com/office/officeart/2005/8/layout/default"/>
    <dgm:cxn modelId="{8350947E-7CDB-154A-AD9A-2FB44B653A65}" type="presParOf" srcId="{4B4C8408-B456-F34F-9437-6EC10CD88C0D}" destId="{49BEA3B6-6D28-8443-8396-6C1307D578AA}" srcOrd="6" destOrd="0" presId="urn:microsoft.com/office/officeart/2005/8/layout/default"/>
    <dgm:cxn modelId="{B3FFADBA-2BE5-E749-AADD-C41C0469CBDB}" type="presParOf" srcId="{4B4C8408-B456-F34F-9437-6EC10CD88C0D}" destId="{0161F771-73BD-A44B-893B-82DC8C261355}" srcOrd="7" destOrd="0" presId="urn:microsoft.com/office/officeart/2005/8/layout/default"/>
    <dgm:cxn modelId="{85CFCEF0-B4BA-0F45-94CE-01E9ABBB4F54}" type="presParOf" srcId="{4B4C8408-B456-F34F-9437-6EC10CD88C0D}" destId="{90A57B74-547D-0248-85D5-14EC392496CF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D993AF9-26C4-1F4A-84FF-24F898FC2A67}" type="doc">
      <dgm:prSet loTypeId="urn:microsoft.com/office/officeart/2008/layout/HexagonCluster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52C44F3-D91D-744D-BCEA-04B79A579FBC}">
      <dgm:prSet phldrT="[Text]"/>
      <dgm:spPr/>
      <dgm:t>
        <a:bodyPr/>
        <a:lstStyle/>
        <a:p>
          <a:r>
            <a:rPr lang="en-US" dirty="0" smtClean="0"/>
            <a:t>Happiness</a:t>
          </a:r>
          <a:endParaRPr lang="en-US" dirty="0"/>
        </a:p>
      </dgm:t>
    </dgm:pt>
    <dgm:pt modelId="{59025756-8ED5-1E42-9D6D-BD46455BF62F}" type="parTrans" cxnId="{DC756FAF-A95D-D441-9654-C89D733BF5BB}">
      <dgm:prSet/>
      <dgm:spPr/>
      <dgm:t>
        <a:bodyPr/>
        <a:lstStyle/>
        <a:p>
          <a:endParaRPr lang="en-US"/>
        </a:p>
      </dgm:t>
    </dgm:pt>
    <dgm:pt modelId="{FB59886C-048F-1C40-8523-B7D9625A51B1}" type="sibTrans" cxnId="{DC756FAF-A95D-D441-9654-C89D733BF5BB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  <dgm:t>
        <a:bodyPr/>
        <a:lstStyle/>
        <a:p>
          <a:endParaRPr lang="en-US"/>
        </a:p>
      </dgm:t>
    </dgm:pt>
    <dgm:pt modelId="{64BCEDF8-0161-954B-AB5C-02CF078DF72A}">
      <dgm:prSet phldrT="[Text]"/>
      <dgm:spPr/>
      <dgm:t>
        <a:bodyPr/>
        <a:lstStyle/>
        <a:p>
          <a:r>
            <a:rPr lang="en-US" dirty="0" smtClean="0"/>
            <a:t>Healing</a:t>
          </a:r>
          <a:endParaRPr lang="en-US" dirty="0"/>
        </a:p>
      </dgm:t>
    </dgm:pt>
    <dgm:pt modelId="{9A76E2E5-6C86-6941-9B5F-D4F824F2DACE}" type="parTrans" cxnId="{B4EBA510-8604-DD46-944D-3DD1154570D0}">
      <dgm:prSet/>
      <dgm:spPr/>
      <dgm:t>
        <a:bodyPr/>
        <a:lstStyle/>
        <a:p>
          <a:endParaRPr lang="en-US"/>
        </a:p>
      </dgm:t>
    </dgm:pt>
    <dgm:pt modelId="{EBAF15D4-6DE7-EF42-924C-7AF595758F4B}" type="sibTrans" cxnId="{B4EBA510-8604-DD46-944D-3DD1154570D0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</dgm:spPr>
      <dgm:t>
        <a:bodyPr/>
        <a:lstStyle/>
        <a:p>
          <a:endParaRPr lang="en-US"/>
        </a:p>
      </dgm:t>
    </dgm:pt>
    <dgm:pt modelId="{19375174-3EE2-F343-98AE-6629728326F6}">
      <dgm:prSet phldrT="[Text]"/>
      <dgm:spPr/>
      <dgm:t>
        <a:bodyPr/>
        <a:lstStyle/>
        <a:p>
          <a:r>
            <a:rPr lang="en-US" dirty="0" smtClean="0"/>
            <a:t>Hope</a:t>
          </a:r>
          <a:endParaRPr lang="en-US" dirty="0"/>
        </a:p>
      </dgm:t>
    </dgm:pt>
    <dgm:pt modelId="{62022AA7-3376-2E43-94E2-0248CBD8E86E}" type="parTrans" cxnId="{89FC6A8D-DCA6-304C-B256-360B27FBED20}">
      <dgm:prSet/>
      <dgm:spPr/>
      <dgm:t>
        <a:bodyPr/>
        <a:lstStyle/>
        <a:p>
          <a:endParaRPr lang="en-US"/>
        </a:p>
      </dgm:t>
    </dgm:pt>
    <dgm:pt modelId="{51753301-2224-A240-8E12-C55F23C53B33}" type="sibTrans" cxnId="{89FC6A8D-DCA6-304C-B256-360B27FBED20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  <dgm:t>
        <a:bodyPr/>
        <a:lstStyle/>
        <a:p>
          <a:endParaRPr lang="en-US"/>
        </a:p>
      </dgm:t>
    </dgm:pt>
    <dgm:pt modelId="{1E84F526-69CD-1A4A-94E7-D1EE39BC87C0}">
      <dgm:prSet/>
      <dgm:spPr/>
      <dgm:t>
        <a:bodyPr/>
        <a:lstStyle/>
        <a:p>
          <a:r>
            <a:rPr lang="en-US" dirty="0" smtClean="0"/>
            <a:t>Health</a:t>
          </a:r>
          <a:endParaRPr lang="en-US" dirty="0"/>
        </a:p>
      </dgm:t>
    </dgm:pt>
    <dgm:pt modelId="{C19B1504-A00C-6344-B1E0-8CAF0B066057}" type="parTrans" cxnId="{8E0F1617-20A2-3848-8DB4-0C5589070034}">
      <dgm:prSet/>
      <dgm:spPr/>
      <dgm:t>
        <a:bodyPr/>
        <a:lstStyle/>
        <a:p>
          <a:endParaRPr lang="en-US"/>
        </a:p>
      </dgm:t>
    </dgm:pt>
    <dgm:pt modelId="{14C29EE3-297B-B849-A7F3-CBC14BE1D783}" type="sibTrans" cxnId="{8E0F1617-20A2-3848-8DB4-0C5589070034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  <dgm:t>
        <a:bodyPr/>
        <a:lstStyle/>
        <a:p>
          <a:endParaRPr lang="en-US"/>
        </a:p>
      </dgm:t>
    </dgm:pt>
    <dgm:pt modelId="{AB7E6FDC-E2C1-1347-BB9E-9B22B8B1B788}" type="pres">
      <dgm:prSet presAssocID="{BD993AF9-26C4-1F4A-84FF-24F898FC2A67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en-US"/>
        </a:p>
      </dgm:t>
    </dgm:pt>
    <dgm:pt modelId="{1FE32452-E45F-1442-90D6-F5DE85BBC3F2}" type="pres">
      <dgm:prSet presAssocID="{352C44F3-D91D-744D-BCEA-04B79A579FBC}" presName="text1" presStyleCnt="0"/>
      <dgm:spPr/>
    </dgm:pt>
    <dgm:pt modelId="{B27D6013-2E1A-CA49-A231-E754963787CC}" type="pres">
      <dgm:prSet presAssocID="{352C44F3-D91D-744D-BCEA-04B79A579FBC}" presName="textRepeatNode" presStyleLbl="alignNode1" presStyleIdx="0" presStyleCnt="4" custLinFactNeighborX="2" custLinFactNeighborY="356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37AA98-43A7-4549-928C-D6D1F9ED5BB0}" type="pres">
      <dgm:prSet presAssocID="{352C44F3-D91D-744D-BCEA-04B79A579FBC}" presName="textaccent1" presStyleCnt="0"/>
      <dgm:spPr/>
    </dgm:pt>
    <dgm:pt modelId="{88655BEA-61E8-F946-86AF-35A98BF82117}" type="pres">
      <dgm:prSet presAssocID="{352C44F3-D91D-744D-BCEA-04B79A579FBC}" presName="accentRepeatNode" presStyleLbl="solidAlignAcc1" presStyleIdx="0" presStyleCnt="8"/>
      <dgm:spPr/>
    </dgm:pt>
    <dgm:pt modelId="{B02CEE8B-C8A8-D143-89DE-E30548E35880}" type="pres">
      <dgm:prSet presAssocID="{FB59886C-048F-1C40-8523-B7D9625A51B1}" presName="image1" presStyleCnt="0"/>
      <dgm:spPr/>
    </dgm:pt>
    <dgm:pt modelId="{0CD33350-0529-AE4B-BA2C-8D6156186056}" type="pres">
      <dgm:prSet presAssocID="{FB59886C-048F-1C40-8523-B7D9625A51B1}" presName="imageRepeatNode" presStyleLbl="alignAcc1" presStyleIdx="0" presStyleCnt="4"/>
      <dgm:spPr/>
      <dgm:t>
        <a:bodyPr/>
        <a:lstStyle/>
        <a:p>
          <a:endParaRPr lang="en-US"/>
        </a:p>
      </dgm:t>
    </dgm:pt>
    <dgm:pt modelId="{C833AB1D-5657-B349-AF17-DD3D1A317A70}" type="pres">
      <dgm:prSet presAssocID="{FB59886C-048F-1C40-8523-B7D9625A51B1}" presName="imageaccent1" presStyleCnt="0"/>
      <dgm:spPr/>
    </dgm:pt>
    <dgm:pt modelId="{67606B95-E91A-2043-9729-F7967A06CE77}" type="pres">
      <dgm:prSet presAssocID="{FB59886C-048F-1C40-8523-B7D9625A51B1}" presName="accentRepeatNode" presStyleLbl="solidAlignAcc1" presStyleIdx="1" presStyleCnt="8"/>
      <dgm:spPr/>
    </dgm:pt>
    <dgm:pt modelId="{7D9E77B1-ECC5-6848-AB84-F6D41E005C86}" type="pres">
      <dgm:prSet presAssocID="{64BCEDF8-0161-954B-AB5C-02CF078DF72A}" presName="text2" presStyleCnt="0"/>
      <dgm:spPr/>
    </dgm:pt>
    <dgm:pt modelId="{7BF1250B-1088-584E-A82C-73F0F09D09A1}" type="pres">
      <dgm:prSet presAssocID="{64BCEDF8-0161-954B-AB5C-02CF078DF72A}" presName="textRepeatNode" presStyleLbl="alignNode1" presStyleIdx="1" presStyleCnt="4" custLinFactNeighborX="-998" custLinFactNeighborY="115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D47916-6821-2845-9BBA-C0E2193D9D3A}" type="pres">
      <dgm:prSet presAssocID="{64BCEDF8-0161-954B-AB5C-02CF078DF72A}" presName="textaccent2" presStyleCnt="0"/>
      <dgm:spPr/>
    </dgm:pt>
    <dgm:pt modelId="{FE933015-2281-F541-BBB2-CE79DB114B8E}" type="pres">
      <dgm:prSet presAssocID="{64BCEDF8-0161-954B-AB5C-02CF078DF72A}" presName="accentRepeatNode" presStyleLbl="solidAlignAcc1" presStyleIdx="2" presStyleCnt="8"/>
      <dgm:spPr/>
    </dgm:pt>
    <dgm:pt modelId="{A10AE674-F713-384F-B314-0D14131FA073}" type="pres">
      <dgm:prSet presAssocID="{EBAF15D4-6DE7-EF42-924C-7AF595758F4B}" presName="image2" presStyleCnt="0"/>
      <dgm:spPr/>
    </dgm:pt>
    <dgm:pt modelId="{22ECB560-5CBC-9144-B526-EE8E51722E0D}" type="pres">
      <dgm:prSet presAssocID="{EBAF15D4-6DE7-EF42-924C-7AF595758F4B}" presName="imageRepeatNode" presStyleLbl="alignAcc1" presStyleIdx="1" presStyleCnt="4"/>
      <dgm:spPr/>
      <dgm:t>
        <a:bodyPr/>
        <a:lstStyle/>
        <a:p>
          <a:endParaRPr lang="en-US"/>
        </a:p>
      </dgm:t>
    </dgm:pt>
    <dgm:pt modelId="{D7E68842-FCF4-D94A-9ED8-E38DDA0ED27A}" type="pres">
      <dgm:prSet presAssocID="{EBAF15D4-6DE7-EF42-924C-7AF595758F4B}" presName="imageaccent2" presStyleCnt="0"/>
      <dgm:spPr/>
    </dgm:pt>
    <dgm:pt modelId="{8A0F2E57-1595-ED4F-B134-58CBC0E70D58}" type="pres">
      <dgm:prSet presAssocID="{EBAF15D4-6DE7-EF42-924C-7AF595758F4B}" presName="accentRepeatNode" presStyleLbl="solidAlignAcc1" presStyleIdx="3" presStyleCnt="8"/>
      <dgm:spPr/>
    </dgm:pt>
    <dgm:pt modelId="{52023F04-B16C-6445-8C2A-C764D2BEF874}" type="pres">
      <dgm:prSet presAssocID="{19375174-3EE2-F343-98AE-6629728326F6}" presName="text3" presStyleCnt="0"/>
      <dgm:spPr/>
    </dgm:pt>
    <dgm:pt modelId="{83B7785A-E9FD-D745-88C0-019F3E480C54}" type="pres">
      <dgm:prSet presAssocID="{19375174-3EE2-F343-98AE-6629728326F6}" presName="textRepeatNode" presStyleLbl="alignNode1" presStyleIdx="2" presStyleCnt="4" custLinFactNeighborX="-3920" custLinFactNeighborY="-28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A9CA71-58E7-7E43-ADAC-64FEAF9CACDB}" type="pres">
      <dgm:prSet presAssocID="{19375174-3EE2-F343-98AE-6629728326F6}" presName="textaccent3" presStyleCnt="0"/>
      <dgm:spPr/>
    </dgm:pt>
    <dgm:pt modelId="{1F253B27-EA1C-224E-B91C-15F929AFED40}" type="pres">
      <dgm:prSet presAssocID="{19375174-3EE2-F343-98AE-6629728326F6}" presName="accentRepeatNode" presStyleLbl="solidAlignAcc1" presStyleIdx="4" presStyleCnt="8"/>
      <dgm:spPr/>
    </dgm:pt>
    <dgm:pt modelId="{1E86AF79-4AF6-F549-AA4D-5551BD186B27}" type="pres">
      <dgm:prSet presAssocID="{51753301-2224-A240-8E12-C55F23C53B33}" presName="image3" presStyleCnt="0"/>
      <dgm:spPr/>
    </dgm:pt>
    <dgm:pt modelId="{CD8A1B23-9C95-3545-B19E-ECA9EFAA80A9}" type="pres">
      <dgm:prSet presAssocID="{51753301-2224-A240-8E12-C55F23C53B33}" presName="imageRepeatNode" presStyleLbl="alignAcc1" presStyleIdx="2" presStyleCnt="4" custScaleX="108087" custScaleY="107686"/>
      <dgm:spPr/>
      <dgm:t>
        <a:bodyPr/>
        <a:lstStyle/>
        <a:p>
          <a:endParaRPr lang="en-US"/>
        </a:p>
      </dgm:t>
    </dgm:pt>
    <dgm:pt modelId="{247CEA9B-0EAB-8E46-8243-0792F71022E3}" type="pres">
      <dgm:prSet presAssocID="{51753301-2224-A240-8E12-C55F23C53B33}" presName="imageaccent3" presStyleCnt="0"/>
      <dgm:spPr/>
    </dgm:pt>
    <dgm:pt modelId="{5C52B268-92D7-F348-9590-52574D39B91F}" type="pres">
      <dgm:prSet presAssocID="{51753301-2224-A240-8E12-C55F23C53B33}" presName="accentRepeatNode" presStyleLbl="solidAlignAcc1" presStyleIdx="5" presStyleCnt="8"/>
      <dgm:spPr/>
    </dgm:pt>
    <dgm:pt modelId="{AF9C71A3-AC45-1D44-9492-40C0938EDEBF}" type="pres">
      <dgm:prSet presAssocID="{1E84F526-69CD-1A4A-94E7-D1EE39BC87C0}" presName="text4" presStyleCnt="0"/>
      <dgm:spPr/>
    </dgm:pt>
    <dgm:pt modelId="{6A848052-81C3-1D46-A32E-89E84BED36FC}" type="pres">
      <dgm:prSet presAssocID="{1E84F526-69CD-1A4A-94E7-D1EE39BC87C0}" presName="textRepeatNode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2877B6-0F0C-CD47-BC8A-B83614B8B3E4}" type="pres">
      <dgm:prSet presAssocID="{1E84F526-69CD-1A4A-94E7-D1EE39BC87C0}" presName="textaccent4" presStyleCnt="0"/>
      <dgm:spPr/>
    </dgm:pt>
    <dgm:pt modelId="{6C63AF07-01DB-644D-ACA1-E6369BBECFAA}" type="pres">
      <dgm:prSet presAssocID="{1E84F526-69CD-1A4A-94E7-D1EE39BC87C0}" presName="accentRepeatNode" presStyleLbl="solidAlignAcc1" presStyleIdx="6" presStyleCnt="8"/>
      <dgm:spPr/>
    </dgm:pt>
    <dgm:pt modelId="{F35E5EE9-70AF-6949-9150-1DEF07ADD7F2}" type="pres">
      <dgm:prSet presAssocID="{14C29EE3-297B-B849-A7F3-CBC14BE1D783}" presName="image4" presStyleCnt="0"/>
      <dgm:spPr/>
    </dgm:pt>
    <dgm:pt modelId="{59362319-A0CC-F542-AAF2-D1FAE3625003}" type="pres">
      <dgm:prSet presAssocID="{14C29EE3-297B-B849-A7F3-CBC14BE1D783}" presName="imageRepeatNode" presStyleLbl="alignAcc1" presStyleIdx="3" presStyleCnt="4" custLinFactNeighborY="2876"/>
      <dgm:spPr/>
      <dgm:t>
        <a:bodyPr/>
        <a:lstStyle/>
        <a:p>
          <a:endParaRPr lang="en-US"/>
        </a:p>
      </dgm:t>
    </dgm:pt>
    <dgm:pt modelId="{E4DB6AD2-71E4-F74D-B7FB-C6DC80CE1DCA}" type="pres">
      <dgm:prSet presAssocID="{14C29EE3-297B-B849-A7F3-CBC14BE1D783}" presName="imageaccent4" presStyleCnt="0"/>
      <dgm:spPr/>
    </dgm:pt>
    <dgm:pt modelId="{DE911D6B-8723-FB4E-97EB-1C8B1075F815}" type="pres">
      <dgm:prSet presAssocID="{14C29EE3-297B-B849-A7F3-CBC14BE1D783}" presName="accentRepeatNode" presStyleLbl="solidAlignAcc1" presStyleIdx="7" presStyleCnt="8"/>
      <dgm:spPr/>
    </dgm:pt>
  </dgm:ptLst>
  <dgm:cxnLst>
    <dgm:cxn modelId="{A98D450F-0804-2442-8A70-29521ACEF78D}" type="presOf" srcId="{FB59886C-048F-1C40-8523-B7D9625A51B1}" destId="{0CD33350-0529-AE4B-BA2C-8D6156186056}" srcOrd="0" destOrd="0" presId="urn:microsoft.com/office/officeart/2008/layout/HexagonCluster"/>
    <dgm:cxn modelId="{B4EBA510-8604-DD46-944D-3DD1154570D0}" srcId="{BD993AF9-26C4-1F4A-84FF-24F898FC2A67}" destId="{64BCEDF8-0161-954B-AB5C-02CF078DF72A}" srcOrd="1" destOrd="0" parTransId="{9A76E2E5-6C86-6941-9B5F-D4F824F2DACE}" sibTransId="{EBAF15D4-6DE7-EF42-924C-7AF595758F4B}"/>
    <dgm:cxn modelId="{3B116CCA-E4C6-EA47-93CF-15027D8A795D}" type="presOf" srcId="{1E84F526-69CD-1A4A-94E7-D1EE39BC87C0}" destId="{6A848052-81C3-1D46-A32E-89E84BED36FC}" srcOrd="0" destOrd="0" presId="urn:microsoft.com/office/officeart/2008/layout/HexagonCluster"/>
    <dgm:cxn modelId="{8E0F1617-20A2-3848-8DB4-0C5589070034}" srcId="{BD993AF9-26C4-1F4A-84FF-24F898FC2A67}" destId="{1E84F526-69CD-1A4A-94E7-D1EE39BC87C0}" srcOrd="3" destOrd="0" parTransId="{C19B1504-A00C-6344-B1E0-8CAF0B066057}" sibTransId="{14C29EE3-297B-B849-A7F3-CBC14BE1D783}"/>
    <dgm:cxn modelId="{EC65C4FB-6BC0-6842-BEB2-AAEEE534859B}" type="presOf" srcId="{64BCEDF8-0161-954B-AB5C-02CF078DF72A}" destId="{7BF1250B-1088-584E-A82C-73F0F09D09A1}" srcOrd="0" destOrd="0" presId="urn:microsoft.com/office/officeart/2008/layout/HexagonCluster"/>
    <dgm:cxn modelId="{DC756FAF-A95D-D441-9654-C89D733BF5BB}" srcId="{BD993AF9-26C4-1F4A-84FF-24F898FC2A67}" destId="{352C44F3-D91D-744D-BCEA-04B79A579FBC}" srcOrd="0" destOrd="0" parTransId="{59025756-8ED5-1E42-9D6D-BD46455BF62F}" sibTransId="{FB59886C-048F-1C40-8523-B7D9625A51B1}"/>
    <dgm:cxn modelId="{8FC953C8-3FE6-2A4D-B9FD-3288FD4D48DC}" type="presOf" srcId="{51753301-2224-A240-8E12-C55F23C53B33}" destId="{CD8A1B23-9C95-3545-B19E-ECA9EFAA80A9}" srcOrd="0" destOrd="0" presId="urn:microsoft.com/office/officeart/2008/layout/HexagonCluster"/>
    <dgm:cxn modelId="{872FF4AB-50B6-4C4B-850F-822720F9B1EC}" type="presOf" srcId="{14C29EE3-297B-B849-A7F3-CBC14BE1D783}" destId="{59362319-A0CC-F542-AAF2-D1FAE3625003}" srcOrd="0" destOrd="0" presId="urn:microsoft.com/office/officeart/2008/layout/HexagonCluster"/>
    <dgm:cxn modelId="{A8953ACD-675A-5544-8F50-047D177D4EB5}" type="presOf" srcId="{EBAF15D4-6DE7-EF42-924C-7AF595758F4B}" destId="{22ECB560-5CBC-9144-B526-EE8E51722E0D}" srcOrd="0" destOrd="0" presId="urn:microsoft.com/office/officeart/2008/layout/HexagonCluster"/>
    <dgm:cxn modelId="{426C4DB0-5541-1048-BFFE-C39D7A32BCDA}" type="presOf" srcId="{352C44F3-D91D-744D-BCEA-04B79A579FBC}" destId="{B27D6013-2E1A-CA49-A231-E754963787CC}" srcOrd="0" destOrd="0" presId="urn:microsoft.com/office/officeart/2008/layout/HexagonCluster"/>
    <dgm:cxn modelId="{7B27889B-EA4A-874A-A7A3-14489B9AFDED}" type="presOf" srcId="{19375174-3EE2-F343-98AE-6629728326F6}" destId="{83B7785A-E9FD-D745-88C0-019F3E480C54}" srcOrd="0" destOrd="0" presId="urn:microsoft.com/office/officeart/2008/layout/HexagonCluster"/>
    <dgm:cxn modelId="{89FC6A8D-DCA6-304C-B256-360B27FBED20}" srcId="{BD993AF9-26C4-1F4A-84FF-24F898FC2A67}" destId="{19375174-3EE2-F343-98AE-6629728326F6}" srcOrd="2" destOrd="0" parTransId="{62022AA7-3376-2E43-94E2-0248CBD8E86E}" sibTransId="{51753301-2224-A240-8E12-C55F23C53B33}"/>
    <dgm:cxn modelId="{DEF697BC-E3AC-3543-9E0E-4C3A1F560A24}" type="presOf" srcId="{BD993AF9-26C4-1F4A-84FF-24F898FC2A67}" destId="{AB7E6FDC-E2C1-1347-BB9E-9B22B8B1B788}" srcOrd="0" destOrd="0" presId="urn:microsoft.com/office/officeart/2008/layout/HexagonCluster"/>
    <dgm:cxn modelId="{D0A9EA37-44A5-B245-A0D0-F973F15029CC}" type="presParOf" srcId="{AB7E6FDC-E2C1-1347-BB9E-9B22B8B1B788}" destId="{1FE32452-E45F-1442-90D6-F5DE85BBC3F2}" srcOrd="0" destOrd="0" presId="urn:microsoft.com/office/officeart/2008/layout/HexagonCluster"/>
    <dgm:cxn modelId="{002A063E-C38F-6F48-B1D4-7DF100E8C6B7}" type="presParOf" srcId="{1FE32452-E45F-1442-90D6-F5DE85BBC3F2}" destId="{B27D6013-2E1A-CA49-A231-E754963787CC}" srcOrd="0" destOrd="0" presId="urn:microsoft.com/office/officeart/2008/layout/HexagonCluster"/>
    <dgm:cxn modelId="{96B16311-441B-AE43-BF28-0B6A84B6F836}" type="presParOf" srcId="{AB7E6FDC-E2C1-1347-BB9E-9B22B8B1B788}" destId="{1A37AA98-43A7-4549-928C-D6D1F9ED5BB0}" srcOrd="1" destOrd="0" presId="urn:microsoft.com/office/officeart/2008/layout/HexagonCluster"/>
    <dgm:cxn modelId="{B507ADA3-E3FB-6547-BFFB-826E97427B4B}" type="presParOf" srcId="{1A37AA98-43A7-4549-928C-D6D1F9ED5BB0}" destId="{88655BEA-61E8-F946-86AF-35A98BF82117}" srcOrd="0" destOrd="0" presId="urn:microsoft.com/office/officeart/2008/layout/HexagonCluster"/>
    <dgm:cxn modelId="{A47ABB2F-25BB-9F40-AF66-A4008A239D85}" type="presParOf" srcId="{AB7E6FDC-E2C1-1347-BB9E-9B22B8B1B788}" destId="{B02CEE8B-C8A8-D143-89DE-E30548E35880}" srcOrd="2" destOrd="0" presId="urn:microsoft.com/office/officeart/2008/layout/HexagonCluster"/>
    <dgm:cxn modelId="{2B007078-E770-A848-9A65-885166155973}" type="presParOf" srcId="{B02CEE8B-C8A8-D143-89DE-E30548E35880}" destId="{0CD33350-0529-AE4B-BA2C-8D6156186056}" srcOrd="0" destOrd="0" presId="urn:microsoft.com/office/officeart/2008/layout/HexagonCluster"/>
    <dgm:cxn modelId="{EC21B529-F3EA-954A-BB0D-29095F1BF5D4}" type="presParOf" srcId="{AB7E6FDC-E2C1-1347-BB9E-9B22B8B1B788}" destId="{C833AB1D-5657-B349-AF17-DD3D1A317A70}" srcOrd="3" destOrd="0" presId="urn:microsoft.com/office/officeart/2008/layout/HexagonCluster"/>
    <dgm:cxn modelId="{AA132D4E-60A8-494F-A442-ED32301342A7}" type="presParOf" srcId="{C833AB1D-5657-B349-AF17-DD3D1A317A70}" destId="{67606B95-E91A-2043-9729-F7967A06CE77}" srcOrd="0" destOrd="0" presId="urn:microsoft.com/office/officeart/2008/layout/HexagonCluster"/>
    <dgm:cxn modelId="{217D68C5-EA00-B64B-8424-C5126272F5C7}" type="presParOf" srcId="{AB7E6FDC-E2C1-1347-BB9E-9B22B8B1B788}" destId="{7D9E77B1-ECC5-6848-AB84-F6D41E005C86}" srcOrd="4" destOrd="0" presId="urn:microsoft.com/office/officeart/2008/layout/HexagonCluster"/>
    <dgm:cxn modelId="{1D69EBD2-80BC-4E41-9156-9CB6C664813D}" type="presParOf" srcId="{7D9E77B1-ECC5-6848-AB84-F6D41E005C86}" destId="{7BF1250B-1088-584E-A82C-73F0F09D09A1}" srcOrd="0" destOrd="0" presId="urn:microsoft.com/office/officeart/2008/layout/HexagonCluster"/>
    <dgm:cxn modelId="{F29D5527-AE7B-A24B-A31C-BAEB998BF0DD}" type="presParOf" srcId="{AB7E6FDC-E2C1-1347-BB9E-9B22B8B1B788}" destId="{D7D47916-6821-2845-9BBA-C0E2193D9D3A}" srcOrd="5" destOrd="0" presId="urn:microsoft.com/office/officeart/2008/layout/HexagonCluster"/>
    <dgm:cxn modelId="{845D1363-EAE2-5F43-9567-F92971A69CC0}" type="presParOf" srcId="{D7D47916-6821-2845-9BBA-C0E2193D9D3A}" destId="{FE933015-2281-F541-BBB2-CE79DB114B8E}" srcOrd="0" destOrd="0" presId="urn:microsoft.com/office/officeart/2008/layout/HexagonCluster"/>
    <dgm:cxn modelId="{37559C9B-2F46-5349-8987-2C414F5202C1}" type="presParOf" srcId="{AB7E6FDC-E2C1-1347-BB9E-9B22B8B1B788}" destId="{A10AE674-F713-384F-B314-0D14131FA073}" srcOrd="6" destOrd="0" presId="urn:microsoft.com/office/officeart/2008/layout/HexagonCluster"/>
    <dgm:cxn modelId="{D580AAD4-3CB4-4F45-8D50-D4AC5F597926}" type="presParOf" srcId="{A10AE674-F713-384F-B314-0D14131FA073}" destId="{22ECB560-5CBC-9144-B526-EE8E51722E0D}" srcOrd="0" destOrd="0" presId="urn:microsoft.com/office/officeart/2008/layout/HexagonCluster"/>
    <dgm:cxn modelId="{877C2D72-A8F8-A14A-B1C6-1CB3AE9FDD25}" type="presParOf" srcId="{AB7E6FDC-E2C1-1347-BB9E-9B22B8B1B788}" destId="{D7E68842-FCF4-D94A-9ED8-E38DDA0ED27A}" srcOrd="7" destOrd="0" presId="urn:microsoft.com/office/officeart/2008/layout/HexagonCluster"/>
    <dgm:cxn modelId="{1D63107D-217F-EC4B-9EE2-11186D0D899D}" type="presParOf" srcId="{D7E68842-FCF4-D94A-9ED8-E38DDA0ED27A}" destId="{8A0F2E57-1595-ED4F-B134-58CBC0E70D58}" srcOrd="0" destOrd="0" presId="urn:microsoft.com/office/officeart/2008/layout/HexagonCluster"/>
    <dgm:cxn modelId="{EC0F8C7A-9280-2E4E-BABE-FF7C7E6F9142}" type="presParOf" srcId="{AB7E6FDC-E2C1-1347-BB9E-9B22B8B1B788}" destId="{52023F04-B16C-6445-8C2A-C764D2BEF874}" srcOrd="8" destOrd="0" presId="urn:microsoft.com/office/officeart/2008/layout/HexagonCluster"/>
    <dgm:cxn modelId="{38C59714-4C55-1440-A190-C07F3E05DEA7}" type="presParOf" srcId="{52023F04-B16C-6445-8C2A-C764D2BEF874}" destId="{83B7785A-E9FD-D745-88C0-019F3E480C54}" srcOrd="0" destOrd="0" presId="urn:microsoft.com/office/officeart/2008/layout/HexagonCluster"/>
    <dgm:cxn modelId="{904BF9D7-CB99-BC44-AFD3-D822DAF7D688}" type="presParOf" srcId="{AB7E6FDC-E2C1-1347-BB9E-9B22B8B1B788}" destId="{04A9CA71-58E7-7E43-ADAC-64FEAF9CACDB}" srcOrd="9" destOrd="0" presId="urn:microsoft.com/office/officeart/2008/layout/HexagonCluster"/>
    <dgm:cxn modelId="{B26D9E11-5967-FD47-BE97-C054F514DF97}" type="presParOf" srcId="{04A9CA71-58E7-7E43-ADAC-64FEAF9CACDB}" destId="{1F253B27-EA1C-224E-B91C-15F929AFED40}" srcOrd="0" destOrd="0" presId="urn:microsoft.com/office/officeart/2008/layout/HexagonCluster"/>
    <dgm:cxn modelId="{E408A330-5E89-E04C-BC1B-74738C2A81E2}" type="presParOf" srcId="{AB7E6FDC-E2C1-1347-BB9E-9B22B8B1B788}" destId="{1E86AF79-4AF6-F549-AA4D-5551BD186B27}" srcOrd="10" destOrd="0" presId="urn:microsoft.com/office/officeart/2008/layout/HexagonCluster"/>
    <dgm:cxn modelId="{A0A23928-6192-CA4D-A593-E1AAF6BF9DA9}" type="presParOf" srcId="{1E86AF79-4AF6-F549-AA4D-5551BD186B27}" destId="{CD8A1B23-9C95-3545-B19E-ECA9EFAA80A9}" srcOrd="0" destOrd="0" presId="urn:microsoft.com/office/officeart/2008/layout/HexagonCluster"/>
    <dgm:cxn modelId="{610E7A63-B000-2C4B-89F1-E32F7EAA558D}" type="presParOf" srcId="{AB7E6FDC-E2C1-1347-BB9E-9B22B8B1B788}" destId="{247CEA9B-0EAB-8E46-8243-0792F71022E3}" srcOrd="11" destOrd="0" presId="urn:microsoft.com/office/officeart/2008/layout/HexagonCluster"/>
    <dgm:cxn modelId="{7BFFD4E6-821B-3846-8A7D-11338E7CD4E9}" type="presParOf" srcId="{247CEA9B-0EAB-8E46-8243-0792F71022E3}" destId="{5C52B268-92D7-F348-9590-52574D39B91F}" srcOrd="0" destOrd="0" presId="urn:microsoft.com/office/officeart/2008/layout/HexagonCluster"/>
    <dgm:cxn modelId="{41FD05F9-2B95-4741-9190-6A19FCC37CE5}" type="presParOf" srcId="{AB7E6FDC-E2C1-1347-BB9E-9B22B8B1B788}" destId="{AF9C71A3-AC45-1D44-9492-40C0938EDEBF}" srcOrd="12" destOrd="0" presId="urn:microsoft.com/office/officeart/2008/layout/HexagonCluster"/>
    <dgm:cxn modelId="{971FE9A0-0A42-1744-918F-19040223D871}" type="presParOf" srcId="{AF9C71A3-AC45-1D44-9492-40C0938EDEBF}" destId="{6A848052-81C3-1D46-A32E-89E84BED36FC}" srcOrd="0" destOrd="0" presId="urn:microsoft.com/office/officeart/2008/layout/HexagonCluster"/>
    <dgm:cxn modelId="{F8CD3A55-6635-4D4A-85D1-AA87606C3795}" type="presParOf" srcId="{AB7E6FDC-E2C1-1347-BB9E-9B22B8B1B788}" destId="{642877B6-0F0C-CD47-BC8A-B83614B8B3E4}" srcOrd="13" destOrd="0" presId="urn:microsoft.com/office/officeart/2008/layout/HexagonCluster"/>
    <dgm:cxn modelId="{E7B525B5-AAA3-7D40-9AD5-21C5412B954D}" type="presParOf" srcId="{642877B6-0F0C-CD47-BC8A-B83614B8B3E4}" destId="{6C63AF07-01DB-644D-ACA1-E6369BBECFAA}" srcOrd="0" destOrd="0" presId="urn:microsoft.com/office/officeart/2008/layout/HexagonCluster"/>
    <dgm:cxn modelId="{3C1593BA-61FD-C342-86D2-FF4C934F85C4}" type="presParOf" srcId="{AB7E6FDC-E2C1-1347-BB9E-9B22B8B1B788}" destId="{F35E5EE9-70AF-6949-9150-1DEF07ADD7F2}" srcOrd="14" destOrd="0" presId="urn:microsoft.com/office/officeart/2008/layout/HexagonCluster"/>
    <dgm:cxn modelId="{BCE5FAF8-D747-7243-A97F-7A356DB6730A}" type="presParOf" srcId="{F35E5EE9-70AF-6949-9150-1DEF07ADD7F2}" destId="{59362319-A0CC-F542-AAF2-D1FAE3625003}" srcOrd="0" destOrd="0" presId="urn:microsoft.com/office/officeart/2008/layout/HexagonCluster"/>
    <dgm:cxn modelId="{0502B47F-998F-8D40-A6DF-6C8D2EE2B76B}" type="presParOf" srcId="{AB7E6FDC-E2C1-1347-BB9E-9B22B8B1B788}" destId="{E4DB6AD2-71E4-F74D-B7FB-C6DC80CE1DCA}" srcOrd="15" destOrd="0" presId="urn:microsoft.com/office/officeart/2008/layout/HexagonCluster"/>
    <dgm:cxn modelId="{7BD53EF4-81EA-7B47-8168-D1BB16E96E00}" type="presParOf" srcId="{E4DB6AD2-71E4-F74D-B7FB-C6DC80CE1DCA}" destId="{DE911D6B-8723-FB4E-97EB-1C8B1075F815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362706-1804-9A45-82EF-9DB9977C49CB}">
      <dsp:nvSpPr>
        <dsp:cNvPr id="0" name=""/>
        <dsp:cNvSpPr/>
      </dsp:nvSpPr>
      <dsp:spPr>
        <a:xfrm>
          <a:off x="0" y="696559"/>
          <a:ext cx="2231571" cy="133894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Increase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Teen Admissions</a:t>
          </a:r>
          <a:endParaRPr lang="en-US" sz="1600" kern="1200" dirty="0"/>
        </a:p>
      </dsp:txBody>
      <dsp:txXfrm>
        <a:off x="0" y="696559"/>
        <a:ext cx="2231571" cy="1338942"/>
      </dsp:txXfrm>
    </dsp:sp>
    <dsp:sp modelId="{A886F411-628D-D543-910D-3E1E8795C217}">
      <dsp:nvSpPr>
        <dsp:cNvPr id="0" name=""/>
        <dsp:cNvSpPr/>
      </dsp:nvSpPr>
      <dsp:spPr>
        <a:xfrm>
          <a:off x="2454728" y="696559"/>
          <a:ext cx="2231571" cy="133894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Increase Traffic to Lakeview</a:t>
          </a:r>
          <a:endParaRPr lang="en-US" sz="1600" kern="1200" dirty="0"/>
        </a:p>
      </dsp:txBody>
      <dsp:txXfrm>
        <a:off x="2454728" y="696559"/>
        <a:ext cx="2231571" cy="1338942"/>
      </dsp:txXfrm>
    </dsp:sp>
    <dsp:sp modelId="{9362345F-072B-B946-A9FE-A741BE1D6646}">
      <dsp:nvSpPr>
        <dsp:cNvPr id="0" name=""/>
        <dsp:cNvSpPr/>
      </dsp:nvSpPr>
      <dsp:spPr>
        <a:xfrm>
          <a:off x="4909457" y="696559"/>
          <a:ext cx="2231571" cy="133894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Increase Quality Leads </a:t>
          </a:r>
          <a:endParaRPr lang="en-US" sz="1600" kern="1200" dirty="0"/>
        </a:p>
      </dsp:txBody>
      <dsp:txXfrm>
        <a:off x="4909457" y="696559"/>
        <a:ext cx="2231571" cy="1338942"/>
      </dsp:txXfrm>
    </dsp:sp>
    <dsp:sp modelId="{49BEA3B6-6D28-8443-8396-6C1307D578AA}">
      <dsp:nvSpPr>
        <dsp:cNvPr id="0" name=""/>
        <dsp:cNvSpPr/>
      </dsp:nvSpPr>
      <dsp:spPr>
        <a:xfrm>
          <a:off x="1227364" y="2258660"/>
          <a:ext cx="2231571" cy="133894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New focus on brand recognition for </a:t>
          </a:r>
          <a:r>
            <a:rPr lang="en-US" sz="1600" kern="1200" smtClean="0"/>
            <a:t>new locations </a:t>
          </a:r>
          <a:endParaRPr lang="en-US" sz="1600" kern="1200" dirty="0"/>
        </a:p>
      </dsp:txBody>
      <dsp:txXfrm>
        <a:off x="1227364" y="2258660"/>
        <a:ext cx="2231571" cy="1338942"/>
      </dsp:txXfrm>
    </dsp:sp>
    <dsp:sp modelId="{90A57B74-547D-0248-85D5-14EC392496CF}">
      <dsp:nvSpPr>
        <dsp:cNvPr id="0" name=""/>
        <dsp:cNvSpPr/>
      </dsp:nvSpPr>
      <dsp:spPr>
        <a:xfrm>
          <a:off x="3682093" y="2258660"/>
          <a:ext cx="2231571" cy="133894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Maintain Adult Admissions   </a:t>
          </a:r>
          <a:endParaRPr lang="en-US" sz="1600" kern="1200" dirty="0"/>
        </a:p>
      </dsp:txBody>
      <dsp:txXfrm>
        <a:off x="3682093" y="2258660"/>
        <a:ext cx="2231571" cy="13389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7D6013-2E1A-CA49-A231-E754963787CC}">
      <dsp:nvSpPr>
        <dsp:cNvPr id="0" name=""/>
        <dsp:cNvSpPr/>
      </dsp:nvSpPr>
      <dsp:spPr>
        <a:xfrm>
          <a:off x="1419537" y="2881243"/>
          <a:ext cx="1672171" cy="143536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4130" rIns="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Happiness</a:t>
          </a:r>
          <a:endParaRPr lang="en-US" sz="1900" kern="1200" dirty="0"/>
        </a:p>
      </dsp:txBody>
      <dsp:txXfrm>
        <a:off x="1678498" y="3103532"/>
        <a:ext cx="1154249" cy="990788"/>
      </dsp:txXfrm>
    </dsp:sp>
    <dsp:sp modelId="{88655BEA-61E8-F946-86AF-35A98BF82117}">
      <dsp:nvSpPr>
        <dsp:cNvPr id="0" name=""/>
        <dsp:cNvSpPr/>
      </dsp:nvSpPr>
      <dsp:spPr>
        <a:xfrm>
          <a:off x="1471805" y="3464348"/>
          <a:ext cx="195209" cy="16833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D33350-0529-AE4B-BA2C-8D6156186056}">
      <dsp:nvSpPr>
        <dsp:cNvPr id="0" name=""/>
        <dsp:cNvSpPr/>
      </dsp:nvSpPr>
      <dsp:spPr>
        <a:xfrm>
          <a:off x="0" y="2049834"/>
          <a:ext cx="1672171" cy="143536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606B95-E91A-2043-9729-F7967A06CE77}">
      <dsp:nvSpPr>
        <dsp:cNvPr id="0" name=""/>
        <dsp:cNvSpPr/>
      </dsp:nvSpPr>
      <dsp:spPr>
        <a:xfrm>
          <a:off x="1132214" y="3286159"/>
          <a:ext cx="195209" cy="16833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F1250B-1088-584E-A82C-73F0F09D09A1}">
      <dsp:nvSpPr>
        <dsp:cNvPr id="0" name=""/>
        <dsp:cNvSpPr/>
      </dsp:nvSpPr>
      <dsp:spPr>
        <a:xfrm>
          <a:off x="2820846" y="2055446"/>
          <a:ext cx="1672171" cy="143536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4130" rIns="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Healing</a:t>
          </a:r>
          <a:endParaRPr lang="en-US" sz="1900" kern="1200" dirty="0"/>
        </a:p>
      </dsp:txBody>
      <dsp:txXfrm>
        <a:off x="3079807" y="2277735"/>
        <a:ext cx="1154249" cy="990788"/>
      </dsp:txXfrm>
    </dsp:sp>
    <dsp:sp modelId="{FE933015-2281-F541-BBB2-CE79DB114B8E}">
      <dsp:nvSpPr>
        <dsp:cNvPr id="0" name=""/>
        <dsp:cNvSpPr/>
      </dsp:nvSpPr>
      <dsp:spPr>
        <a:xfrm>
          <a:off x="3983008" y="3273648"/>
          <a:ext cx="195209" cy="16833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ECB560-5CBC-9144-B526-EE8E51722E0D}">
      <dsp:nvSpPr>
        <dsp:cNvPr id="0" name=""/>
        <dsp:cNvSpPr/>
      </dsp:nvSpPr>
      <dsp:spPr>
        <a:xfrm>
          <a:off x="4262931" y="2827798"/>
          <a:ext cx="1672171" cy="143536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0F2E57-1595-ED4F-B134-58CBC0E70D58}">
      <dsp:nvSpPr>
        <dsp:cNvPr id="0" name=""/>
        <dsp:cNvSpPr/>
      </dsp:nvSpPr>
      <dsp:spPr>
        <a:xfrm>
          <a:off x="4301236" y="3470793"/>
          <a:ext cx="195209" cy="16833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B7785A-E9FD-D745-88C0-019F3E480C54}">
      <dsp:nvSpPr>
        <dsp:cNvPr id="0" name=""/>
        <dsp:cNvSpPr/>
      </dsp:nvSpPr>
      <dsp:spPr>
        <a:xfrm>
          <a:off x="1353954" y="1261277"/>
          <a:ext cx="1672171" cy="143536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4130" rIns="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Hope</a:t>
          </a:r>
          <a:endParaRPr lang="en-US" sz="1900" kern="1200" dirty="0"/>
        </a:p>
      </dsp:txBody>
      <dsp:txXfrm>
        <a:off x="1612915" y="1483566"/>
        <a:ext cx="1154249" cy="990788"/>
      </dsp:txXfrm>
    </dsp:sp>
    <dsp:sp modelId="{1F253B27-EA1C-224E-B91C-15F929AFED40}">
      <dsp:nvSpPr>
        <dsp:cNvPr id="0" name=""/>
        <dsp:cNvSpPr/>
      </dsp:nvSpPr>
      <dsp:spPr>
        <a:xfrm>
          <a:off x="2557611" y="1294997"/>
          <a:ext cx="195209" cy="16833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8A1B23-9C95-3545-B19E-ECA9EFAA80A9}">
      <dsp:nvSpPr>
        <dsp:cNvPr id="0" name=""/>
        <dsp:cNvSpPr/>
      </dsp:nvSpPr>
      <dsp:spPr>
        <a:xfrm>
          <a:off x="2769920" y="419030"/>
          <a:ext cx="1807399" cy="1545688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52B268-92D7-F348-9590-52574D39B91F}">
      <dsp:nvSpPr>
        <dsp:cNvPr id="0" name=""/>
        <dsp:cNvSpPr/>
      </dsp:nvSpPr>
      <dsp:spPr>
        <a:xfrm>
          <a:off x="2875839" y="1110363"/>
          <a:ext cx="195209" cy="16833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848052-81C3-1D46-A32E-89E84BED36FC}">
      <dsp:nvSpPr>
        <dsp:cNvPr id="0" name=""/>
        <dsp:cNvSpPr/>
      </dsp:nvSpPr>
      <dsp:spPr>
        <a:xfrm>
          <a:off x="4262931" y="1263150"/>
          <a:ext cx="1672171" cy="143536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4130" rIns="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Health</a:t>
          </a:r>
          <a:endParaRPr lang="en-US" sz="1900" kern="1200" dirty="0"/>
        </a:p>
      </dsp:txBody>
      <dsp:txXfrm>
        <a:off x="4521892" y="1485439"/>
        <a:ext cx="1154249" cy="990788"/>
      </dsp:txXfrm>
    </dsp:sp>
    <dsp:sp modelId="{6C63AF07-01DB-644D-ACA1-E6369BBECFAA}">
      <dsp:nvSpPr>
        <dsp:cNvPr id="0" name=""/>
        <dsp:cNvSpPr/>
      </dsp:nvSpPr>
      <dsp:spPr>
        <a:xfrm>
          <a:off x="5700851" y="1896667"/>
          <a:ext cx="195209" cy="16833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362319-A0CC-F542-AAF2-D1FAE3625003}">
      <dsp:nvSpPr>
        <dsp:cNvPr id="0" name=""/>
        <dsp:cNvSpPr/>
      </dsp:nvSpPr>
      <dsp:spPr>
        <a:xfrm>
          <a:off x="5694221" y="2093390"/>
          <a:ext cx="1672171" cy="143536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911D6B-8723-FB4E-97EB-1C8B1075F815}">
      <dsp:nvSpPr>
        <dsp:cNvPr id="0" name=""/>
        <dsp:cNvSpPr/>
      </dsp:nvSpPr>
      <dsp:spPr>
        <a:xfrm>
          <a:off x="6031602" y="2077510"/>
          <a:ext cx="195209" cy="16833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400"/>
              <a:buChar char="●"/>
              <a:defRPr sz="1100"/>
            </a:lvl1pPr>
            <a:lvl2pPr lvl="1">
              <a:spcBef>
                <a:spcPts val="0"/>
              </a:spcBef>
              <a:buSzPts val="1400"/>
              <a:buChar char="○"/>
              <a:defRPr sz="1100"/>
            </a:lvl2pPr>
            <a:lvl3pPr lvl="2">
              <a:spcBef>
                <a:spcPts val="0"/>
              </a:spcBef>
              <a:buSzPts val="1400"/>
              <a:buChar char="■"/>
              <a:defRPr sz="1100"/>
            </a:lvl3pPr>
            <a:lvl4pPr lvl="3">
              <a:spcBef>
                <a:spcPts val="0"/>
              </a:spcBef>
              <a:buSzPts val="1400"/>
              <a:buChar char="●"/>
              <a:defRPr sz="1100"/>
            </a:lvl4pPr>
            <a:lvl5pPr lvl="4">
              <a:spcBef>
                <a:spcPts val="0"/>
              </a:spcBef>
              <a:buSzPts val="1400"/>
              <a:buChar char="○"/>
              <a:defRPr sz="1100"/>
            </a:lvl5pPr>
            <a:lvl6pPr lvl="5">
              <a:spcBef>
                <a:spcPts val="0"/>
              </a:spcBef>
              <a:buSzPts val="1400"/>
              <a:buChar char="■"/>
              <a:defRPr sz="1100"/>
            </a:lvl6pPr>
            <a:lvl7pPr lvl="6">
              <a:spcBef>
                <a:spcPts val="0"/>
              </a:spcBef>
              <a:buSzPts val="1400"/>
              <a:buChar char="●"/>
              <a:defRPr sz="1100"/>
            </a:lvl7pPr>
            <a:lvl8pPr lvl="7">
              <a:spcBef>
                <a:spcPts val="0"/>
              </a:spcBef>
              <a:buSzPts val="1400"/>
              <a:buChar char="○"/>
              <a:defRPr sz="1100"/>
            </a:lvl8pPr>
            <a:lvl9pPr lvl="8">
              <a:spcBef>
                <a:spcPts val="0"/>
              </a:spcBef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049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Schema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9266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Leave the website,</a:t>
            </a:r>
            <a:r>
              <a:rPr lang="en-US" baseline="0" dirty="0" smtClean="0"/>
              <a:t> exit intent and fill out forms (name and email) </a:t>
            </a:r>
            <a:r>
              <a:rPr lang="mr-IN" baseline="0" dirty="0" smtClean="0"/>
              <a:t>–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ebook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Blog Posts </a:t>
            </a:r>
            <a:r>
              <a:rPr lang="mr-IN" baseline="0" dirty="0" smtClean="0"/>
              <a:t>–</a:t>
            </a:r>
            <a:r>
              <a:rPr lang="en-US" baseline="0" dirty="0" smtClean="0"/>
              <a:t> Marijuana </a:t>
            </a:r>
          </a:p>
          <a:p>
            <a:r>
              <a:rPr lang="en-US" baseline="0" dirty="0" smtClean="0"/>
              <a:t>Right Side bar </a:t>
            </a:r>
            <a:r>
              <a:rPr lang="mr-IN" baseline="0" dirty="0" smtClean="0"/>
              <a:t>–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Landing page </a:t>
            </a:r>
            <a:r>
              <a:rPr lang="mr-IN" baseline="0" dirty="0" smtClean="0"/>
              <a:t>–</a:t>
            </a:r>
            <a:r>
              <a:rPr lang="en-US" baseline="0" dirty="0" smtClean="0"/>
              <a:t> download the </a:t>
            </a:r>
            <a:r>
              <a:rPr lang="en-US" baseline="0" dirty="0" err="1" smtClean="0"/>
              <a:t>ebook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Add all teen resources </a:t>
            </a:r>
          </a:p>
          <a:p>
            <a:r>
              <a:rPr lang="en-US" sz="1100" b="1" kern="1200" dirty="0" smtClean="0">
                <a:solidFill>
                  <a:srgbClr val="212121"/>
                </a:solidFill>
                <a:latin typeface="+mn-lt"/>
                <a:ea typeface="+mn-ea"/>
                <a:cs typeface="+mn-cs"/>
              </a:rPr>
              <a:t>Largest adolescent-specific specialty program</a:t>
            </a:r>
            <a:r>
              <a:rPr lang="en-US" sz="1100" kern="1200" dirty="0" smtClean="0">
                <a:solidFill>
                  <a:srgbClr val="212121"/>
                </a:solidFill>
                <a:latin typeface="+mn-lt"/>
                <a:ea typeface="+mn-ea"/>
                <a:cs typeface="+mn-cs"/>
              </a:rPr>
              <a:t> (in the US? Region?) - biggest beds, most facilities, more are closing </a:t>
            </a:r>
            <a:r>
              <a:rPr lang="en-US" sz="11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CONFIRMED IN ILLINOIS</a:t>
            </a:r>
            <a:endParaRPr lang="en-US" sz="11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457200"/>
            <a:r>
              <a:rPr lang="en-US" sz="1100" kern="1200" dirty="0" smtClean="0">
                <a:solidFill>
                  <a:srgbClr val="212121"/>
                </a:solidFill>
                <a:latin typeface="+mn-lt"/>
                <a:ea typeface="+mn-ea"/>
                <a:cs typeface="+mn-cs"/>
              </a:rPr>
              <a:t>Check against Aidan recovery</a:t>
            </a:r>
            <a:endParaRPr lang="en-US" sz="11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457200"/>
            <a:r>
              <a:rPr lang="en-US" sz="1100" kern="1200" dirty="0" smtClean="0">
                <a:solidFill>
                  <a:srgbClr val="212121"/>
                </a:solidFill>
                <a:latin typeface="+mn-lt"/>
                <a:ea typeface="+mn-ea"/>
                <a:cs typeface="+mn-cs"/>
              </a:rPr>
              <a:t>Strategically, are we this is THE place to send your kid</a:t>
            </a:r>
            <a:endParaRPr lang="en-US" sz="11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457200"/>
            <a:r>
              <a:rPr lang="en-US" sz="1100" kern="1200" dirty="0" smtClean="0">
                <a:solidFill>
                  <a:srgbClr val="212121"/>
                </a:solidFill>
                <a:latin typeface="+mn-lt"/>
                <a:ea typeface="+mn-ea"/>
                <a:cs typeface="+mn-cs"/>
              </a:rPr>
              <a:t>Largest centers in America, we specialize in adolescents. CAN WE SAY THAT?</a:t>
            </a:r>
            <a:endParaRPr lang="en-US" sz="11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457200"/>
            <a:r>
              <a:rPr lang="en-US" sz="1100" kern="1200" dirty="0" smtClean="0">
                <a:solidFill>
                  <a:srgbClr val="212121"/>
                </a:solidFill>
                <a:latin typeface="+mn-lt"/>
                <a:ea typeface="+mn-ea"/>
                <a:cs typeface="+mn-cs"/>
              </a:rPr>
              <a:t>Position as a premier center - they’ve got a great story for adolescents. </a:t>
            </a:r>
            <a:br>
              <a:rPr lang="en-US" sz="1100" kern="1200" dirty="0" smtClean="0">
                <a:solidFill>
                  <a:srgbClr val="212121"/>
                </a:solidFill>
                <a:latin typeface="+mn-lt"/>
                <a:ea typeface="+mn-ea"/>
                <a:cs typeface="+mn-cs"/>
              </a:rPr>
            </a:br>
            <a:r>
              <a:rPr lang="en-US" sz="1100" kern="1200" dirty="0" smtClean="0">
                <a:solidFill>
                  <a:srgbClr val="212121"/>
                </a:solidFill>
                <a:latin typeface="+mn-lt"/>
                <a:ea typeface="+mn-ea"/>
                <a:cs typeface="+mn-cs"/>
              </a:rPr>
              <a:t/>
            </a:r>
            <a:br>
              <a:rPr lang="en-US" sz="1100" kern="1200" dirty="0" smtClean="0">
                <a:solidFill>
                  <a:srgbClr val="212121"/>
                </a:solidFill>
                <a:latin typeface="+mn-lt"/>
                <a:ea typeface="+mn-ea"/>
                <a:cs typeface="+mn-cs"/>
              </a:rPr>
            </a:br>
            <a:r>
              <a:rPr lang="en-US" sz="1100" kern="1200" dirty="0" smtClean="0">
                <a:solidFill>
                  <a:srgbClr val="212121"/>
                </a:solidFill>
                <a:latin typeface="+mn-lt"/>
                <a:ea typeface="+mn-ea"/>
                <a:cs typeface="+mn-cs"/>
              </a:rPr>
              <a:t>Outpatient compensation, changing attitudes - doing more outpatient than inpatient </a:t>
            </a:r>
            <a:br>
              <a:rPr lang="en-US" sz="1100" kern="1200" dirty="0" smtClean="0">
                <a:solidFill>
                  <a:srgbClr val="212121"/>
                </a:solidFill>
                <a:latin typeface="+mn-lt"/>
                <a:ea typeface="+mn-ea"/>
                <a:cs typeface="+mn-cs"/>
              </a:rPr>
            </a:br>
            <a:r>
              <a:rPr lang="en-US" sz="1100" kern="1200" dirty="0" smtClean="0">
                <a:solidFill>
                  <a:srgbClr val="212121"/>
                </a:solidFill>
                <a:latin typeface="+mn-lt"/>
                <a:ea typeface="+mn-ea"/>
                <a:cs typeface="+mn-cs"/>
              </a:rPr>
              <a:t>IOP for adolescents is not profitable? </a:t>
            </a:r>
            <a:endParaRPr lang="en-US" sz="11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457200"/>
            <a:r>
              <a:rPr lang="en-US" sz="1100" kern="1200" dirty="0" smtClean="0">
                <a:solidFill>
                  <a:srgbClr val="212121"/>
                </a:solidFill>
                <a:latin typeface="+mn-lt"/>
                <a:ea typeface="+mn-ea"/>
                <a:cs typeface="+mn-cs"/>
              </a:rPr>
              <a:t>Is IOP even effective for adolescents?</a:t>
            </a:r>
            <a:endParaRPr lang="en-US" sz="11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457200"/>
            <a:r>
              <a:rPr lang="en-US" sz="1100" kern="1200" dirty="0" smtClean="0">
                <a:solidFill>
                  <a:srgbClr val="212121"/>
                </a:solidFill>
                <a:latin typeface="+mn-lt"/>
                <a:ea typeface="+mn-ea"/>
                <a:cs typeface="+mn-cs"/>
              </a:rPr>
              <a:t/>
            </a:r>
            <a:br>
              <a:rPr lang="en-US" sz="1100" kern="1200" dirty="0" smtClean="0">
                <a:solidFill>
                  <a:srgbClr val="212121"/>
                </a:solidFill>
                <a:latin typeface="+mn-lt"/>
                <a:ea typeface="+mn-ea"/>
                <a:cs typeface="+mn-cs"/>
              </a:rPr>
            </a:br>
            <a:r>
              <a:rPr lang="en-US" sz="1100" b="1" kern="1200" dirty="0" smtClean="0">
                <a:solidFill>
                  <a:srgbClr val="212121"/>
                </a:solidFill>
                <a:latin typeface="+mn-lt"/>
                <a:ea typeface="+mn-ea"/>
                <a:cs typeface="+mn-cs"/>
              </a:rPr>
              <a:t>Help people who couldn’t get help anywhere else.</a:t>
            </a:r>
            <a:endParaRPr lang="en-US" sz="11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457200" indent="457200"/>
            <a:r>
              <a:rPr lang="en-US" sz="1100" kern="1200" dirty="0" smtClean="0">
                <a:solidFill>
                  <a:srgbClr val="212121"/>
                </a:solidFill>
                <a:latin typeface="+mn-lt"/>
                <a:ea typeface="+mn-ea"/>
                <a:cs typeface="+mn-cs"/>
              </a:rPr>
              <a:t>“We can help you even if you’ve failed before. Don’t give up hope.” New hope </a:t>
            </a:r>
            <a:endParaRPr lang="en-US" sz="11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457200"/>
            <a:r>
              <a:rPr lang="en-US" sz="1100" kern="1200" dirty="0" smtClean="0">
                <a:solidFill>
                  <a:srgbClr val="212121"/>
                </a:solidFill>
                <a:latin typeface="+mn-lt"/>
                <a:ea typeface="+mn-ea"/>
                <a:cs typeface="+mn-cs"/>
              </a:rPr>
              <a:t>They probably DO fail after IOP</a:t>
            </a:r>
            <a:endParaRPr lang="en-US" sz="11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457200"/>
            <a:r>
              <a:rPr lang="en-US" sz="1100" kern="1200" dirty="0" smtClean="0">
                <a:solidFill>
                  <a:srgbClr val="212121"/>
                </a:solidFill>
                <a:latin typeface="+mn-lt"/>
                <a:ea typeface="+mn-ea"/>
                <a:cs typeface="+mn-cs"/>
              </a:rPr>
              <a:t/>
            </a:r>
            <a:br>
              <a:rPr lang="en-US" sz="1100" kern="1200" dirty="0" smtClean="0">
                <a:solidFill>
                  <a:srgbClr val="212121"/>
                </a:solidFill>
                <a:latin typeface="+mn-lt"/>
                <a:ea typeface="+mn-ea"/>
                <a:cs typeface="+mn-cs"/>
              </a:rPr>
            </a:br>
            <a:r>
              <a:rPr lang="en-US" sz="1100" kern="1200" dirty="0" smtClean="0">
                <a:solidFill>
                  <a:srgbClr val="212121"/>
                </a:solidFill>
                <a:latin typeface="+mn-lt"/>
                <a:ea typeface="+mn-ea"/>
                <a:cs typeface="+mn-cs"/>
              </a:rPr>
              <a:t>Can now target with a primary mental health diagnosis - still need more primary care, that also have alcoholism or depression and suffering from addiction or anxiety we can treat your teen. </a:t>
            </a:r>
            <a:endParaRPr lang="en-US" sz="11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457200"/>
            <a:r>
              <a:rPr lang="en-US" sz="1100" kern="1200" dirty="0" smtClean="0">
                <a:solidFill>
                  <a:srgbClr val="212121"/>
                </a:solidFill>
                <a:latin typeface="+mn-lt"/>
                <a:ea typeface="+mn-ea"/>
                <a:cs typeface="+mn-cs"/>
              </a:rPr>
              <a:t>Test with blogs</a:t>
            </a:r>
            <a:endParaRPr lang="en-US" sz="11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457200"/>
            <a:r>
              <a:rPr lang="en-US" sz="1100" kern="1200" dirty="0" smtClean="0">
                <a:solidFill>
                  <a:srgbClr val="212121"/>
                </a:solidFill>
                <a:latin typeface="+mn-lt"/>
                <a:ea typeface="+mn-ea"/>
                <a:cs typeface="+mn-cs"/>
              </a:rPr>
              <a:t>Test with Social Media </a:t>
            </a:r>
            <a:endParaRPr lang="en-US" sz="11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5907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Cost 2400,</a:t>
            </a:r>
            <a:r>
              <a:rPr lang="en-US" b="1" dirty="0" smtClean="0"/>
              <a:t> one time fee for set up </a:t>
            </a:r>
            <a:r>
              <a:rPr lang="mr-IN" b="1" dirty="0" smtClean="0"/>
              <a:t>–</a:t>
            </a:r>
            <a:r>
              <a:rPr lang="en-US" b="1" dirty="0" smtClean="0"/>
              <a:t> Hard Cost </a:t>
            </a:r>
          </a:p>
          <a:p>
            <a:r>
              <a:rPr lang="en-US" b="1" dirty="0" smtClean="0"/>
              <a:t>250</a:t>
            </a:r>
            <a:r>
              <a:rPr lang="en-US" b="1" i="1" dirty="0" smtClean="0"/>
              <a:t>/month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014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dirty="0" smtClean="0"/>
              <a:t>Conference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dirty="0" smtClean="0"/>
              <a:t>College Game, Basketball games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dirty="0" smtClean="0"/>
              <a:t>Schools, university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dirty="0" smtClean="0"/>
              <a:t>Competitors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dirty="0" smtClean="0"/>
              <a:t>Music Festivals </a:t>
            </a:r>
          </a:p>
          <a:p>
            <a:pPr marL="0" lvl="0" indent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346223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200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971142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Shape 3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5316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791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748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45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956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9305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22550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8993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solidFill>
          <a:schemeClr val="dk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Shape 1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Shape 1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" name="Shape 2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33" name="Shape 3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Shape 3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" name="Shape 3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300"/>
              <a:buChar char="●"/>
              <a:defRPr/>
            </a:lvl1pPr>
            <a:lvl2pPr lvl="1">
              <a:spcBef>
                <a:spcPts val="0"/>
              </a:spcBef>
              <a:buSzPts val="1100"/>
              <a:buChar char="○"/>
              <a:defRPr/>
            </a:lvl2pPr>
            <a:lvl3pPr lvl="2">
              <a:spcBef>
                <a:spcPts val="0"/>
              </a:spcBef>
              <a:buSzPts val="1100"/>
              <a:buChar char="■"/>
              <a:defRPr/>
            </a:lvl3pPr>
            <a:lvl4pPr lvl="3">
              <a:spcBef>
                <a:spcPts val="0"/>
              </a:spcBef>
              <a:buSzPts val="1100"/>
              <a:buChar char="●"/>
              <a:defRPr/>
            </a:lvl4pPr>
            <a:lvl5pPr lvl="4">
              <a:spcBef>
                <a:spcPts val="0"/>
              </a:spcBef>
              <a:buSzPts val="1100"/>
              <a:buChar char="○"/>
              <a:defRPr/>
            </a:lvl5pPr>
            <a:lvl6pPr lvl="5">
              <a:spcBef>
                <a:spcPts val="0"/>
              </a:spcBef>
              <a:buSzPts val="1100"/>
              <a:buChar char="■"/>
              <a:defRPr/>
            </a:lvl6pPr>
            <a:lvl7pPr lvl="6">
              <a:spcBef>
                <a:spcPts val="0"/>
              </a:spcBef>
              <a:buSzPts val="1100"/>
              <a:buChar char="●"/>
              <a:defRPr/>
            </a:lvl7pPr>
            <a:lvl8pPr lvl="7">
              <a:spcBef>
                <a:spcPts val="0"/>
              </a:spcBef>
              <a:buSzPts val="1100"/>
              <a:buChar char="○"/>
              <a:defRPr/>
            </a:lvl8pPr>
            <a:lvl9pPr lvl="8">
              <a:spcBef>
                <a:spcPts val="0"/>
              </a:spcBef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300"/>
              <a:buChar char="●"/>
              <a:defRPr/>
            </a:lvl1pPr>
            <a:lvl2pPr lvl="1">
              <a:spcBef>
                <a:spcPts val="0"/>
              </a:spcBef>
              <a:buSzPts val="1100"/>
              <a:buChar char="○"/>
              <a:defRPr/>
            </a:lvl2pPr>
            <a:lvl3pPr lvl="2">
              <a:spcBef>
                <a:spcPts val="0"/>
              </a:spcBef>
              <a:buSzPts val="1100"/>
              <a:buChar char="■"/>
              <a:defRPr/>
            </a:lvl3pPr>
            <a:lvl4pPr lvl="3">
              <a:spcBef>
                <a:spcPts val="0"/>
              </a:spcBef>
              <a:buSzPts val="1100"/>
              <a:buChar char="●"/>
              <a:defRPr/>
            </a:lvl4pPr>
            <a:lvl5pPr lvl="4">
              <a:spcBef>
                <a:spcPts val="0"/>
              </a:spcBef>
              <a:buSzPts val="1100"/>
              <a:buChar char="○"/>
              <a:defRPr/>
            </a:lvl5pPr>
            <a:lvl6pPr lvl="5">
              <a:spcBef>
                <a:spcPts val="0"/>
              </a:spcBef>
              <a:buSzPts val="1100"/>
              <a:buChar char="■"/>
              <a:defRPr/>
            </a:lvl6pPr>
            <a:lvl7pPr lvl="6">
              <a:spcBef>
                <a:spcPts val="0"/>
              </a:spcBef>
              <a:buSzPts val="1100"/>
              <a:buChar char="●"/>
              <a:defRPr/>
            </a:lvl7pPr>
            <a:lvl8pPr lvl="7">
              <a:spcBef>
                <a:spcPts val="0"/>
              </a:spcBef>
              <a:buSzPts val="1100"/>
              <a:buChar char="○"/>
              <a:defRPr/>
            </a:lvl8pPr>
            <a:lvl9pPr lvl="8">
              <a:spcBef>
                <a:spcPts val="0"/>
              </a:spcBef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33179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accent3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Shape 56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Shape 5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8" name="Shape 5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bg>
      <p:bgPr>
        <a:solidFill>
          <a:schemeClr val="dk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Shape 74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Shape 7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6" name="Shape 7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1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/>
        </p:nvSpPr>
        <p:spPr>
          <a:xfrm>
            <a:off x="2410875" y="2122725"/>
            <a:ext cx="6733200" cy="1978500"/>
          </a:xfrm>
          <a:prstGeom prst="rect">
            <a:avLst/>
          </a:prstGeom>
          <a:solidFill>
            <a:srgbClr val="3FA03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subTitle" idx="1"/>
          </p:nvPr>
        </p:nvSpPr>
        <p:spPr>
          <a:xfrm>
            <a:off x="4849800" y="4051400"/>
            <a:ext cx="4294200" cy="760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pic>
        <p:nvPicPr>
          <p:cNvPr id="85" name="Shape 85" descr="site-log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2400" y="152400"/>
            <a:ext cx="3824074" cy="107525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5638150" y="2411025"/>
            <a:ext cx="3331200" cy="14019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r" rtl="0">
              <a:spcBef>
                <a:spcPts val="0"/>
              </a:spcBef>
              <a:buNone/>
              <a:defRPr sz="3600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buNone/>
              <a:defRPr sz="3600">
                <a:solidFill>
                  <a:srgbClr val="FFFFFF"/>
                </a:solidFill>
              </a:defRPr>
            </a:lvl2pPr>
            <a:lvl3pPr lvl="2" algn="r" rtl="0">
              <a:spcBef>
                <a:spcPts val="0"/>
              </a:spcBef>
              <a:buNone/>
              <a:defRPr sz="3600">
                <a:solidFill>
                  <a:srgbClr val="FFFFFF"/>
                </a:solidFill>
              </a:defRPr>
            </a:lvl3pPr>
            <a:lvl4pPr lvl="3" algn="r" rtl="0">
              <a:spcBef>
                <a:spcPts val="0"/>
              </a:spcBef>
              <a:buNone/>
              <a:defRPr sz="3600">
                <a:solidFill>
                  <a:srgbClr val="FFFFFF"/>
                </a:solidFill>
              </a:defRPr>
            </a:lvl4pPr>
            <a:lvl5pPr lvl="4" algn="r" rtl="0">
              <a:spcBef>
                <a:spcPts val="0"/>
              </a:spcBef>
              <a:buNone/>
              <a:defRPr sz="3600">
                <a:solidFill>
                  <a:srgbClr val="FFFFFF"/>
                </a:solidFill>
              </a:defRPr>
            </a:lvl5pPr>
            <a:lvl6pPr lvl="5" algn="r" rtl="0">
              <a:spcBef>
                <a:spcPts val="0"/>
              </a:spcBef>
              <a:buNone/>
              <a:defRPr sz="3600">
                <a:solidFill>
                  <a:srgbClr val="FFFFFF"/>
                </a:solidFill>
              </a:defRPr>
            </a:lvl6pPr>
            <a:lvl7pPr lvl="6" algn="r" rtl="0">
              <a:spcBef>
                <a:spcPts val="0"/>
              </a:spcBef>
              <a:buNone/>
              <a:defRPr sz="3600">
                <a:solidFill>
                  <a:srgbClr val="FFFFFF"/>
                </a:solidFill>
              </a:defRPr>
            </a:lvl7pPr>
            <a:lvl8pPr lvl="7" algn="r" rtl="0">
              <a:spcBef>
                <a:spcPts val="0"/>
              </a:spcBef>
              <a:buNone/>
              <a:defRPr sz="3600">
                <a:solidFill>
                  <a:srgbClr val="FFFFFF"/>
                </a:solidFill>
              </a:defRPr>
            </a:lvl8pPr>
            <a:lvl9pPr lvl="8" algn="r" rtl="0">
              <a:spcBef>
                <a:spcPts val="0"/>
              </a:spcBef>
              <a:buNone/>
              <a:defRPr sz="3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1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/>
        </p:nvSpPr>
        <p:spPr>
          <a:xfrm>
            <a:off x="0" y="0"/>
            <a:ext cx="9144000" cy="1037400"/>
          </a:xfrm>
          <a:prstGeom prst="rect">
            <a:avLst/>
          </a:prstGeom>
          <a:solidFill>
            <a:srgbClr val="3FA03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89" name="Shape 89"/>
          <p:cNvSpPr/>
          <p:nvPr/>
        </p:nvSpPr>
        <p:spPr>
          <a:xfrm>
            <a:off x="0" y="0"/>
            <a:ext cx="9144000" cy="970200"/>
          </a:xfrm>
          <a:prstGeom prst="rect">
            <a:avLst/>
          </a:prstGeom>
          <a:solidFill>
            <a:srgbClr val="3FA03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4470600" y="2020100"/>
            <a:ext cx="4673400" cy="1841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SzPts val="2800"/>
              <a:buNone/>
              <a:defRPr/>
            </a:lvl2pPr>
            <a:lvl3pPr lvl="2" rtl="0">
              <a:spcBef>
                <a:spcPts val="0"/>
              </a:spcBef>
              <a:buSzPts val="2800"/>
              <a:buNone/>
              <a:defRPr/>
            </a:lvl3pPr>
            <a:lvl4pPr lvl="3" rtl="0">
              <a:spcBef>
                <a:spcPts val="0"/>
              </a:spcBef>
              <a:buSzPts val="2800"/>
              <a:buNone/>
              <a:defRPr/>
            </a:lvl4pPr>
            <a:lvl5pPr lvl="4" rtl="0">
              <a:spcBef>
                <a:spcPts val="0"/>
              </a:spcBef>
              <a:buSzPts val="2800"/>
              <a:buNone/>
              <a:defRPr/>
            </a:lvl5pPr>
            <a:lvl6pPr lvl="5" rtl="0">
              <a:spcBef>
                <a:spcPts val="0"/>
              </a:spcBef>
              <a:buSzPts val="2800"/>
              <a:buNone/>
              <a:defRPr/>
            </a:lvl6pPr>
            <a:lvl7pPr lvl="6" rtl="0">
              <a:spcBef>
                <a:spcPts val="0"/>
              </a:spcBef>
              <a:buSzPts val="2800"/>
              <a:buNone/>
              <a:defRPr/>
            </a:lvl7pPr>
            <a:lvl8pPr lvl="7" rtl="0">
              <a:spcBef>
                <a:spcPts val="0"/>
              </a:spcBef>
              <a:buSzPts val="2800"/>
              <a:buNone/>
              <a:defRPr/>
            </a:lvl8pPr>
            <a:lvl9pPr lvl="8" rtl="0">
              <a:spcBef>
                <a:spcPts val="0"/>
              </a:spcBef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311700" y="1207950"/>
            <a:ext cx="8520600" cy="30999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ts val="1300"/>
              <a:buFont typeface="Arial"/>
              <a:buChar char="●"/>
              <a:defRPr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buSzPts val="1100"/>
              <a:buFont typeface="Arial"/>
              <a:buChar char="○"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buSzPts val="1100"/>
              <a:buFont typeface="Arial"/>
              <a:buChar char="■"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buSzPts val="1100"/>
              <a:buFont typeface="Arial"/>
              <a:buChar char="●"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buSzPts val="1100"/>
              <a:buFont typeface="Arial"/>
              <a:buChar char="○"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buSzPts val="1100"/>
              <a:buFont typeface="Arial"/>
              <a:buChar char="■"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buSzPts val="1100"/>
              <a:buFont typeface="Arial"/>
              <a:buChar char="●"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buSzPts val="1100"/>
              <a:buFont typeface="Arial"/>
              <a:buChar char="○"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buSzPts val="1100"/>
              <a:buFont typeface="Arial"/>
              <a:buChar char="■"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pic>
        <p:nvPicPr>
          <p:cNvPr id="93" name="Shape 93" descr="png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57825" y="237700"/>
            <a:ext cx="674475" cy="4948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Shape 94"/>
          <p:cNvSpPr txBox="1">
            <a:spLocks noGrp="1"/>
          </p:cNvSpPr>
          <p:nvPr>
            <p:ph type="title" idx="2"/>
          </p:nvPr>
        </p:nvSpPr>
        <p:spPr>
          <a:xfrm>
            <a:off x="182500" y="184800"/>
            <a:ext cx="4543200" cy="667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None/>
              <a:defRPr sz="26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 1">
    <p:bg>
      <p:bgPr>
        <a:solidFill>
          <a:srgbClr val="3FA037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/>
        </p:nvSpPr>
        <p:spPr>
          <a:xfrm>
            <a:off x="-144075" y="-67225"/>
            <a:ext cx="9334800" cy="5330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subTitle" idx="1"/>
          </p:nvPr>
        </p:nvSpPr>
        <p:spPr>
          <a:xfrm>
            <a:off x="2549400" y="3507301"/>
            <a:ext cx="4045200" cy="13455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A037"/>
              </a:buClr>
              <a:buSzPts val="3000"/>
              <a:buFont typeface="Oswald"/>
              <a:buNone/>
              <a:defRPr sz="3000">
                <a:solidFill>
                  <a:srgbClr val="3FA037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A037"/>
              </a:buClr>
              <a:buSzPts val="3000"/>
              <a:buNone/>
              <a:defRPr sz="3000">
                <a:solidFill>
                  <a:srgbClr val="3FA037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A037"/>
              </a:buClr>
              <a:buSzPts val="3000"/>
              <a:buNone/>
              <a:defRPr sz="3000">
                <a:solidFill>
                  <a:srgbClr val="3FA037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A037"/>
              </a:buClr>
              <a:buSzPts val="3000"/>
              <a:buNone/>
              <a:defRPr sz="3000">
                <a:solidFill>
                  <a:srgbClr val="3FA037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A037"/>
              </a:buClr>
              <a:buSzPts val="3000"/>
              <a:buNone/>
              <a:defRPr sz="3000">
                <a:solidFill>
                  <a:srgbClr val="3FA037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A037"/>
              </a:buClr>
              <a:buSzPts val="3000"/>
              <a:buNone/>
              <a:defRPr sz="3000">
                <a:solidFill>
                  <a:srgbClr val="3FA037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A037"/>
              </a:buClr>
              <a:buSzPts val="3000"/>
              <a:buNone/>
              <a:defRPr sz="3000">
                <a:solidFill>
                  <a:srgbClr val="3FA037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A037"/>
              </a:buClr>
              <a:buSzPts val="3000"/>
              <a:buNone/>
              <a:defRPr sz="3000">
                <a:solidFill>
                  <a:srgbClr val="3FA037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A037"/>
              </a:buClr>
              <a:buSzPts val="3000"/>
              <a:buNone/>
              <a:defRPr sz="3000">
                <a:solidFill>
                  <a:srgbClr val="3FA037"/>
                </a:solidFill>
              </a:defRPr>
            </a:lvl9pPr>
          </a:lstStyle>
          <a:p>
            <a:endParaRPr/>
          </a:p>
        </p:txBody>
      </p:sp>
      <p:pic>
        <p:nvPicPr>
          <p:cNvPr id="98" name="Shape 98" descr="site-log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83525" y="824775"/>
            <a:ext cx="5879575" cy="1653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1_cop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810123" y="314610"/>
            <a:ext cx="7818000" cy="446400"/>
          </a:xfrm>
          <a:prstGeom prst="rect">
            <a:avLst/>
          </a:prstGeom>
          <a:noFill/>
          <a:ln>
            <a:noFill/>
          </a:ln>
        </p:spPr>
        <p:txBody>
          <a:bodyPr wrap="square" lIns="82300" tIns="82300" rIns="82300" bIns="82300" anchor="t" anchorCtr="0"/>
          <a:lstStyle>
            <a:lvl1pPr marL="0" marR="0" lvl="0" indent="0" algn="l" rtl="0">
              <a:spcBef>
                <a:spcPts val="600"/>
              </a:spcBef>
              <a:buClr>
                <a:srgbClr val="6CCFCC"/>
              </a:buClr>
              <a:buSzPts val="3200"/>
              <a:buFont typeface="Arial"/>
              <a:buNone/>
              <a:defRPr sz="2800" b="0" i="0" u="none" strike="noStrike" cap="none">
                <a:solidFill>
                  <a:srgbClr val="6CCFC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49300" marR="0" lvl="1" indent="-114300" algn="l" rtl="0">
              <a:spcBef>
                <a:spcPts val="600"/>
              </a:spcBef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143000" marR="0" lvl="2" indent="-76200" algn="l" rtl="0"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898900" marR="0" lvl="8" indent="-114300" algn="l" rtl="0">
              <a:spcBef>
                <a:spcPts val="4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/>
          <p:nvPr/>
        </p:nvSpPr>
        <p:spPr>
          <a:xfrm>
            <a:off x="7963364" y="4720837"/>
            <a:ext cx="723600" cy="422700"/>
          </a:xfrm>
          <a:prstGeom prst="rect">
            <a:avLst/>
          </a:prstGeom>
          <a:noFill/>
          <a:ln>
            <a:noFill/>
          </a:ln>
        </p:spPr>
        <p:txBody>
          <a:bodyPr wrap="square" lIns="91600" tIns="45800" rIns="91600" bIns="458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ABABA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lang="en" sz="1200" b="0" i="0" u="none" strike="noStrike" cap="none">
              <a:solidFill>
                <a:srgbClr val="ABABA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" name="Shape 64"/>
          <p:cNvSpPr txBox="1">
            <a:spLocks noGrp="1"/>
          </p:cNvSpPr>
          <p:nvPr>
            <p:ph type="ftr" idx="11"/>
          </p:nvPr>
        </p:nvSpPr>
        <p:spPr>
          <a:xfrm>
            <a:off x="3667819" y="4720834"/>
            <a:ext cx="4449300" cy="422700"/>
          </a:xfrm>
          <a:prstGeom prst="rect">
            <a:avLst/>
          </a:prstGeom>
          <a:noFill/>
          <a:ln>
            <a:noFill/>
          </a:ln>
        </p:spPr>
        <p:txBody>
          <a:bodyPr wrap="square" lIns="82300" tIns="82300" rIns="82300" bIns="82300" anchor="ctr" anchorCtr="0"/>
          <a:lstStyle>
            <a:lvl1pPr marL="0" marR="0" lvl="0" indent="0" algn="r" rtl="0">
              <a:spcBef>
                <a:spcPts val="0"/>
              </a:spcBef>
              <a:buSzPts val="1300"/>
              <a:buNone/>
              <a:defRPr sz="1000" b="0" i="0" u="none" strike="noStrike" cap="none">
                <a:solidFill>
                  <a:srgbClr val="88889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06400" marR="0" lvl="1" indent="0" algn="l" rtl="0">
              <a:spcBef>
                <a:spcPts val="0"/>
              </a:spcBef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825500" marR="0" lvl="2" indent="-12700" algn="l" rtl="0">
              <a:spcBef>
                <a:spcPts val="0"/>
              </a:spcBef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231900" marR="0" lvl="3" indent="-12700" algn="l" rtl="0">
              <a:spcBef>
                <a:spcPts val="0"/>
              </a:spcBef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638300" marR="0" lvl="4" indent="0" algn="l" rtl="0">
              <a:spcBef>
                <a:spcPts val="0"/>
              </a:spcBef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057400" marR="0" lvl="5" indent="-12700" algn="l" rtl="0">
              <a:spcBef>
                <a:spcPts val="0"/>
              </a:spcBef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463800" marR="0" lvl="6" indent="0" algn="l" rtl="0">
              <a:spcBef>
                <a:spcPts val="0"/>
              </a:spcBef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2882900" marR="0" lvl="7" indent="-12700" algn="l" rtl="0">
              <a:spcBef>
                <a:spcPts val="0"/>
              </a:spcBef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289300" marR="0" lvl="8" indent="-12700" algn="l" rtl="0">
              <a:spcBef>
                <a:spcPts val="0"/>
              </a:spcBef>
              <a:buSzPts val="1300"/>
              <a:buNone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5" name="Shape 65"/>
          <p:cNvSpPr/>
          <p:nvPr/>
        </p:nvSpPr>
        <p:spPr>
          <a:xfrm>
            <a:off x="0" y="1"/>
            <a:ext cx="634800" cy="5143200"/>
          </a:xfrm>
          <a:prstGeom prst="rect">
            <a:avLst/>
          </a:prstGeom>
          <a:solidFill>
            <a:srgbClr val="BABABA"/>
          </a:solidFill>
          <a:ln>
            <a:noFill/>
          </a:ln>
        </p:spPr>
        <p:txBody>
          <a:bodyPr wrap="square" lIns="91600" tIns="45800" rIns="91600" bIns="458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6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6" name="Shape 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6920" y="4463705"/>
            <a:ext cx="522000" cy="51870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Shape 67"/>
          <p:cNvSpPr txBox="1"/>
          <p:nvPr/>
        </p:nvSpPr>
        <p:spPr>
          <a:xfrm>
            <a:off x="7963364" y="4720837"/>
            <a:ext cx="723600" cy="422700"/>
          </a:xfrm>
          <a:prstGeom prst="rect">
            <a:avLst/>
          </a:prstGeom>
          <a:noFill/>
          <a:ln>
            <a:noFill/>
          </a:ln>
        </p:spPr>
        <p:txBody>
          <a:bodyPr wrap="square" lIns="91600" tIns="45800" rIns="91600" bIns="458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ABABA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lang="en" sz="1200" b="0" i="0" u="none" strike="noStrike" cap="none">
              <a:solidFill>
                <a:srgbClr val="ABABA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" name="Shape 68"/>
          <p:cNvSpPr/>
          <p:nvPr/>
        </p:nvSpPr>
        <p:spPr>
          <a:xfrm>
            <a:off x="0" y="1"/>
            <a:ext cx="634800" cy="5143200"/>
          </a:xfrm>
          <a:prstGeom prst="rect">
            <a:avLst/>
          </a:prstGeom>
          <a:solidFill>
            <a:srgbClr val="BABABA"/>
          </a:solidFill>
          <a:ln>
            <a:noFill/>
          </a:ln>
        </p:spPr>
        <p:txBody>
          <a:bodyPr wrap="square" lIns="91600" tIns="45800" rIns="91600" bIns="458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6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9" name="Shape 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6920" y="4463705"/>
            <a:ext cx="522000" cy="5187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Shape 70"/>
          <p:cNvSpPr txBox="1">
            <a:spLocks noGrp="1"/>
          </p:cNvSpPr>
          <p:nvPr>
            <p:ph type="body" idx="2"/>
          </p:nvPr>
        </p:nvSpPr>
        <p:spPr>
          <a:xfrm>
            <a:off x="810123" y="972486"/>
            <a:ext cx="7818000" cy="823500"/>
          </a:xfrm>
          <a:prstGeom prst="rect">
            <a:avLst/>
          </a:prstGeom>
          <a:noFill/>
          <a:ln>
            <a:noFill/>
          </a:ln>
        </p:spPr>
        <p:txBody>
          <a:bodyPr wrap="square" lIns="82300" tIns="82300" rIns="82300" bIns="82300" anchor="t" anchorCtr="0"/>
          <a:lstStyle>
            <a:lvl1pPr marL="0" marR="0" lvl="0" indent="0" algn="l" rtl="0">
              <a:lnSpc>
                <a:spcPct val="130000"/>
              </a:lnSpc>
              <a:spcBef>
                <a:spcPts val="300"/>
              </a:spcBef>
              <a:buClr>
                <a:srgbClr val="7F7F7F"/>
              </a:buClr>
              <a:buSzPts val="3200"/>
              <a:buFont typeface="Arial"/>
              <a:buNone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49300" marR="0" lvl="1" indent="-114300" algn="l" rtl="0">
              <a:spcBef>
                <a:spcPts val="600"/>
              </a:spcBef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143000" marR="0" lvl="2" indent="-76200" algn="l" rtl="0">
              <a:spcBef>
                <a:spcPts val="500"/>
              </a:spcBef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898900" marR="0" lvl="8" indent="-114300" algn="l" rtl="0">
              <a:spcBef>
                <a:spcPts val="4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989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Line Title - One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6307" y="1096335"/>
            <a:ext cx="7891388" cy="3552068"/>
          </a:xfrm>
        </p:spPr>
        <p:txBody>
          <a:bodyPr>
            <a:normAutofit/>
          </a:bodyPr>
          <a:lstStyle>
            <a:lvl1pPr marL="0" indent="0">
              <a:buNone/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120289" y="4836543"/>
            <a:ext cx="4281056" cy="238664"/>
          </a:xfrm>
        </p:spPr>
        <p:txBody>
          <a:bodyPr>
            <a:normAutofit/>
          </a:bodyPr>
          <a:lstStyle>
            <a:lvl1pPr marL="0" indent="0">
              <a:buNone/>
              <a:defRPr sz="675"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 smtClean="0"/>
              <a:t>Source information here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9646" y="4705580"/>
            <a:ext cx="273337" cy="324243"/>
          </a:xfrm>
          <a:prstGeom prst="rect">
            <a:avLst/>
          </a:prstGeom>
        </p:spPr>
      </p:pic>
      <p:sp>
        <p:nvSpPr>
          <p:cNvPr id="7" name="Text Placeholder 28"/>
          <p:cNvSpPr>
            <a:spLocks noGrp="1"/>
          </p:cNvSpPr>
          <p:nvPr>
            <p:ph type="body" sz="quarter" idx="24" hasCustomPrompt="1"/>
          </p:nvPr>
        </p:nvSpPr>
        <p:spPr>
          <a:xfrm>
            <a:off x="626307" y="642679"/>
            <a:ext cx="7891388" cy="383729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en-US" sz="1125" b="0" i="0" spc="450" dirty="0">
                <a:solidFill>
                  <a:schemeClr val="accent5"/>
                </a:solidFill>
                <a:latin typeface="+mj-lt"/>
                <a:ea typeface="Arial Regular" charset="0"/>
                <a:cs typeface="Arial Regular" charset="0"/>
              </a:defRPr>
            </a:lvl1pPr>
          </a:lstStyle>
          <a:p>
            <a:pPr lvl="0" algn="ctr"/>
            <a:r>
              <a:rPr lang="en-US" dirty="0" smtClean="0"/>
              <a:t> ONE LINE SUBHEAD</a:t>
            </a:r>
            <a:endParaRPr lang="en-US" dirty="0"/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626307" y="209905"/>
            <a:ext cx="7891388" cy="395213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250" b="1" i="0" cap="all" spc="225" baseline="0">
                <a:latin typeface="+mj-lt"/>
              </a:defRPr>
            </a:lvl1pPr>
          </a:lstStyle>
          <a:p>
            <a:pPr lvl="0"/>
            <a:r>
              <a:rPr lang="en-US" dirty="0" smtClean="0"/>
              <a:t>ONE LINE TITLE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-47533508" y="-30139460"/>
            <a:ext cx="8551069" cy="1515979"/>
          </a:xfrm>
        </p:spPr>
        <p:txBody>
          <a:bodyPr>
            <a:noAutofit/>
          </a:bodyPr>
          <a:lstStyle>
            <a:lvl1pPr marL="0" indent="0" algn="ctr">
              <a:buNone/>
              <a:defRPr sz="9375">
                <a:solidFill>
                  <a:schemeClr val="accent1"/>
                </a:solidFill>
                <a:latin typeface="Mistral" charset="0"/>
                <a:ea typeface="Mistral" charset="0"/>
                <a:cs typeface="Mistral" charset="0"/>
              </a:defRPr>
            </a:lvl1pPr>
          </a:lstStyle>
          <a:p>
            <a:pPr lvl="0"/>
            <a:r>
              <a:rPr lang="en-US" dirty="0" smtClean="0"/>
              <a:t>Your Longer Title Here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-37967500" y="-30236340"/>
            <a:ext cx="2076450" cy="854869"/>
          </a:xfrm>
        </p:spPr>
        <p:txBody>
          <a:bodyPr>
            <a:noAutofit/>
          </a:bodyPr>
          <a:lstStyle>
            <a:lvl1pPr marL="0" indent="0" algn="ctr">
              <a:buNone/>
              <a:defRPr sz="6375">
                <a:solidFill>
                  <a:schemeClr val="bg2">
                    <a:lumMod val="25000"/>
                  </a:schemeClr>
                </a:solidFill>
                <a:latin typeface="Mistral" charset="0"/>
                <a:ea typeface="Mistral" charset="0"/>
                <a:cs typeface="Mistral" charset="0"/>
              </a:defRPr>
            </a:lvl1pPr>
          </a:lstStyle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-34968412" y="-30723306"/>
            <a:ext cx="2076450" cy="2683669"/>
          </a:xfrm>
        </p:spPr>
        <p:txBody>
          <a:bodyPr>
            <a:noAutofit/>
          </a:bodyPr>
          <a:lstStyle>
            <a:lvl1pPr marL="0" indent="0" algn="ctr">
              <a:buNone/>
              <a:defRPr sz="6375">
                <a:solidFill>
                  <a:schemeClr val="bg2">
                    <a:lumMod val="25000"/>
                  </a:schemeClr>
                </a:solidFill>
                <a:latin typeface="Mistral" charset="0"/>
                <a:ea typeface="Mistral" charset="0"/>
                <a:cs typeface="Mistral" charset="0"/>
              </a:defRPr>
            </a:lvl1pPr>
          </a:lstStyle>
          <a:p>
            <a:pPr lvl="0"/>
            <a:r>
              <a:rPr lang="en-US" dirty="0" smtClean="0"/>
              <a:t>Small Title Here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-47533509" y="-28039637"/>
            <a:ext cx="7977188" cy="1840706"/>
          </a:xfrm>
        </p:spPr>
        <p:txBody>
          <a:bodyPr>
            <a:noAutofit/>
          </a:bodyPr>
          <a:lstStyle>
            <a:lvl1pPr marL="0" indent="0">
              <a:buNone/>
              <a:defRPr sz="13875" b="1" baseline="0">
                <a:solidFill>
                  <a:schemeClr val="bg2"/>
                </a:solidFill>
                <a:latin typeface="Mistral" charset="0"/>
                <a:ea typeface="Mistral" charset="0"/>
                <a:cs typeface="Mistral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 smtClean="0"/>
              <a:t>Accent Word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437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lang="en" sz="1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6" r:id="rId3"/>
    <p:sldLayoutId id="2147483657" r:id="rId4"/>
    <p:sldLayoutId id="2147483659" r:id="rId5"/>
    <p:sldLayoutId id="2147483660" r:id="rId6"/>
    <p:sldLayoutId id="2147483661" r:id="rId7"/>
    <p:sldLayoutId id="2147483664" r:id="rId8"/>
    <p:sldLayoutId id="2147483666" r:id="rId9"/>
    <p:sldLayoutId id="214748366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tiff"/><Relationship Id="rId3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Relationship Id="rId3" Type="http://schemas.openxmlformats.org/officeDocument/2006/relationships/image" Target="../media/image23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Relationship Id="rId3" Type="http://schemas.openxmlformats.org/officeDocument/2006/relationships/image" Target="../media/image23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Relationship Id="rId3" Type="http://schemas.openxmlformats.org/officeDocument/2006/relationships/image" Target="../media/image19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Relationship Id="rId3" Type="http://schemas.openxmlformats.org/officeDocument/2006/relationships/image" Target="../media/image19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Relationship Id="rId3" Type="http://schemas.openxmlformats.org/officeDocument/2006/relationships/image" Target="../media/image19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9" Type="http://schemas.openxmlformats.org/officeDocument/2006/relationships/image" Target="../media/image46.png"/><Relationship Id="rId10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tiff"/><Relationship Id="rId5" Type="http://schemas.openxmlformats.org/officeDocument/2006/relationships/image" Target="../media/image50.tiff"/><Relationship Id="rId6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0.png"/><Relationship Id="rId1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tiff"/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tiff"/><Relationship Id="rId6" Type="http://schemas.openxmlformats.org/officeDocument/2006/relationships/image" Target="../media/image56.tiff"/><Relationship Id="rId7" Type="http://schemas.openxmlformats.org/officeDocument/2006/relationships/image" Target="../media/image57.png"/><Relationship Id="rId8" Type="http://schemas.openxmlformats.org/officeDocument/2006/relationships/hyperlink" Target="https://www.facebook.com/business/learn/facebook-create-ad-canvas-ads" TargetMode="External"/><Relationship Id="rId9" Type="http://schemas.openxmlformats.org/officeDocument/2006/relationships/image" Target="../media/image58.png"/><Relationship Id="rId10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5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3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4.png"/><Relationship Id="rId3" Type="http://schemas.openxmlformats.org/officeDocument/2006/relationships/image" Target="../media/image75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f"/><Relationship Id="rId4" Type="http://schemas.openxmlformats.org/officeDocument/2006/relationships/image" Target="../media/image77.tiff"/><Relationship Id="rId5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diagramData" Target="../diagrams/data2.xml"/><Relationship Id="rId5" Type="http://schemas.openxmlformats.org/officeDocument/2006/relationships/diagramLayout" Target="../diagrams/layout2.xml"/><Relationship Id="rId6" Type="http://schemas.openxmlformats.org/officeDocument/2006/relationships/diagramQuickStyle" Target="../diagrams/quickStyle2.xml"/><Relationship Id="rId7" Type="http://schemas.openxmlformats.org/officeDocument/2006/relationships/diagramColors" Target="../diagrams/colors2.xml"/><Relationship Id="rId8" Type="http://schemas.microsoft.com/office/2007/relationships/diagramDrawing" Target="../diagrams/drawing2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7" t="21662" r="19973" b="14759"/>
          <a:stretch/>
        </p:blipFill>
        <p:spPr>
          <a:xfrm>
            <a:off x="2700239" y="521153"/>
            <a:ext cx="3530355" cy="2297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Shape 103"/>
          <p:cNvSpPr txBox="1">
            <a:spLocks/>
          </p:cNvSpPr>
          <p:nvPr/>
        </p:nvSpPr>
        <p:spPr>
          <a:xfrm>
            <a:off x="881434" y="3193304"/>
            <a:ext cx="7167966" cy="567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15000"/>
              </a:lnSpc>
              <a:spcAft>
                <a:spcPts val="1600"/>
              </a:spcAft>
            </a:pPr>
            <a:r>
              <a:rPr lang="en-US" sz="2400" dirty="0" smtClean="0">
                <a:solidFill>
                  <a:schemeClr val="accent1"/>
                </a:solidFill>
                <a:latin typeface="DIN Condensed" charset="0"/>
                <a:ea typeface="DIN Condensed" charset="0"/>
                <a:cs typeface="DIN Condensed" charset="0"/>
                <a:sym typeface="Lato"/>
              </a:rPr>
              <a:t>Year in Review 2018 </a:t>
            </a:r>
            <a:endParaRPr lang="en-US" sz="2400" dirty="0">
              <a:solidFill>
                <a:schemeClr val="accent1"/>
              </a:solidFill>
              <a:latin typeface="DIN Condensed" charset="0"/>
              <a:ea typeface="DIN Condensed" charset="0"/>
              <a:cs typeface="DIN Condensed" charset="0"/>
              <a:sym typeface="Lato"/>
            </a:endParaRPr>
          </a:p>
          <a:p>
            <a:pPr algn="ctr">
              <a:lnSpc>
                <a:spcPct val="115000"/>
              </a:lnSpc>
              <a:spcAft>
                <a:spcPts val="1600"/>
              </a:spcAft>
            </a:pPr>
            <a:r>
              <a:rPr lang="en-US" sz="2400" dirty="0" smtClean="0">
                <a:solidFill>
                  <a:schemeClr val="accent1"/>
                </a:solidFill>
                <a:latin typeface="DIN Condensed" charset="0"/>
                <a:ea typeface="DIN Condensed" charset="0"/>
                <a:cs typeface="DIN Condensed" charset="0"/>
                <a:sym typeface="Lato"/>
              </a:rPr>
              <a:t>Strategy Recommendation 2019</a:t>
            </a:r>
          </a:p>
          <a:p>
            <a:pPr algn="ctr">
              <a:lnSpc>
                <a:spcPct val="115000"/>
              </a:lnSpc>
              <a:spcAft>
                <a:spcPts val="1600"/>
              </a:spcAft>
            </a:pPr>
            <a:r>
              <a:rPr lang="en-US" sz="1600" i="1" dirty="0" smtClean="0">
                <a:solidFill>
                  <a:schemeClr val="accent1"/>
                </a:solidFill>
                <a:latin typeface="DIN Condensed" charset="0"/>
                <a:ea typeface="DIN Condensed" charset="0"/>
                <a:cs typeface="DIN Condensed" charset="0"/>
                <a:sym typeface="Lato"/>
              </a:rPr>
              <a:t>December 18, 2018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40048" y="3002226"/>
            <a:ext cx="8028122" cy="775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15" y="47549"/>
            <a:ext cx="2273633" cy="6569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2"/>
          </p:nvPr>
        </p:nvSpPr>
        <p:spPr>
          <a:xfrm>
            <a:off x="182499" y="184800"/>
            <a:ext cx="6233799" cy="667800"/>
          </a:xfrm>
        </p:spPr>
        <p:txBody>
          <a:bodyPr/>
          <a:lstStyle/>
          <a:p>
            <a:r>
              <a:rPr lang="en-US" sz="3600" dirty="0" smtClean="0">
                <a:latin typeface="DIN Condensed" charset="0"/>
                <a:ea typeface="DIN Condensed" charset="0"/>
                <a:cs typeface="DIN Condensed" charset="0"/>
              </a:rPr>
              <a:t>FY 2018: Search Campaign </a:t>
            </a:r>
            <a:endParaRPr lang="en-US" sz="3600" dirty="0">
              <a:latin typeface="DIN Condensed" charset="0"/>
              <a:ea typeface="DIN Condensed" charset="0"/>
              <a:cs typeface="DIN Condensed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9" b="64808"/>
          <a:stretch/>
        </p:blipFill>
        <p:spPr>
          <a:xfrm>
            <a:off x="453872" y="988183"/>
            <a:ext cx="7895091" cy="10620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11"/>
          <a:stretch/>
        </p:blipFill>
        <p:spPr>
          <a:xfrm>
            <a:off x="453872" y="2050266"/>
            <a:ext cx="7851545" cy="279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10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2"/>
          </p:nvPr>
        </p:nvSpPr>
        <p:spPr>
          <a:xfrm>
            <a:off x="182499" y="184800"/>
            <a:ext cx="6233799" cy="667800"/>
          </a:xfrm>
        </p:spPr>
        <p:txBody>
          <a:bodyPr/>
          <a:lstStyle/>
          <a:p>
            <a:r>
              <a:rPr lang="en-US" sz="3600" dirty="0" smtClean="0">
                <a:latin typeface="DIN Condensed" charset="0"/>
                <a:ea typeface="DIN Condensed" charset="0"/>
                <a:cs typeface="DIN Condensed" charset="0"/>
              </a:rPr>
              <a:t>FY 2018: Search Campaign </a:t>
            </a:r>
            <a:endParaRPr lang="en-US" sz="3600" dirty="0">
              <a:latin typeface="DIN Condensed" charset="0"/>
              <a:ea typeface="DIN Condensed" charset="0"/>
              <a:cs typeface="DIN Condensed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5509" y="78826"/>
            <a:ext cx="1994263" cy="7737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97" y="1107275"/>
            <a:ext cx="7210697" cy="8037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3" y="1910996"/>
            <a:ext cx="9074331" cy="323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78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2"/>
          </p:nvPr>
        </p:nvSpPr>
        <p:spPr>
          <a:xfrm>
            <a:off x="182499" y="184800"/>
            <a:ext cx="6233799" cy="667800"/>
          </a:xfrm>
        </p:spPr>
        <p:txBody>
          <a:bodyPr/>
          <a:lstStyle/>
          <a:p>
            <a:r>
              <a:rPr lang="en-US" sz="3600" dirty="0" smtClean="0">
                <a:latin typeface="DIN Condensed" charset="0"/>
                <a:ea typeface="DIN Condensed" charset="0"/>
                <a:cs typeface="DIN Condensed" charset="0"/>
              </a:rPr>
              <a:t>FY 2018: Search Campaign </a:t>
            </a:r>
            <a:endParaRPr lang="en-US" sz="3600" dirty="0">
              <a:latin typeface="DIN Condensed" charset="0"/>
              <a:ea typeface="DIN Condensed" charset="0"/>
              <a:cs typeface="DIN Condensed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080" y="131813"/>
            <a:ext cx="1994263" cy="7737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5028"/>
            <a:ext cx="9144000" cy="396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48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24464" b="21928"/>
          <a:stretch/>
        </p:blipFill>
        <p:spPr>
          <a:xfrm>
            <a:off x="-87086" y="61228"/>
            <a:ext cx="3204755" cy="5521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757" y="639565"/>
            <a:ext cx="23948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Fiscal Year 2018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08" y="3126579"/>
            <a:ext cx="2829768" cy="1878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838" y="478760"/>
            <a:ext cx="3200763" cy="2153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838" y="3126579"/>
            <a:ext cx="3020635" cy="2011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923" y="613384"/>
            <a:ext cx="3286322" cy="2282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9583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99" y="0"/>
            <a:ext cx="7688400" cy="535200"/>
          </a:xfrm>
        </p:spPr>
        <p:txBody>
          <a:bodyPr/>
          <a:lstStyle/>
          <a:p>
            <a:r>
              <a:rPr lang="en-US" sz="3200" dirty="0" smtClean="0">
                <a:latin typeface="DIN Condensed" charset="0"/>
                <a:ea typeface="DIN Condensed" charset="0"/>
                <a:cs typeface="DIN Condensed" charset="0"/>
              </a:rPr>
              <a:t>Total Leads </a:t>
            </a:r>
            <a:endParaRPr lang="en-US" sz="3200" dirty="0">
              <a:latin typeface="DIN Condensed" charset="0"/>
              <a:ea typeface="DIN Condensed" charset="0"/>
              <a:cs typeface="DIN Condensed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5" y="535200"/>
            <a:ext cx="8450300" cy="460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7172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2"/>
          </p:nvPr>
        </p:nvSpPr>
        <p:spPr>
          <a:xfrm>
            <a:off x="182499" y="184800"/>
            <a:ext cx="6233799" cy="667800"/>
          </a:xfrm>
        </p:spPr>
        <p:txBody>
          <a:bodyPr/>
          <a:lstStyle/>
          <a:p>
            <a:r>
              <a:rPr lang="en-US" sz="3600" dirty="0" smtClean="0">
                <a:latin typeface="DIN Condensed" charset="0"/>
                <a:ea typeface="DIN Condensed" charset="0"/>
                <a:cs typeface="DIN Condensed" charset="0"/>
              </a:rPr>
              <a:t>FY 2019: Search Campaign </a:t>
            </a:r>
            <a:endParaRPr lang="en-US" sz="3600" dirty="0">
              <a:latin typeface="DIN Condensed" charset="0"/>
              <a:ea typeface="DIN Condensed" charset="0"/>
              <a:cs typeface="DIN Condensed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5366"/>
            <a:ext cx="9144000" cy="25508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24464" b="21928"/>
          <a:stretch/>
        </p:blipFill>
        <p:spPr>
          <a:xfrm>
            <a:off x="4484914" y="242622"/>
            <a:ext cx="3204755" cy="55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54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2"/>
          </p:nvPr>
        </p:nvSpPr>
        <p:spPr>
          <a:xfrm>
            <a:off x="182499" y="184800"/>
            <a:ext cx="6233799" cy="667800"/>
          </a:xfrm>
        </p:spPr>
        <p:txBody>
          <a:bodyPr/>
          <a:lstStyle/>
          <a:p>
            <a:r>
              <a:rPr lang="en-US" sz="3600" dirty="0" smtClean="0">
                <a:latin typeface="DIN Condensed" charset="0"/>
                <a:ea typeface="DIN Condensed" charset="0"/>
                <a:cs typeface="DIN Condensed" charset="0"/>
              </a:rPr>
              <a:t>FY 2019: Search Campaign </a:t>
            </a:r>
            <a:endParaRPr lang="en-US" sz="3600" dirty="0">
              <a:latin typeface="DIN Condensed" charset="0"/>
              <a:ea typeface="DIN Condensed" charset="0"/>
              <a:cs typeface="DIN Condensed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94" y="1053638"/>
            <a:ext cx="7680960" cy="40898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24464" b="21928"/>
          <a:stretch/>
        </p:blipFill>
        <p:spPr>
          <a:xfrm>
            <a:off x="4545874" y="300444"/>
            <a:ext cx="3204755" cy="55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54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2"/>
          </p:nvPr>
        </p:nvSpPr>
        <p:spPr>
          <a:xfrm>
            <a:off x="182499" y="184800"/>
            <a:ext cx="6233799" cy="667800"/>
          </a:xfrm>
        </p:spPr>
        <p:txBody>
          <a:bodyPr/>
          <a:lstStyle/>
          <a:p>
            <a:r>
              <a:rPr lang="en-US" sz="3600" dirty="0" smtClean="0">
                <a:latin typeface="DIN Condensed" charset="0"/>
                <a:ea typeface="DIN Condensed" charset="0"/>
                <a:cs typeface="DIN Condensed" charset="0"/>
              </a:rPr>
              <a:t>FY 2019: Search Campaign </a:t>
            </a:r>
            <a:endParaRPr lang="en-US" sz="3600" dirty="0">
              <a:latin typeface="DIN Condensed" charset="0"/>
              <a:ea typeface="DIN Condensed" charset="0"/>
              <a:cs typeface="DIN Condensed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5377"/>
            <a:ext cx="9144000" cy="29404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080" y="131813"/>
            <a:ext cx="1994263" cy="77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84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2"/>
          </p:nvPr>
        </p:nvSpPr>
        <p:spPr>
          <a:xfrm>
            <a:off x="182499" y="184800"/>
            <a:ext cx="6233799" cy="667800"/>
          </a:xfrm>
        </p:spPr>
        <p:txBody>
          <a:bodyPr/>
          <a:lstStyle/>
          <a:p>
            <a:r>
              <a:rPr lang="en-US" sz="3600" dirty="0" smtClean="0">
                <a:latin typeface="DIN Condensed" charset="0"/>
                <a:ea typeface="DIN Condensed" charset="0"/>
                <a:cs typeface="DIN Condensed" charset="0"/>
              </a:rPr>
              <a:t>FY 2019: Search Campaign </a:t>
            </a:r>
            <a:endParaRPr lang="en-US" sz="3600" dirty="0">
              <a:latin typeface="DIN Condensed" charset="0"/>
              <a:ea typeface="DIN Condensed" charset="0"/>
              <a:cs typeface="DIN Condensed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0960"/>
            <a:ext cx="9144000" cy="32073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080" y="131813"/>
            <a:ext cx="1994263" cy="77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13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2"/>
          </p:nvPr>
        </p:nvSpPr>
        <p:spPr>
          <a:xfrm>
            <a:off x="182499" y="184800"/>
            <a:ext cx="6233799" cy="667800"/>
          </a:xfrm>
        </p:spPr>
        <p:txBody>
          <a:bodyPr/>
          <a:lstStyle/>
          <a:p>
            <a:r>
              <a:rPr lang="en-US" sz="3600" dirty="0" smtClean="0">
                <a:latin typeface="DIN Condensed" charset="0"/>
                <a:ea typeface="DIN Condensed" charset="0"/>
                <a:cs typeface="DIN Condensed" charset="0"/>
              </a:rPr>
              <a:t>Search Campaign </a:t>
            </a:r>
            <a:endParaRPr lang="en-US" sz="3600" dirty="0">
              <a:latin typeface="DIN Condensed" charset="0"/>
              <a:ea typeface="DIN Condensed" charset="0"/>
              <a:cs typeface="DIN Condensed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48" y="1022197"/>
            <a:ext cx="7175864" cy="40270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080" y="131813"/>
            <a:ext cx="1994263" cy="77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52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sz="3200" dirty="0">
                <a:latin typeface="DIN Condensed" charset="0"/>
                <a:ea typeface="DIN Condensed" charset="0"/>
                <a:cs typeface="DIN Condensed" charset="0"/>
              </a:rPr>
              <a:t>Agenda</a:t>
            </a:r>
          </a:p>
        </p:txBody>
      </p:sp>
      <p:sp>
        <p:nvSpPr>
          <p:cNvPr id="7" name="Shape 110"/>
          <p:cNvSpPr txBox="1">
            <a:spLocks noGrp="1"/>
          </p:cNvSpPr>
          <p:nvPr>
            <p:ph type="body" idx="1"/>
          </p:nvPr>
        </p:nvSpPr>
        <p:spPr>
          <a:xfrm>
            <a:off x="314176" y="1352411"/>
            <a:ext cx="7688700" cy="2616957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31800" lvl="0" indent="-2857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charset="0"/>
              <a:buChar char="•"/>
            </a:pPr>
            <a:r>
              <a:rPr lang="en-US" sz="1600" i="1" dirty="0" smtClean="0">
                <a:solidFill>
                  <a:srgbClr val="000000"/>
                </a:solidFill>
              </a:rPr>
              <a:t>FY 2018 Marketing Performance Review</a:t>
            </a:r>
          </a:p>
          <a:p>
            <a:pPr marL="431800" lvl="0" indent="-285750">
              <a:spcAft>
                <a:spcPts val="0"/>
              </a:spcAft>
              <a:buClr>
                <a:srgbClr val="000000"/>
              </a:buClr>
              <a:buFont typeface="Arial" charset="0"/>
              <a:buChar char="•"/>
            </a:pPr>
            <a:r>
              <a:rPr lang="en-US" sz="1600" i="1" dirty="0" smtClean="0">
                <a:solidFill>
                  <a:srgbClr val="000000"/>
                </a:solidFill>
              </a:rPr>
              <a:t>FY 2019 </a:t>
            </a:r>
            <a:r>
              <a:rPr lang="en-US" sz="1600" i="1" dirty="0">
                <a:solidFill>
                  <a:srgbClr val="000000"/>
                </a:solidFill>
              </a:rPr>
              <a:t>Marketing Performance Review</a:t>
            </a:r>
            <a:endParaRPr lang="en-US" sz="1600" i="1" dirty="0" smtClean="0">
              <a:solidFill>
                <a:srgbClr val="000000"/>
              </a:solidFill>
            </a:endParaRPr>
          </a:p>
          <a:p>
            <a:pPr marL="431800" lvl="0" indent="-2857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charset="0"/>
              <a:buChar char="•"/>
            </a:pPr>
            <a:endParaRPr lang="en-US" sz="1600" i="1" dirty="0">
              <a:solidFill>
                <a:srgbClr val="000000"/>
              </a:solidFill>
            </a:endParaRPr>
          </a:p>
          <a:p>
            <a:pPr marL="431800" lvl="0" indent="-2857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charset="0"/>
              <a:buChar char="•"/>
            </a:pPr>
            <a:endParaRPr lang="en-US" sz="1600" i="1" dirty="0" smtClean="0">
              <a:solidFill>
                <a:srgbClr val="000000"/>
              </a:solidFill>
            </a:endParaRPr>
          </a:p>
          <a:p>
            <a:pPr marL="431800" lvl="0" indent="-2857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charset="0"/>
              <a:buChar char="•"/>
            </a:pPr>
            <a:r>
              <a:rPr lang="en-US" sz="1600" i="1" dirty="0" smtClean="0">
                <a:solidFill>
                  <a:srgbClr val="000000"/>
                </a:solidFill>
              </a:rPr>
              <a:t>Strategy Overview 2019</a:t>
            </a:r>
            <a:endParaRPr lang="en-US" sz="1400" i="1" dirty="0" smtClean="0">
              <a:solidFill>
                <a:srgbClr val="000000"/>
              </a:solidFill>
            </a:endParaRPr>
          </a:p>
          <a:p>
            <a:pPr marL="431800" lvl="1" indent="-285750">
              <a:spcAft>
                <a:spcPts val="0"/>
              </a:spcAft>
              <a:buClr>
                <a:srgbClr val="000000"/>
              </a:buClr>
              <a:buSzPts val="1300"/>
              <a:buFont typeface="Arial" charset="0"/>
              <a:buChar char="•"/>
            </a:pPr>
            <a:endParaRPr sz="1400" b="1" dirty="0">
              <a:solidFill>
                <a:srgbClr val="000000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sz="1600" b="1" dirty="0">
              <a:solidFill>
                <a:srgbClr val="3FA037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sz="1600" b="1" dirty="0">
              <a:solidFill>
                <a:srgbClr val="3FA037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2507" y="2868741"/>
            <a:ext cx="426377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Marketing Objectives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Digital Media Plan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Additional Capabilities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Traditional Media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Q &amp; 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80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24464" b="21928"/>
          <a:stretch/>
        </p:blipFill>
        <p:spPr>
          <a:xfrm>
            <a:off x="-87085" y="138914"/>
            <a:ext cx="3222172" cy="5551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9005" y="731520"/>
            <a:ext cx="23948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Fiscal Year  2019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80" y="3174818"/>
            <a:ext cx="2993363" cy="1973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90" y="1163831"/>
            <a:ext cx="2741116" cy="1840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080" y="3065961"/>
            <a:ext cx="3036368" cy="2082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" t="4562" r="5498"/>
          <a:stretch/>
        </p:blipFill>
        <p:spPr>
          <a:xfrm>
            <a:off x="3465995" y="416492"/>
            <a:ext cx="2778050" cy="1959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934" y="1062305"/>
            <a:ext cx="2608316" cy="1697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50016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688400" cy="535200"/>
          </a:xfrm>
        </p:spPr>
        <p:txBody>
          <a:bodyPr/>
          <a:lstStyle/>
          <a:p>
            <a:r>
              <a:rPr lang="en-US" sz="3200" smtClean="0">
                <a:latin typeface="DIN Condensed" charset="0"/>
                <a:ea typeface="DIN Condensed" charset="0"/>
                <a:cs typeface="DIN Condensed" charset="0"/>
              </a:rPr>
              <a:t>Total Leads</a:t>
            </a:r>
            <a:endParaRPr lang="en-US" sz="3200">
              <a:latin typeface="DIN Condensed" charset="0"/>
              <a:ea typeface="DIN Condensed" charset="0"/>
              <a:cs typeface="DIN Condensed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" y="1105263"/>
            <a:ext cx="8882743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4461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239"/>
          <p:cNvSpPr txBox="1"/>
          <p:nvPr/>
        </p:nvSpPr>
        <p:spPr>
          <a:xfrm>
            <a:off x="65369" y="224697"/>
            <a:ext cx="8145625" cy="649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-US" sz="3200" b="1" dirty="0" smtClean="0">
                <a:solidFill>
                  <a:schemeClr val="bg1"/>
                </a:solidFill>
                <a:latin typeface="DIN Condensed" charset="0"/>
                <a:ea typeface="DIN Condensed" charset="0"/>
                <a:cs typeface="DIN Condensed" charset="0"/>
                <a:sym typeface="Helvetica Neue"/>
              </a:rPr>
              <a:t>Yahoo Native Ads</a:t>
            </a:r>
            <a:endParaRPr lang="en" sz="3200" b="1" dirty="0">
              <a:solidFill>
                <a:schemeClr val="bg1"/>
              </a:solidFill>
              <a:latin typeface="DIN Condensed" charset="0"/>
              <a:ea typeface="DIN Condensed" charset="0"/>
              <a:cs typeface="DIN Condensed" charset="0"/>
              <a:sym typeface="Helvetica Neu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4719" y="125780"/>
            <a:ext cx="2542903" cy="8476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121" y="2785259"/>
            <a:ext cx="3152846" cy="23582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121" y="927339"/>
            <a:ext cx="3230879" cy="18050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66" y="1112205"/>
            <a:ext cx="5055353" cy="591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5913121" y="2236619"/>
            <a:ext cx="2882536" cy="4957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913121" y="4652642"/>
            <a:ext cx="2882536" cy="4957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7" y="1816990"/>
            <a:ext cx="5645360" cy="12231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9" y="3050808"/>
            <a:ext cx="5586369" cy="57844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75"/>
          <a:stretch/>
        </p:blipFill>
        <p:spPr>
          <a:xfrm>
            <a:off x="124360" y="3650573"/>
            <a:ext cx="5608190" cy="60791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9" y="4262391"/>
            <a:ext cx="5608190" cy="645008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65368" y="1806331"/>
            <a:ext cx="5645359" cy="311848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47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4466" y="1556360"/>
            <a:ext cx="815122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8650" indent="-171450">
              <a:buFont typeface="Arial" charset="0"/>
              <a:buChar char="•"/>
            </a:pPr>
            <a:r>
              <a:rPr lang="en-US" sz="1200" dirty="0">
                <a:solidFill>
                  <a:srgbClr val="222222"/>
                </a:solidFill>
                <a:latin typeface="Arial" charset="0"/>
              </a:rPr>
              <a:t>August &amp; September were strong months for website traffic, paid search traffic and form </a:t>
            </a:r>
            <a:r>
              <a:rPr lang="en-US" sz="1200" dirty="0" smtClean="0">
                <a:solidFill>
                  <a:srgbClr val="222222"/>
                </a:solidFill>
                <a:latin typeface="Arial" charset="0"/>
              </a:rPr>
              <a:t>submissions</a:t>
            </a:r>
          </a:p>
          <a:p>
            <a:pPr marL="628650" indent="-171450">
              <a:buFont typeface="Arial" charset="0"/>
              <a:buChar char="•"/>
            </a:pPr>
            <a:endParaRPr lang="en-US" sz="1200" dirty="0" smtClean="0">
              <a:solidFill>
                <a:srgbClr val="222222"/>
              </a:solidFill>
              <a:latin typeface="Arial" charset="0"/>
            </a:endParaRPr>
          </a:p>
          <a:p>
            <a:pPr marL="628650" indent="-171450">
              <a:buFont typeface="Arial" charset="0"/>
              <a:buChar char="•"/>
            </a:pPr>
            <a:r>
              <a:rPr lang="en-US" sz="1200" dirty="0" smtClean="0">
                <a:solidFill>
                  <a:srgbClr val="222222"/>
                </a:solidFill>
                <a:latin typeface="Arial" charset="0"/>
              </a:rPr>
              <a:t>We finally hit our KPI for phone calls in November, with 99 total calls. December now being the highest this fiscal year at 122 (before end of month)</a:t>
            </a:r>
            <a:endParaRPr lang="en-US" sz="1200" dirty="0">
              <a:solidFill>
                <a:srgbClr val="222222"/>
              </a:solidFill>
              <a:latin typeface="Arial" charset="0"/>
            </a:endParaRPr>
          </a:p>
          <a:p>
            <a:pPr marL="628650" indent="-171450">
              <a:buFont typeface="Arial" charset="0"/>
              <a:buChar char="•"/>
            </a:pPr>
            <a:endParaRPr lang="en-US" sz="1200" dirty="0" smtClean="0">
              <a:solidFill>
                <a:srgbClr val="222222"/>
              </a:solidFill>
              <a:latin typeface="Calibri" charset="0"/>
            </a:endParaRPr>
          </a:p>
          <a:p>
            <a:pPr marL="628650" indent="-171450">
              <a:buFont typeface="Arial" charset="0"/>
              <a:buChar char="•"/>
            </a:pPr>
            <a:r>
              <a:rPr lang="en-US" sz="1200" dirty="0" smtClean="0">
                <a:solidFill>
                  <a:srgbClr val="222222"/>
                </a:solidFill>
                <a:latin typeface="Times New Roman" charset="0"/>
              </a:rPr>
              <a:t> </a:t>
            </a:r>
            <a:r>
              <a:rPr lang="en-US" sz="1200" dirty="0" smtClean="0">
                <a:solidFill>
                  <a:srgbClr val="222222"/>
                </a:solidFill>
                <a:latin typeface="Arial" charset="0"/>
              </a:rPr>
              <a:t>We had our second biggest month of all time with form fills in November. We landed at 199 for the month.</a:t>
            </a:r>
          </a:p>
          <a:p>
            <a:pPr marL="628650" indent="-171450">
              <a:buFont typeface="Arial" charset="0"/>
              <a:buChar char="•"/>
            </a:pPr>
            <a:endParaRPr lang="en-US" sz="1200" dirty="0">
              <a:solidFill>
                <a:srgbClr val="222222"/>
              </a:solidFill>
              <a:latin typeface="Arial" charset="0"/>
            </a:endParaRPr>
          </a:p>
          <a:p>
            <a:pPr marL="628650" indent="-171450">
              <a:buFont typeface="Arial" charset="0"/>
              <a:buChar char="•"/>
            </a:pPr>
            <a:r>
              <a:rPr lang="en-US" sz="1200" dirty="0" smtClean="0">
                <a:solidFill>
                  <a:srgbClr val="222222"/>
                </a:solidFill>
                <a:latin typeface="Arial" charset="0"/>
              </a:rPr>
              <a:t>This Fiscal Year </a:t>
            </a:r>
            <a:r>
              <a:rPr lang="en-US" sz="1200" dirty="0"/>
              <a:t>Google Form Fills  </a:t>
            </a:r>
            <a:r>
              <a:rPr lang="en-US" sz="1200" dirty="0" smtClean="0"/>
              <a:t>accounted for 33, Bing </a:t>
            </a:r>
            <a:r>
              <a:rPr lang="en-US" sz="1200" dirty="0"/>
              <a:t>Form Fills </a:t>
            </a:r>
            <a:r>
              <a:rPr lang="en-US" sz="1200" dirty="0" smtClean="0"/>
              <a:t>accounted for 89, and Yahoo accounted for 9. Total of 133 form fill from our marketing efforts. </a:t>
            </a:r>
            <a:endParaRPr lang="en-US" sz="1200" dirty="0" smtClean="0">
              <a:solidFill>
                <a:srgbClr val="222222"/>
              </a:solidFill>
              <a:latin typeface="Arial" charset="0"/>
            </a:endParaRPr>
          </a:p>
          <a:p>
            <a:pPr marL="628650" indent="-171450">
              <a:buFont typeface="Arial" charset="0"/>
              <a:buChar char="•"/>
            </a:pPr>
            <a:endParaRPr lang="en-US" sz="1200" dirty="0" smtClean="0">
              <a:solidFill>
                <a:srgbClr val="222222"/>
              </a:solidFill>
              <a:latin typeface="Calibri" charset="0"/>
            </a:endParaRPr>
          </a:p>
          <a:p>
            <a:pPr marL="628650" indent="-171450">
              <a:buFont typeface="Arial" charset="0"/>
              <a:buChar char="•"/>
            </a:pPr>
            <a:r>
              <a:rPr lang="en-US" sz="1200" dirty="0" smtClean="0">
                <a:solidFill>
                  <a:srgbClr val="222222"/>
                </a:solidFill>
                <a:latin typeface="Arial" charset="0"/>
              </a:rPr>
              <a:t>Google/Bing Average CPC was $13.12 last fiscal year and is about $9.08 this fiscal year </a:t>
            </a:r>
          </a:p>
          <a:p>
            <a:pPr marL="457200"/>
            <a:r>
              <a:rPr lang="en-US" sz="1200" dirty="0" smtClean="0">
                <a:solidFill>
                  <a:srgbClr val="222222"/>
                </a:solidFill>
                <a:latin typeface="Arial" charset="0"/>
              </a:rPr>
              <a:t> </a:t>
            </a:r>
            <a:endParaRPr lang="en-US" sz="1200" dirty="0" smtClean="0">
              <a:solidFill>
                <a:srgbClr val="222222"/>
              </a:solidFill>
              <a:latin typeface="Calibri" charset="0"/>
            </a:endParaRPr>
          </a:p>
          <a:p>
            <a:pPr marL="628650" indent="-171450">
              <a:buFont typeface="Arial" charset="0"/>
              <a:buChar char="•"/>
            </a:pPr>
            <a:r>
              <a:rPr lang="en-US" sz="1200" dirty="0" smtClean="0">
                <a:solidFill>
                  <a:srgbClr val="222222"/>
                </a:solidFill>
                <a:latin typeface="Arial" charset="0"/>
              </a:rPr>
              <a:t>Looks like RGW Admissions were up a bit in November (82). We matched our all-time record for Chicagoland RGW Admissions with 53; the last time we saw that number was back in February of 2015.</a:t>
            </a:r>
            <a:endParaRPr lang="en-US" sz="1200" dirty="0">
              <a:solidFill>
                <a:srgbClr val="222222"/>
              </a:solidFill>
              <a:latin typeface="Calibri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 idx="2"/>
          </p:nvPr>
        </p:nvSpPr>
        <p:spPr>
          <a:xfrm>
            <a:off x="182500" y="193509"/>
            <a:ext cx="4543200" cy="667800"/>
          </a:xfrm>
        </p:spPr>
        <p:txBody>
          <a:bodyPr/>
          <a:lstStyle/>
          <a:p>
            <a:r>
              <a:rPr lang="en-US" sz="3200" dirty="0" smtClean="0">
                <a:latin typeface="DIN Condensed" charset="0"/>
                <a:ea typeface="DIN Condensed" charset="0"/>
                <a:cs typeface="DIN Condensed" charset="0"/>
              </a:rPr>
              <a:t>Key Takeaways</a:t>
            </a:r>
            <a:endParaRPr lang="en-US" sz="3200" dirty="0">
              <a:latin typeface="DIN Condensed" charset="0"/>
              <a:ea typeface="DIN Condensed" charset="0"/>
              <a:cs typeface="DIN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014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73184" y="2040606"/>
            <a:ext cx="7004304" cy="101566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2"/>
                </a:solidFill>
                <a:latin typeface="DIN Condensed" charset="0"/>
                <a:ea typeface="DIN Condensed" charset="0"/>
                <a:cs typeface="DIN Condensed" charset="0"/>
              </a:rPr>
              <a:t>Strategy Overview FY 2019</a:t>
            </a:r>
            <a:endParaRPr lang="en-US" sz="6000" dirty="0">
              <a:solidFill>
                <a:schemeClr val="bg2"/>
              </a:solidFill>
              <a:latin typeface="DIN Condensed" charset="0"/>
              <a:ea typeface="DIN Condensed" charset="0"/>
              <a:cs typeface="DIN Condensed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3114" y="223430"/>
            <a:ext cx="3587445" cy="10991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774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2"/>
          </p:nvPr>
        </p:nvSpPr>
        <p:spPr>
          <a:xfrm>
            <a:off x="182499" y="184800"/>
            <a:ext cx="8360609" cy="667800"/>
          </a:xfrm>
        </p:spPr>
        <p:txBody>
          <a:bodyPr/>
          <a:lstStyle/>
          <a:p>
            <a:r>
              <a:rPr lang="en-US" sz="3600" dirty="0" smtClean="0">
                <a:latin typeface="DIN Condensed" charset="0"/>
                <a:ea typeface="DIN Condensed" charset="0"/>
                <a:cs typeface="DIN Condensed" charset="0"/>
              </a:rPr>
              <a:t>Marketing Objectives/Goals: FY 2019 </a:t>
            </a:r>
            <a:endParaRPr lang="en-US" sz="3600" dirty="0">
              <a:latin typeface="DIN Condensed" charset="0"/>
              <a:ea typeface="DIN Condensed" charset="0"/>
              <a:cs typeface="DIN Condensed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682607836"/>
              </p:ext>
            </p:extLst>
          </p:nvPr>
        </p:nvGraphicFramePr>
        <p:xfrm>
          <a:off x="966651" y="782931"/>
          <a:ext cx="7141029" cy="4294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55727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SEO - </a:t>
            </a:r>
            <a:endParaRPr lang="en-US" sz="2400" dirty="0"/>
          </a:p>
        </p:txBody>
      </p:sp>
      <p:sp>
        <p:nvSpPr>
          <p:cNvPr id="10" name="Shape 287"/>
          <p:cNvSpPr txBox="1">
            <a:spLocks/>
          </p:cNvSpPr>
          <p:nvPr/>
        </p:nvSpPr>
        <p:spPr>
          <a:xfrm>
            <a:off x="30996" y="199843"/>
            <a:ext cx="7688100" cy="46589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3200" dirty="0" smtClean="0">
                <a:latin typeface="DIN Condensed" charset="0"/>
                <a:ea typeface="DIN Condensed" charset="0"/>
                <a:cs typeface="DIN Condensed" charset="0"/>
              </a:rPr>
              <a:t>Search </a:t>
            </a:r>
            <a:endParaRPr lang="en" sz="3200" dirty="0">
              <a:latin typeface="DIN Condensed" charset="0"/>
              <a:ea typeface="DIN Condensed" charset="0"/>
              <a:cs typeface="DIN Condensed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766" y="1048617"/>
            <a:ext cx="1630038" cy="6678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423" y="1154498"/>
            <a:ext cx="1700012" cy="5619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t="8605" r="47056" b="46638"/>
          <a:stretch/>
        </p:blipFill>
        <p:spPr>
          <a:xfrm>
            <a:off x="3569726" y="1048617"/>
            <a:ext cx="2034555" cy="7282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24939"/>
            <a:ext cx="9160642" cy="320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7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DIN Condensed" charset="0"/>
                <a:ea typeface="DIN Condensed" charset="0"/>
                <a:cs typeface="DIN Condensed" charset="0"/>
              </a:rPr>
              <a:t>Social Media Examples</a:t>
            </a:r>
            <a:endParaRPr lang="en-US" dirty="0">
              <a:latin typeface="DIN Condensed" charset="0"/>
              <a:ea typeface="DIN Condensed" charset="0"/>
              <a:cs typeface="DIN Condensed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idx="2"/>
          </p:nvPr>
        </p:nvSpPr>
        <p:spPr>
          <a:xfrm>
            <a:off x="0" y="156057"/>
            <a:ext cx="4543200" cy="667800"/>
          </a:xfrm>
        </p:spPr>
        <p:txBody>
          <a:bodyPr/>
          <a:lstStyle/>
          <a:p>
            <a:r>
              <a:rPr lang="en-US" sz="3200" smtClean="0">
                <a:latin typeface="DIN Condensed" charset="0"/>
                <a:ea typeface="DIN Condensed" charset="0"/>
                <a:cs typeface="DIN Condensed" charset="0"/>
              </a:rPr>
              <a:t>Social Media Campaigns</a:t>
            </a:r>
            <a:endParaRPr lang="en-US" sz="3200">
              <a:latin typeface="DIN Condensed" charset="0"/>
              <a:ea typeface="DIN Condensed" charset="0"/>
              <a:cs typeface="DIN Condensed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8344" y="156057"/>
            <a:ext cx="2073169" cy="43582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9"/>
          <a:stretch/>
        </p:blipFill>
        <p:spPr>
          <a:xfrm>
            <a:off x="2687476" y="1163560"/>
            <a:ext cx="6456524" cy="397994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792122" y="1532482"/>
            <a:ext cx="1654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DIN Condensed" charset="0"/>
                <a:ea typeface="DIN Condensed" charset="0"/>
                <a:cs typeface="DIN Condensed" charset="0"/>
              </a:rPr>
              <a:t>Carousel Ads </a:t>
            </a:r>
            <a:endParaRPr lang="en-US" sz="2800" dirty="0">
              <a:latin typeface="DIN Condensed" charset="0"/>
              <a:ea typeface="DIN Condensed" charset="0"/>
              <a:cs typeface="DIN Condensed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844" y="2520875"/>
            <a:ext cx="1496914" cy="1572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924" y="185498"/>
            <a:ext cx="588001" cy="5352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702" y="1358537"/>
            <a:ext cx="1793703" cy="348230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" t="10143" r="4375" b="10380"/>
          <a:stretch/>
        </p:blipFill>
        <p:spPr>
          <a:xfrm>
            <a:off x="554081" y="1968137"/>
            <a:ext cx="1509850" cy="2359897"/>
          </a:xfrm>
          <a:prstGeom prst="rect">
            <a:avLst/>
          </a:prstGeom>
        </p:spPr>
      </p:pic>
      <p:pic>
        <p:nvPicPr>
          <p:cNvPr id="26" name="Picture 25">
            <a:hlinkClick r:id="rId8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308" y="2133078"/>
            <a:ext cx="1773621" cy="1917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7">
            <a:hlinkClick r:id="rId8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22" b="87605"/>
          <a:stretch/>
        </p:blipFill>
        <p:spPr>
          <a:xfrm>
            <a:off x="560012" y="2211580"/>
            <a:ext cx="1489021" cy="247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704" y="2498564"/>
            <a:ext cx="1274218" cy="1594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652" y="2506523"/>
            <a:ext cx="1358656" cy="1586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59" b="24499"/>
          <a:stretch/>
        </p:blipFill>
        <p:spPr>
          <a:xfrm>
            <a:off x="554081" y="2456529"/>
            <a:ext cx="1494952" cy="145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20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287"/>
          <p:cNvSpPr txBox="1">
            <a:spLocks/>
          </p:cNvSpPr>
          <p:nvPr/>
        </p:nvSpPr>
        <p:spPr>
          <a:xfrm>
            <a:off x="30996" y="199843"/>
            <a:ext cx="7688100" cy="46589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3200" dirty="0" smtClean="0">
                <a:latin typeface="DIN Condensed" charset="0"/>
                <a:ea typeface="DIN Condensed" charset="0"/>
                <a:cs typeface="DIN Condensed" charset="0"/>
              </a:rPr>
              <a:t>Videos</a:t>
            </a:r>
            <a:endParaRPr lang="en" sz="3200" dirty="0">
              <a:latin typeface="DIN Condensed" charset="0"/>
              <a:ea typeface="DIN Condensed" charset="0"/>
              <a:cs typeface="DIN Condensed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" t="19134" r="3326" b="11772"/>
          <a:stretch/>
        </p:blipFill>
        <p:spPr>
          <a:xfrm>
            <a:off x="6243640" y="1246052"/>
            <a:ext cx="2067233" cy="4754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09" y="1486268"/>
            <a:ext cx="3818192" cy="1587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67" y="3201050"/>
            <a:ext cx="4632959" cy="1948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6243640" y="1969172"/>
            <a:ext cx="2181028" cy="1818116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243640" y="2093054"/>
            <a:ext cx="20674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/>
              <a:t>Youtube</a:t>
            </a:r>
            <a:r>
              <a:rPr lang="en-US" sz="1100" dirty="0" smtClean="0"/>
              <a:t> Capabilities: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100" dirty="0"/>
              <a:t>Rank for important key words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100" dirty="0"/>
              <a:t>Video Pre-Roll Ads </a:t>
            </a:r>
            <a:r>
              <a:rPr lang="en-US" sz="1100" dirty="0" smtClean="0"/>
              <a:t>- play </a:t>
            </a:r>
            <a:r>
              <a:rPr lang="en-US" sz="1100" dirty="0"/>
              <a:t>before patient testimonials or other relevant content </a:t>
            </a:r>
            <a:endParaRPr lang="en-US" sz="11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1100" dirty="0" smtClean="0"/>
              <a:t>SEO Strategy </a:t>
            </a:r>
          </a:p>
        </p:txBody>
      </p:sp>
      <p:sp>
        <p:nvSpPr>
          <p:cNvPr id="20" name="Oval 19"/>
          <p:cNvSpPr/>
          <p:nvPr/>
        </p:nvSpPr>
        <p:spPr>
          <a:xfrm>
            <a:off x="3315158" y="3449764"/>
            <a:ext cx="1119775" cy="337523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767480" y="1400241"/>
            <a:ext cx="1119775" cy="337523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67480" y="1054086"/>
            <a:ext cx="3194920" cy="3193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573414" y="1065680"/>
            <a:ext cx="35830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“1 in 5 Video Searches is Health Related”</a:t>
            </a:r>
          </a:p>
        </p:txBody>
      </p:sp>
      <p:sp>
        <p:nvSpPr>
          <p:cNvPr id="12" name="Oval 11"/>
          <p:cNvSpPr/>
          <p:nvPr/>
        </p:nvSpPr>
        <p:spPr>
          <a:xfrm>
            <a:off x="3283684" y="4171972"/>
            <a:ext cx="1357431" cy="48344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82283" y="3100416"/>
            <a:ext cx="1435811" cy="51810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 idx="2"/>
          </p:nvPr>
        </p:nvSpPr>
        <p:spPr>
          <a:xfrm>
            <a:off x="182499" y="184800"/>
            <a:ext cx="5644863" cy="667800"/>
          </a:xfrm>
        </p:spPr>
        <p:txBody>
          <a:bodyPr/>
          <a:lstStyle/>
          <a:p>
            <a:r>
              <a:rPr lang="en-US" sz="3600" dirty="0" smtClean="0">
                <a:latin typeface="DIN Condensed" charset="0"/>
                <a:ea typeface="DIN Condensed" charset="0"/>
                <a:cs typeface="DIN Condensed" charset="0"/>
              </a:rPr>
              <a:t>Traditional Media: Ads</a:t>
            </a:r>
            <a:endParaRPr lang="en-US" sz="3600" dirty="0">
              <a:latin typeface="DIN Condensed" charset="0"/>
              <a:ea typeface="DIN Condensed" charset="0"/>
              <a:cs typeface="DIN Condensed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22469" y="1356133"/>
            <a:ext cx="546027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200" dirty="0">
              <a:solidFill>
                <a:srgbClr val="222222"/>
              </a:solidFill>
              <a:latin typeface="Arial" charset="0"/>
            </a:endParaRPr>
          </a:p>
          <a:p>
            <a:pPr>
              <a:buFont typeface="Arial" charset="0"/>
              <a:buChar char="•"/>
            </a:pPr>
            <a:r>
              <a:rPr lang="en-US" sz="1200" dirty="0">
                <a:solidFill>
                  <a:srgbClr val="222222"/>
                </a:solidFill>
                <a:latin typeface="Arial" charset="0"/>
              </a:rPr>
              <a:t>The schedule will run for a total of 30 weeks between September 3, 2018, and June 17, </a:t>
            </a:r>
            <a:r>
              <a:rPr lang="en-US" sz="1200" dirty="0" smtClean="0">
                <a:solidFill>
                  <a:srgbClr val="222222"/>
                </a:solidFill>
                <a:latin typeface="Arial" charset="0"/>
              </a:rPr>
              <a:t>2019</a:t>
            </a:r>
          </a:p>
          <a:p>
            <a:pPr>
              <a:buFont typeface="Arial" charset="0"/>
              <a:buChar char="•"/>
            </a:pPr>
            <a:endParaRPr lang="en-US" sz="1200" dirty="0">
              <a:solidFill>
                <a:srgbClr val="222222"/>
              </a:solidFill>
              <a:latin typeface="Arial" charset="0"/>
            </a:endParaRPr>
          </a:p>
          <a:p>
            <a:pPr>
              <a:buFont typeface="Arial" charset="0"/>
              <a:buChar char="•"/>
            </a:pPr>
            <a:r>
              <a:rPr lang="en-US" sz="1200" dirty="0">
                <a:solidFill>
                  <a:srgbClr val="222222"/>
                </a:solidFill>
                <a:latin typeface="Arial" charset="0"/>
              </a:rPr>
              <a:t>The total budget is $250,000.00 gross. </a:t>
            </a:r>
            <a:endParaRPr lang="en-US" sz="1200" dirty="0" smtClean="0">
              <a:solidFill>
                <a:srgbClr val="222222"/>
              </a:solidFill>
              <a:latin typeface="Arial" charset="0"/>
            </a:endParaRPr>
          </a:p>
          <a:p>
            <a:pPr>
              <a:buFont typeface="Arial" charset="0"/>
              <a:buChar char="•"/>
            </a:pPr>
            <a:endParaRPr lang="en-US" sz="1200" dirty="0">
              <a:solidFill>
                <a:srgbClr val="222222"/>
              </a:solidFill>
              <a:latin typeface="Arial" charset="0"/>
            </a:endParaRPr>
          </a:p>
          <a:p>
            <a:pPr>
              <a:buFont typeface="Arial" charset="0"/>
              <a:buChar char="•"/>
            </a:pPr>
            <a:r>
              <a:rPr lang="en-US" sz="1200" dirty="0">
                <a:solidFill>
                  <a:srgbClr val="222222"/>
                </a:solidFill>
                <a:latin typeface="Arial" charset="0"/>
              </a:rPr>
              <a:t>Within the 30 week schedule, we will air a total of 2,124 </a:t>
            </a:r>
            <a:r>
              <a:rPr lang="en-US" sz="1200" dirty="0" smtClean="0">
                <a:solidFill>
                  <a:srgbClr val="222222"/>
                </a:solidFill>
                <a:latin typeface="Arial" charset="0"/>
              </a:rPr>
              <a:t>commercials</a:t>
            </a:r>
          </a:p>
          <a:p>
            <a:pPr>
              <a:buFont typeface="Arial" charset="0"/>
              <a:buChar char="•"/>
            </a:pPr>
            <a:endParaRPr lang="en-US" sz="1200" dirty="0">
              <a:solidFill>
                <a:srgbClr val="222222"/>
              </a:solidFill>
              <a:latin typeface="Arial" charset="0"/>
            </a:endParaRPr>
          </a:p>
          <a:p>
            <a:pPr>
              <a:buFont typeface="Arial" charset="0"/>
              <a:buChar char="•"/>
            </a:pPr>
            <a:r>
              <a:rPr lang="en-US" sz="1200" dirty="0">
                <a:solidFill>
                  <a:srgbClr val="222222"/>
                </a:solidFill>
                <a:latin typeface="Arial" charset="0"/>
              </a:rPr>
              <a:t>Gross Impressions (W 35-54) is 8.4 million.  Gross Impressions (Adults 25-54) is 24 million. FREQUENCY for both demos is 8 and the reach for W 35-54 is 83.8% and for Adults 25-54 is 83.7</a:t>
            </a:r>
            <a:r>
              <a:rPr lang="en-US" sz="1200" dirty="0" smtClean="0">
                <a:solidFill>
                  <a:srgbClr val="222222"/>
                </a:solidFill>
                <a:latin typeface="Arial" charset="0"/>
              </a:rPr>
              <a:t>%.</a:t>
            </a:r>
          </a:p>
          <a:p>
            <a:pPr>
              <a:buFont typeface="Arial" charset="0"/>
              <a:buChar char="•"/>
            </a:pPr>
            <a:endParaRPr lang="en-US" sz="1200" dirty="0">
              <a:solidFill>
                <a:srgbClr val="222222"/>
              </a:solidFill>
              <a:latin typeface="Arial" charset="0"/>
            </a:endParaRPr>
          </a:p>
          <a:p>
            <a:pPr>
              <a:buFont typeface="Arial" charset="0"/>
              <a:buChar char="•"/>
            </a:pPr>
            <a:r>
              <a:rPr lang="en-US" sz="1200" dirty="0">
                <a:solidFill>
                  <a:srgbClr val="222222"/>
                </a:solidFill>
                <a:latin typeface="Arial" charset="0"/>
              </a:rPr>
              <a:t>Average gross rating points per month are 85</a:t>
            </a:r>
            <a:r>
              <a:rPr lang="en-US" sz="1200" dirty="0" smtClean="0">
                <a:solidFill>
                  <a:srgbClr val="222222"/>
                </a:solidFill>
                <a:latin typeface="Arial" charset="0"/>
              </a:rPr>
              <a:t>.</a:t>
            </a:r>
          </a:p>
          <a:p>
            <a:pPr>
              <a:buFont typeface="Arial" charset="0"/>
              <a:buChar char="•"/>
            </a:pPr>
            <a:endParaRPr lang="en-US" sz="1200" dirty="0">
              <a:solidFill>
                <a:srgbClr val="222222"/>
              </a:solidFill>
              <a:latin typeface="Arial" charset="0"/>
            </a:endParaRPr>
          </a:p>
          <a:p>
            <a:pPr>
              <a:buFont typeface="Arial" charset="0"/>
              <a:buChar char="•"/>
            </a:pPr>
            <a:r>
              <a:rPr lang="en-US" sz="1200" dirty="0">
                <a:solidFill>
                  <a:srgbClr val="222222"/>
                </a:solidFill>
                <a:latin typeface="Arial" charset="0"/>
              </a:rPr>
              <a:t>There are 2010 sixty-second spots scheduled and 86 fifteen-second spots scheduled</a:t>
            </a:r>
            <a:r>
              <a:rPr lang="en-US" sz="1200" dirty="0" smtClean="0">
                <a:solidFill>
                  <a:srgbClr val="222222"/>
                </a:solidFill>
                <a:latin typeface="Arial" charset="0"/>
              </a:rPr>
              <a:t>.</a:t>
            </a:r>
          </a:p>
          <a:p>
            <a:pPr>
              <a:buFont typeface="Arial" charset="0"/>
              <a:buChar char="•"/>
            </a:pPr>
            <a:endParaRPr lang="en-US" sz="1200" dirty="0">
              <a:solidFill>
                <a:srgbClr val="222222"/>
              </a:solidFill>
              <a:latin typeface="Arial" charset="0"/>
            </a:endParaRPr>
          </a:p>
          <a:p>
            <a:pPr>
              <a:buFont typeface="Arial" charset="0"/>
              <a:buChar char="•"/>
            </a:pPr>
            <a:r>
              <a:rPr lang="en-US" sz="1200" dirty="0">
                <a:solidFill>
                  <a:srgbClr val="222222"/>
                </a:solidFill>
                <a:latin typeface="Arial" charset="0"/>
              </a:rPr>
              <a:t>We also incorporated: 05-second traffic and weather ID spots as well.</a:t>
            </a:r>
          </a:p>
        </p:txBody>
      </p:sp>
      <p:sp>
        <p:nvSpPr>
          <p:cNvPr id="8" name="Rectangle 7"/>
          <p:cNvSpPr/>
          <p:nvPr/>
        </p:nvSpPr>
        <p:spPr>
          <a:xfrm>
            <a:off x="374738" y="3064293"/>
            <a:ext cx="271707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222222"/>
                </a:solidFill>
                <a:latin typeface="Arial" charset="0"/>
              </a:rPr>
              <a:t>Station breakout: (3 of spots)</a:t>
            </a:r>
            <a:endParaRPr lang="en-US" dirty="0">
              <a:solidFill>
                <a:srgbClr val="222222"/>
              </a:solidFill>
              <a:latin typeface="Arial" charset="0"/>
            </a:endParaRPr>
          </a:p>
          <a:p>
            <a:pPr>
              <a:buFont typeface="Arial" charset="0"/>
              <a:buChar char="•"/>
            </a:pPr>
            <a:r>
              <a:rPr lang="en-US" dirty="0">
                <a:solidFill>
                  <a:srgbClr val="222222"/>
                </a:solidFill>
                <a:latin typeface="Arial" charset="0"/>
              </a:rPr>
              <a:t>WBBM-AM   574 spots</a:t>
            </a:r>
          </a:p>
          <a:p>
            <a:pPr>
              <a:buFont typeface="Arial" charset="0"/>
              <a:buChar char="•"/>
            </a:pPr>
            <a:r>
              <a:rPr lang="en-US" dirty="0">
                <a:solidFill>
                  <a:srgbClr val="222222"/>
                </a:solidFill>
                <a:latin typeface="Arial" charset="0"/>
              </a:rPr>
              <a:t>WBBM-FM   520 spots</a:t>
            </a:r>
          </a:p>
          <a:p>
            <a:pPr>
              <a:buFont typeface="Arial" charset="0"/>
              <a:buChar char="•"/>
            </a:pPr>
            <a:r>
              <a:rPr lang="en-US" dirty="0">
                <a:solidFill>
                  <a:srgbClr val="222222"/>
                </a:solidFill>
                <a:latin typeface="Arial" charset="0"/>
              </a:rPr>
              <a:t>WJMK-FM    510 spots</a:t>
            </a:r>
          </a:p>
          <a:p>
            <a:pPr>
              <a:buFont typeface="Arial" charset="0"/>
              <a:buChar char="•"/>
            </a:pPr>
            <a:r>
              <a:rPr lang="en-US" dirty="0">
                <a:solidFill>
                  <a:srgbClr val="222222"/>
                </a:solidFill>
                <a:latin typeface="Arial" charset="0"/>
              </a:rPr>
              <a:t>WUSN-FM   520 spot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738" y="1260339"/>
            <a:ext cx="2180824" cy="167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27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423" y="212984"/>
            <a:ext cx="2722193" cy="765424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732885" y="1763321"/>
            <a:ext cx="7302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DIN Condensed" charset="0"/>
                <a:ea typeface="DIN Condensed" charset="0"/>
                <a:cs typeface="DIN Condensed" charset="0"/>
              </a:rPr>
              <a:t>2018 Fiscal Year in Review </a:t>
            </a:r>
            <a:endParaRPr lang="en-US" sz="4800" dirty="0">
              <a:latin typeface="DIN Condensed" charset="0"/>
              <a:ea typeface="DIN Condensed" charset="0"/>
              <a:cs typeface="DIN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94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r>
              <a:rPr lang="en-US" sz="3200" dirty="0" smtClean="0">
                <a:latin typeface="DIN Condensed" charset="0"/>
                <a:ea typeface="DIN Condensed" charset="0"/>
                <a:cs typeface="DIN Condensed" charset="0"/>
              </a:rPr>
              <a:t>SEO</a:t>
            </a:r>
            <a:endParaRPr lang="en-US" sz="3200" dirty="0">
              <a:latin typeface="DIN Condensed" charset="0"/>
              <a:ea typeface="DIN Condensed" charset="0"/>
              <a:cs typeface="DIN Condensed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2029" y="1384629"/>
            <a:ext cx="37829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Schema </a:t>
            </a:r>
            <a:r>
              <a:rPr lang="mr-IN" sz="1200" dirty="0" smtClean="0"/>
              <a:t>–</a:t>
            </a:r>
            <a:r>
              <a:rPr lang="en-US" sz="1200" dirty="0" smtClean="0"/>
              <a:t> </a:t>
            </a:r>
            <a:r>
              <a:rPr lang="en-US" sz="1200" dirty="0"/>
              <a:t>is </a:t>
            </a:r>
            <a:r>
              <a:rPr lang="en-US" sz="1200" dirty="0" smtClean="0"/>
              <a:t>a variety of tags that </a:t>
            </a:r>
            <a:r>
              <a:rPr lang="en-US" sz="1200" dirty="0"/>
              <a:t>you can add to your HTML to improve the way search engines read and represent your page in </a:t>
            </a:r>
            <a:r>
              <a:rPr lang="en-US" sz="1200" dirty="0" smtClean="0"/>
              <a:t>SERPs (Search Engine Results Pages). </a:t>
            </a:r>
          </a:p>
          <a:p>
            <a:endParaRPr lang="en-US" sz="1200" dirty="0"/>
          </a:p>
          <a:p>
            <a:r>
              <a:rPr lang="en-US" sz="1200" dirty="0" smtClean="0"/>
              <a:t>Local SEO </a:t>
            </a:r>
            <a:r>
              <a:rPr lang="mr-IN" sz="1200" dirty="0" smtClean="0"/>
              <a:t>–</a:t>
            </a:r>
            <a:r>
              <a:rPr lang="en-US" sz="1200" dirty="0" smtClean="0"/>
              <a:t> create</a:t>
            </a:r>
            <a:r>
              <a:rPr lang="en-US" sz="1200" dirty="0"/>
              <a:t> local content for your chosen keyword </a:t>
            </a:r>
            <a:r>
              <a:rPr lang="en-US" sz="1200" dirty="0" smtClean="0"/>
              <a:t>and business</a:t>
            </a:r>
            <a:r>
              <a:rPr lang="en-US" sz="1200" dirty="0"/>
              <a:t> location. </a:t>
            </a:r>
            <a:endParaRPr lang="en-US" sz="1200" dirty="0" smtClean="0"/>
          </a:p>
          <a:p>
            <a:endParaRPr lang="en-US" sz="1200" dirty="0"/>
          </a:p>
          <a:p>
            <a:endParaRPr lang="en-US" sz="1200" dirty="0" smtClean="0"/>
          </a:p>
          <a:p>
            <a:r>
              <a:rPr lang="en-US" sz="1200" dirty="0" smtClean="0"/>
              <a:t>Keywords </a:t>
            </a:r>
            <a:r>
              <a:rPr lang="mr-IN" sz="1200" dirty="0" smtClean="0"/>
              <a:t>–</a:t>
            </a:r>
            <a:r>
              <a:rPr lang="en-US" sz="1200" dirty="0" smtClean="0"/>
              <a:t> Expand Keyword search to include more opioid keywords (Vicodin, oxycodone,). </a:t>
            </a:r>
          </a:p>
          <a:p>
            <a:endParaRPr lang="en-US" sz="1200" dirty="0"/>
          </a:p>
          <a:p>
            <a:r>
              <a:rPr lang="en-US" sz="1200" dirty="0" smtClean="0"/>
              <a:t>YouTube- </a:t>
            </a:r>
            <a:r>
              <a:rPr lang="en-US" sz="1200" dirty="0"/>
              <a:t> </a:t>
            </a:r>
            <a:r>
              <a:rPr lang="en-US" sz="1200" dirty="0" smtClean="0"/>
              <a:t>Video Titles, Tags, Channel, Description </a:t>
            </a:r>
          </a:p>
          <a:p>
            <a:endParaRPr lang="en-US" sz="1200" dirty="0" smtClean="0"/>
          </a:p>
          <a:p>
            <a:r>
              <a:rPr lang="en-US" sz="1200" dirty="0" smtClean="0"/>
              <a:t>Blog </a:t>
            </a:r>
            <a:r>
              <a:rPr lang="mr-IN" sz="1200" dirty="0" smtClean="0"/>
              <a:t>–</a:t>
            </a:r>
            <a:r>
              <a:rPr lang="en-US" sz="1200" dirty="0" smtClean="0"/>
              <a:t> Ensure the blog topic coincide with popular search terms </a:t>
            </a:r>
            <a:endParaRPr lang="en-US" sz="1200" dirty="0"/>
          </a:p>
          <a:p>
            <a:endParaRPr lang="en-US" sz="1200" dirty="0"/>
          </a:p>
          <a:p>
            <a:endParaRPr lang="en-US" sz="12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777" y="949975"/>
            <a:ext cx="5103223" cy="332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6910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57497" y="1804095"/>
            <a:ext cx="78769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4000" dirty="0" smtClean="0">
                <a:solidFill>
                  <a:srgbClr val="333333"/>
                </a:solidFill>
                <a:latin typeface="DIN Condensed" charset="0"/>
                <a:ea typeface="DIN Condensed" charset="0"/>
                <a:cs typeface="DIN Condensed" charset="0"/>
              </a:rPr>
              <a:t>Additional Capabilities FY 2019 </a:t>
            </a:r>
            <a:endParaRPr lang="en-US" sz="4000" dirty="0">
              <a:solidFill>
                <a:srgbClr val="333333"/>
              </a:solidFill>
              <a:latin typeface="DIN Condensed" charset="0"/>
              <a:ea typeface="DIN Condensed" charset="0"/>
              <a:cs typeface="DIN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56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r>
              <a:rPr lang="en-US" sz="3200" dirty="0" smtClean="0">
                <a:latin typeface="DIN Condensed" charset="0"/>
                <a:ea typeface="DIN Condensed" charset="0"/>
                <a:cs typeface="DIN Condensed" charset="0"/>
              </a:rPr>
              <a:t>Teen Admissions Strategy </a:t>
            </a:r>
            <a:endParaRPr lang="en-US" sz="3200" dirty="0">
              <a:latin typeface="DIN Condensed" charset="0"/>
              <a:ea typeface="DIN Condensed" charset="0"/>
              <a:cs typeface="DIN Condensed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" y="1114697"/>
            <a:ext cx="524538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Marketing Objective: Increase teen admissions </a:t>
            </a:r>
          </a:p>
          <a:p>
            <a:endParaRPr lang="en-US" sz="1200" dirty="0"/>
          </a:p>
          <a:p>
            <a:endParaRPr lang="en-US" sz="1200" dirty="0" smtClean="0"/>
          </a:p>
          <a:p>
            <a:r>
              <a:rPr lang="en-US" sz="1200" dirty="0" smtClean="0"/>
              <a:t>Tactics: eBooks, YouTube, Videos, Display, Blog Posts/Articles</a:t>
            </a:r>
          </a:p>
          <a:p>
            <a:endParaRPr lang="en-US" sz="1200" dirty="0"/>
          </a:p>
          <a:p>
            <a:r>
              <a:rPr lang="en-US" sz="1200" dirty="0" smtClean="0"/>
              <a:t>Messaging: Helping teens who were not able to get help anywhere else, </a:t>
            </a:r>
          </a:p>
          <a:p>
            <a:r>
              <a:rPr lang="en-US" sz="1200" dirty="0" smtClean="0"/>
              <a:t>We can help you even if you failed before, Don’t give up hope. Providing education to parents. </a:t>
            </a:r>
          </a:p>
          <a:p>
            <a:endParaRPr lang="en-US" sz="1200" dirty="0" smtClean="0"/>
          </a:p>
          <a:p>
            <a:endParaRPr lang="en-US" sz="1200" dirty="0"/>
          </a:p>
          <a:p>
            <a:r>
              <a:rPr lang="en-US" sz="1200" dirty="0" smtClean="0"/>
              <a:t>Strategy: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dirty="0" smtClean="0"/>
              <a:t>Everything you need to know about teen addiction, all in one place. Add a right side bar to the webpage 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dirty="0" smtClean="0"/>
              <a:t>Create an exit and intent eBook pop-ups, also lead generator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dirty="0" smtClean="0"/>
              <a:t>Develop a YouTube Channel for teens - video series on just teens, could be about the program, or testimonials, etc.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dirty="0" smtClean="0"/>
              <a:t>Directory of blog posts specific to teens or parents of teens. </a:t>
            </a:r>
          </a:p>
          <a:p>
            <a:endParaRPr lang="en-US" sz="1200" dirty="0" smtClean="0"/>
          </a:p>
          <a:p>
            <a:endParaRPr lang="en-US" sz="1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897" y="986738"/>
            <a:ext cx="3762103" cy="2268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905" y="3192676"/>
            <a:ext cx="2605742" cy="1984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24401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6798"/>
            <a:ext cx="4476206" cy="2515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0573"/>
            <a:ext cx="2032000" cy="533400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 idx="2"/>
          </p:nvPr>
        </p:nvSpPr>
        <p:spPr>
          <a:xfrm>
            <a:off x="147665" y="193508"/>
            <a:ext cx="6914986" cy="667800"/>
          </a:xfrm>
        </p:spPr>
        <p:txBody>
          <a:bodyPr/>
          <a:lstStyle/>
          <a:p>
            <a:r>
              <a:rPr lang="en-US" sz="3200" dirty="0" smtClean="0">
                <a:latin typeface="DIN Condensed" charset="0"/>
                <a:ea typeface="DIN Condensed" charset="0"/>
                <a:cs typeface="DIN Condensed" charset="0"/>
              </a:rPr>
              <a:t>Increase Quality Leads</a:t>
            </a:r>
            <a:endParaRPr lang="en-US" sz="3200" dirty="0">
              <a:latin typeface="DIN Condensed" charset="0"/>
              <a:ea typeface="DIN Condensed" charset="0"/>
              <a:cs typeface="DIN Condensed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206" y="1260833"/>
            <a:ext cx="4571999" cy="826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62857" y="1230941"/>
            <a:ext cx="2891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Marketing Automation </a:t>
            </a:r>
            <a:r>
              <a:rPr lang="mr-IN" dirty="0" smtClean="0"/>
              <a:t>–</a:t>
            </a:r>
            <a:r>
              <a:rPr lang="en-US" dirty="0" smtClean="0"/>
              <a:t> For Leads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316582" y="2483351"/>
            <a:ext cx="1746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Verify the insurance of </a:t>
            </a:r>
            <a:r>
              <a:rPr lang="en-US" sz="1200" smtClean="0"/>
              <a:t>incoming inquiries </a:t>
            </a:r>
            <a:endParaRPr lang="en-US" sz="1200" dirty="0"/>
          </a:p>
        </p:txBody>
      </p:sp>
      <p:sp>
        <p:nvSpPr>
          <p:cNvPr id="14" name="Oval 13"/>
          <p:cNvSpPr/>
          <p:nvPr/>
        </p:nvSpPr>
        <p:spPr>
          <a:xfrm>
            <a:off x="6853646" y="1273587"/>
            <a:ext cx="1550126" cy="5469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6853646" y="1833327"/>
            <a:ext cx="496388" cy="6534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560" y="3426379"/>
            <a:ext cx="3718560" cy="1640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7824651" y="3116945"/>
            <a:ext cx="11364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Chat Widget </a:t>
            </a:r>
            <a:endParaRPr lang="en-US" sz="1200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8403771" y="3361509"/>
            <a:ext cx="60960" cy="6183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63394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2"/>
          </p:nvPr>
        </p:nvSpPr>
        <p:spPr>
          <a:xfrm>
            <a:off x="182499" y="184800"/>
            <a:ext cx="6819191" cy="667800"/>
          </a:xfrm>
        </p:spPr>
        <p:txBody>
          <a:bodyPr/>
          <a:lstStyle/>
          <a:p>
            <a:r>
              <a:rPr lang="en-US" dirty="0" smtClean="0">
                <a:latin typeface="DIN Condensed" charset="0"/>
                <a:ea typeface="DIN Condensed" charset="0"/>
                <a:cs typeface="DIN Condensed" charset="0"/>
              </a:rPr>
              <a:t>New Location </a:t>
            </a:r>
            <a:r>
              <a:rPr lang="mr-IN" dirty="0" smtClean="0">
                <a:latin typeface="DIN Condensed" charset="0"/>
                <a:ea typeface="DIN Condensed" charset="0"/>
                <a:cs typeface="DIN Condensed" charset="0"/>
              </a:rPr>
              <a:t>–</a:t>
            </a:r>
            <a:r>
              <a:rPr lang="en-US" dirty="0" smtClean="0">
                <a:latin typeface="DIN Condensed" charset="0"/>
                <a:ea typeface="DIN Condensed" charset="0"/>
                <a:cs typeface="DIN Condensed" charset="0"/>
              </a:rPr>
              <a:t> Build Brand Awareness </a:t>
            </a:r>
            <a:endParaRPr lang="en-US" dirty="0">
              <a:latin typeface="DIN Condensed" charset="0"/>
              <a:ea typeface="DIN Condensed" charset="0"/>
              <a:cs typeface="DIN Condensed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4087" y="1698172"/>
            <a:ext cx="3954073" cy="33516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33156" y="1782715"/>
            <a:ext cx="362731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Marketing Objective: Build brand awareness of the new location. </a:t>
            </a:r>
          </a:p>
          <a:p>
            <a:endParaRPr lang="en-US" sz="1100" dirty="0"/>
          </a:p>
          <a:p>
            <a:r>
              <a:rPr lang="en-US" sz="1100" dirty="0" smtClean="0"/>
              <a:t>Budget: $2,200 </a:t>
            </a:r>
          </a:p>
          <a:p>
            <a:endParaRPr lang="en-US" sz="1100" dirty="0"/>
          </a:p>
          <a:p>
            <a:r>
              <a:rPr lang="en-US" sz="1100" dirty="0" smtClean="0"/>
              <a:t>Geo-targeting: Champaign, Bloomington, Danville, Peoria, and Springfield.</a:t>
            </a:r>
          </a:p>
          <a:p>
            <a:endParaRPr lang="en-US" sz="1100" dirty="0"/>
          </a:p>
          <a:p>
            <a:r>
              <a:rPr lang="en-US" sz="1100" dirty="0" smtClean="0"/>
              <a:t>Tactic/Platform:</a:t>
            </a:r>
            <a:r>
              <a:rPr lang="en-US" sz="1100" dirty="0"/>
              <a:t> </a:t>
            </a:r>
            <a:r>
              <a:rPr lang="en-US" sz="1100" dirty="0" smtClean="0"/>
              <a:t>Search, FB, Yahoo</a:t>
            </a:r>
          </a:p>
          <a:p>
            <a:endParaRPr lang="en-US" sz="1100" dirty="0" smtClean="0"/>
          </a:p>
          <a:p>
            <a:r>
              <a:rPr lang="en-US" sz="1100" dirty="0" smtClean="0"/>
              <a:t>Strategy: </a:t>
            </a:r>
          </a:p>
          <a:p>
            <a:pPr marL="171450" indent="-171450">
              <a:buFont typeface="Wingdings" charset="2"/>
              <a:buChar char="Ø"/>
            </a:pPr>
            <a:r>
              <a:rPr lang="en-US" sz="1100" dirty="0" smtClean="0"/>
              <a:t>Push marketing through Yahoo, FB and Display Ads to create awareness.</a:t>
            </a:r>
          </a:p>
          <a:p>
            <a:pPr marL="171450" indent="-171450">
              <a:buFont typeface="Wingdings" charset="2"/>
              <a:buChar char="Ø"/>
            </a:pPr>
            <a:r>
              <a:rPr lang="en-US" sz="1100" dirty="0" smtClean="0"/>
              <a:t>Pull marketing through Search, and YouTube to be visibility for those with intent to find your center and/or services.</a:t>
            </a:r>
          </a:p>
          <a:p>
            <a:endParaRPr lang="en-US" sz="1100" dirty="0" smtClean="0"/>
          </a:p>
          <a:p>
            <a:r>
              <a:rPr lang="en-US" sz="1100" dirty="0" smtClean="0"/>
              <a:t> </a:t>
            </a:r>
            <a:endParaRPr lang="en-US" sz="1100" dirty="0"/>
          </a:p>
        </p:txBody>
      </p:sp>
      <p:sp>
        <p:nvSpPr>
          <p:cNvPr id="9" name="Rectangle 8"/>
          <p:cNvSpPr/>
          <p:nvPr/>
        </p:nvSpPr>
        <p:spPr>
          <a:xfrm>
            <a:off x="4802396" y="1698172"/>
            <a:ext cx="3954073" cy="33516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10" name="TextBox 9"/>
          <p:cNvSpPr txBox="1"/>
          <p:nvPr/>
        </p:nvSpPr>
        <p:spPr>
          <a:xfrm>
            <a:off x="4950442" y="1782715"/>
            <a:ext cx="3657980" cy="3500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Marketing Objective: Build </a:t>
            </a:r>
            <a:r>
              <a:rPr lang="en-US" sz="1050" dirty="0"/>
              <a:t>brand awareness of the new location. </a:t>
            </a:r>
          </a:p>
          <a:p>
            <a:endParaRPr lang="en-US" sz="1050" dirty="0" smtClean="0"/>
          </a:p>
          <a:p>
            <a:r>
              <a:rPr lang="en-US" sz="1050" dirty="0" smtClean="0"/>
              <a:t>Budget: $1,500 </a:t>
            </a:r>
          </a:p>
          <a:p>
            <a:endParaRPr lang="en-US" sz="1050" dirty="0"/>
          </a:p>
          <a:p>
            <a:r>
              <a:rPr lang="en-US" sz="1050" dirty="0"/>
              <a:t>Geo-targeting: Sioux City, Sioux Falls, </a:t>
            </a:r>
            <a:endParaRPr lang="en-US" sz="1050" dirty="0" smtClean="0"/>
          </a:p>
          <a:p>
            <a:r>
              <a:rPr lang="en-US" sz="1050" dirty="0" smtClean="0"/>
              <a:t>Based on Charlie’s recommendation (Within </a:t>
            </a:r>
            <a:r>
              <a:rPr lang="en-US" sz="1050" dirty="0"/>
              <a:t>the DMA, there are 23 counties covered </a:t>
            </a:r>
            <a:r>
              <a:rPr lang="en-US" sz="1050" dirty="0" smtClean="0"/>
              <a:t>13 </a:t>
            </a:r>
            <a:r>
              <a:rPr lang="en-US" sz="1050" dirty="0"/>
              <a:t>in Iowa, 11in Nebraska and one in South Dakota</a:t>
            </a:r>
            <a:r>
              <a:rPr lang="en-US" sz="1050" dirty="0" smtClean="0"/>
              <a:t>. Look at adding in Davenport, IO as well based on budget. </a:t>
            </a:r>
          </a:p>
          <a:p>
            <a:endParaRPr lang="en-US" sz="1050" dirty="0" smtClean="0"/>
          </a:p>
          <a:p>
            <a:r>
              <a:rPr lang="en-US" sz="1050" dirty="0" smtClean="0"/>
              <a:t>Tactic/Platform: Community Newspapers </a:t>
            </a:r>
          </a:p>
          <a:p>
            <a:r>
              <a:rPr lang="en-US" sz="1050" dirty="0" smtClean="0"/>
              <a:t>O&amp;O, Display , Facebook Ads </a:t>
            </a:r>
          </a:p>
          <a:p>
            <a:endParaRPr lang="en-US" sz="1050" dirty="0"/>
          </a:p>
          <a:p>
            <a:r>
              <a:rPr lang="en-US" sz="1050" dirty="0" smtClean="0"/>
              <a:t>Strategy: 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050" dirty="0" smtClean="0"/>
              <a:t>Push marketing through Newspapers, O&amp;O, Display and FB ads. The demo here is older, lower income, less educated and therefore can benefit form a combination of local awareness.</a:t>
            </a:r>
          </a:p>
          <a:p>
            <a:endParaRPr lang="en-US" sz="1100" dirty="0" smtClean="0"/>
          </a:p>
          <a:p>
            <a:endParaRPr lang="en-US" sz="1100" dirty="0"/>
          </a:p>
        </p:txBody>
      </p:sp>
      <p:sp>
        <p:nvSpPr>
          <p:cNvPr id="11" name="Rounded Rectangle 10"/>
          <p:cNvSpPr/>
          <p:nvPr/>
        </p:nvSpPr>
        <p:spPr>
          <a:xfrm>
            <a:off x="1045029" y="1165257"/>
            <a:ext cx="2403566" cy="391886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Champaign Recommendation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695404" y="1165257"/>
            <a:ext cx="2403566" cy="391886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Sioux City Recommendation</a:t>
            </a:r>
          </a:p>
        </p:txBody>
      </p:sp>
    </p:spTree>
    <p:extLst>
      <p:ext uri="{BB962C8B-B14F-4D97-AF65-F5344CB8AC3E}">
        <p14:creationId xmlns:p14="http://schemas.microsoft.com/office/powerpoint/2010/main" val="5796479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287"/>
          <p:cNvSpPr txBox="1">
            <a:spLocks/>
          </p:cNvSpPr>
          <p:nvPr/>
        </p:nvSpPr>
        <p:spPr>
          <a:xfrm>
            <a:off x="30996" y="199843"/>
            <a:ext cx="7688100" cy="46589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3200" dirty="0" smtClean="0">
                <a:latin typeface="DIN Condensed" charset="0"/>
                <a:ea typeface="DIN Condensed" charset="0"/>
                <a:cs typeface="DIN Condensed" charset="0"/>
              </a:rPr>
              <a:t>Geo-fencing</a:t>
            </a:r>
            <a:endParaRPr lang="en" sz="3200" dirty="0">
              <a:latin typeface="DIN Condensed" charset="0"/>
              <a:ea typeface="DIN Condensed" charset="0"/>
              <a:cs typeface="DIN Condensed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241112" y="1495513"/>
            <a:ext cx="2647095" cy="302521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000" dirty="0">
              <a:solidFill>
                <a:schemeClr val="bg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8" y="1495513"/>
            <a:ext cx="5560468" cy="31277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68247" y="1683521"/>
            <a:ext cx="239282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A geo-fence is a virtual perimeter for a real-world geographic area. A geo-fence could be dynamically generated—as in a radius around a point location, or a geo-fence can be a predefined set of boundaries</a:t>
            </a:r>
            <a:r>
              <a:rPr lang="en-US" sz="1000" dirty="0" smtClean="0">
                <a:solidFill>
                  <a:schemeClr val="bg2"/>
                </a:solidFill>
              </a:rPr>
              <a:t>.</a:t>
            </a:r>
          </a:p>
          <a:p>
            <a:endParaRPr lang="en-US" sz="1000" dirty="0">
              <a:solidFill>
                <a:schemeClr val="bg2"/>
              </a:solidFill>
            </a:endParaRPr>
          </a:p>
          <a:p>
            <a:pPr marL="171450" indent="-171450">
              <a:buFont typeface="Arial" charset="0"/>
              <a:buChar char="•"/>
            </a:pPr>
            <a:r>
              <a:rPr lang="en-US" sz="1000" dirty="0" err="1" smtClean="0">
                <a:solidFill>
                  <a:schemeClr val="bg2"/>
                </a:solidFill>
              </a:rPr>
              <a:t>Geofence</a:t>
            </a:r>
            <a:r>
              <a:rPr lang="en-US" sz="1000" dirty="0" smtClean="0">
                <a:solidFill>
                  <a:schemeClr val="bg2"/>
                </a:solidFill>
              </a:rPr>
              <a:t> nearby hospitals/practices 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00" dirty="0" err="1" smtClean="0">
                <a:solidFill>
                  <a:schemeClr val="bg2"/>
                </a:solidFill>
              </a:rPr>
              <a:t>Geofencing</a:t>
            </a:r>
            <a:r>
              <a:rPr lang="en-US" sz="1000" dirty="0" smtClean="0">
                <a:solidFill>
                  <a:schemeClr val="bg2"/>
                </a:solidFill>
              </a:rPr>
              <a:t> Competitors 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00" dirty="0" smtClean="0">
                <a:solidFill>
                  <a:schemeClr val="bg2"/>
                </a:solidFill>
              </a:rPr>
              <a:t>Ads are displayed in app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00" dirty="0" smtClean="0">
                <a:solidFill>
                  <a:schemeClr val="bg2"/>
                </a:solidFill>
              </a:rPr>
              <a:t>Retargeting component after ads are served</a:t>
            </a:r>
            <a:endParaRPr lang="en-US" sz="1000" dirty="0">
              <a:solidFill>
                <a:schemeClr val="bg2"/>
              </a:solidFill>
            </a:endParaRP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9186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978" y="698104"/>
            <a:ext cx="7476022" cy="44453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30063" b="32017"/>
          <a:stretch/>
        </p:blipFill>
        <p:spPr>
          <a:xfrm>
            <a:off x="85587" y="112395"/>
            <a:ext cx="2427025" cy="58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9158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2"/>
          </p:nvPr>
        </p:nvSpPr>
        <p:spPr>
          <a:xfrm>
            <a:off x="182500" y="184800"/>
            <a:ext cx="6253134" cy="667800"/>
          </a:xfrm>
        </p:spPr>
        <p:txBody>
          <a:bodyPr/>
          <a:lstStyle/>
          <a:p>
            <a:r>
              <a:rPr lang="en-US" sz="3200" dirty="0" smtClean="0">
                <a:latin typeface="DIN Condensed" charset="0"/>
                <a:ea typeface="DIN Condensed" charset="0"/>
                <a:cs typeface="DIN Condensed" charset="0"/>
              </a:rPr>
              <a:t>Traditional Media Recommendation</a:t>
            </a:r>
            <a:endParaRPr lang="en-US" sz="3200" dirty="0">
              <a:latin typeface="DIN Condensed" charset="0"/>
              <a:ea typeface="DIN Condensed" charset="0"/>
              <a:cs typeface="DIN Condensed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2500" y="1330613"/>
            <a:ext cx="4572000" cy="33239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Marketing Objective: Increasing </a:t>
            </a:r>
            <a:r>
              <a:rPr lang="en-US" dirty="0"/>
              <a:t>the pool, to reach the masses. </a:t>
            </a:r>
          </a:p>
          <a:p>
            <a:endParaRPr lang="en-US" dirty="0"/>
          </a:p>
          <a:p>
            <a:r>
              <a:rPr lang="en-US" dirty="0" smtClean="0"/>
              <a:t>Tactic/Platform: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Radio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Television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r>
              <a:rPr lang="en-US" dirty="0" smtClean="0"/>
              <a:t>Strategy: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TV Spots focused on the  Rockford </a:t>
            </a:r>
            <a:r>
              <a:rPr lang="en-US" dirty="0"/>
              <a:t>&amp; Chicago </a:t>
            </a:r>
            <a:r>
              <a:rPr lang="en-US" dirty="0" smtClean="0"/>
              <a:t>areas.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Utilize the spots for online video advertising.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222222"/>
                </a:solidFill>
                <a:latin typeface="Arial" charset="0"/>
              </a:rPr>
              <a:t>Possibly add NPR </a:t>
            </a:r>
            <a:r>
              <a:rPr lang="en-US" dirty="0">
                <a:solidFill>
                  <a:srgbClr val="222222"/>
                </a:solidFill>
                <a:latin typeface="Arial" charset="0"/>
              </a:rPr>
              <a:t>radio </a:t>
            </a:r>
            <a:r>
              <a:rPr lang="en-US" dirty="0" smtClean="0">
                <a:solidFill>
                  <a:srgbClr val="222222"/>
                </a:solidFill>
                <a:latin typeface="Arial" charset="0"/>
              </a:rPr>
              <a:t>(as RHN is a non-profit). The </a:t>
            </a:r>
            <a:r>
              <a:rPr lang="en-US" dirty="0">
                <a:solidFill>
                  <a:srgbClr val="222222"/>
                </a:solidFill>
                <a:latin typeface="Arial" charset="0"/>
              </a:rPr>
              <a:t>audience is more affluent and </a:t>
            </a:r>
            <a:r>
              <a:rPr lang="en-US" dirty="0" smtClean="0">
                <a:solidFill>
                  <a:srgbClr val="222222"/>
                </a:solidFill>
                <a:latin typeface="Arial" charset="0"/>
              </a:rPr>
              <a:t>we think </a:t>
            </a:r>
            <a:r>
              <a:rPr lang="en-US" dirty="0">
                <a:solidFill>
                  <a:srgbClr val="222222"/>
                </a:solidFill>
                <a:latin typeface="Arial" charset="0"/>
              </a:rPr>
              <a:t>it would be a good environment for </a:t>
            </a:r>
            <a:r>
              <a:rPr lang="en-US" dirty="0" smtClean="0">
                <a:solidFill>
                  <a:srgbClr val="222222"/>
                </a:solidFill>
                <a:latin typeface="Arial" charset="0"/>
              </a:rPr>
              <a:t>them to </a:t>
            </a:r>
            <a:r>
              <a:rPr lang="en-US" dirty="0">
                <a:solidFill>
                  <a:srgbClr val="222222"/>
                </a:solidFill>
                <a:latin typeface="Arial" charset="0"/>
              </a:rPr>
              <a:t>associate </a:t>
            </a:r>
            <a:r>
              <a:rPr lang="en-US" dirty="0" smtClean="0">
                <a:solidFill>
                  <a:srgbClr val="222222"/>
                </a:solidFill>
                <a:latin typeface="Arial" charset="0"/>
              </a:rPr>
              <a:t>with. </a:t>
            </a:r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8434" y="1330613"/>
            <a:ext cx="2412273" cy="8037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6731" y="2493573"/>
            <a:ext cx="3535680" cy="188313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522720" y="2763538"/>
            <a:ext cx="1254035" cy="7111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" b="5446"/>
          <a:stretch/>
        </p:blipFill>
        <p:spPr>
          <a:xfrm>
            <a:off x="6522720" y="2921884"/>
            <a:ext cx="1254035" cy="39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66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87"/>
          <p:cNvSpPr txBox="1">
            <a:spLocks/>
          </p:cNvSpPr>
          <p:nvPr/>
        </p:nvSpPr>
        <p:spPr>
          <a:xfrm>
            <a:off x="30996" y="199843"/>
            <a:ext cx="7688100" cy="46589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3200" dirty="0" smtClean="0">
                <a:latin typeface="DIN Condensed" charset="0"/>
                <a:ea typeface="DIN Condensed" charset="0"/>
                <a:cs typeface="DIN Condensed" charset="0"/>
              </a:rPr>
              <a:t>Marketing Goal: Increase overall admissions   </a:t>
            </a:r>
            <a:endParaRPr lang="en" sz="3200" dirty="0">
              <a:latin typeface="DIN Condensed" charset="0"/>
              <a:ea typeface="DIN Condensed" charset="0"/>
              <a:cs typeface="DIN Condensed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" b="5446"/>
          <a:stretch/>
        </p:blipFill>
        <p:spPr>
          <a:xfrm>
            <a:off x="30996" y="1051136"/>
            <a:ext cx="4234543" cy="1091174"/>
          </a:xfrm>
          <a:prstGeom prst="rect">
            <a:avLst/>
          </a:prstGeo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49144640"/>
              </p:ext>
            </p:extLst>
          </p:nvPr>
        </p:nvGraphicFramePr>
        <p:xfrm>
          <a:off x="1680754" y="783771"/>
          <a:ext cx="7366393" cy="4684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74545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 txBox="1">
            <a:spLocks noGrp="1"/>
          </p:cNvSpPr>
          <p:nvPr>
            <p:ph type="subTitle" idx="1"/>
          </p:nvPr>
        </p:nvSpPr>
        <p:spPr>
          <a:xfrm>
            <a:off x="2729014" y="3212662"/>
            <a:ext cx="4045200" cy="1345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 sz="5000">
                <a:solidFill>
                  <a:srgbClr val="002060"/>
                </a:solidFill>
                <a:latin typeface="DIN Condensed" charset="0"/>
                <a:ea typeface="DIN Condensed" charset="0"/>
                <a:cs typeface="DIN Condensed" charset="0"/>
              </a:rPr>
              <a:t>Thank you!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811" y="1127384"/>
            <a:ext cx="5978857" cy="16811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26"/>
          <p:cNvSpPr txBox="1">
            <a:spLocks/>
          </p:cNvSpPr>
          <p:nvPr/>
        </p:nvSpPr>
        <p:spPr>
          <a:xfrm>
            <a:off x="117093" y="216755"/>
            <a:ext cx="7688100" cy="41714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3600" dirty="0" smtClean="0">
                <a:latin typeface="DIN Condensed" charset="0"/>
                <a:ea typeface="DIN Condensed" charset="0"/>
                <a:cs typeface="DIN Condensed" charset="0"/>
              </a:rPr>
              <a:t> FY 2018</a:t>
            </a:r>
            <a:r>
              <a:rPr lang="en" sz="3600" dirty="0" smtClean="0">
                <a:latin typeface="DIN Condensed" charset="0"/>
                <a:ea typeface="DIN Condensed" charset="0"/>
                <a:cs typeface="DIN Condensed" charset="0"/>
              </a:rPr>
              <a:t>: Total Call Volume</a:t>
            </a:r>
            <a:endParaRPr lang="en" sz="3600" dirty="0">
              <a:latin typeface="DIN Condensed" charset="0"/>
              <a:ea typeface="DIN Condensed" charset="0"/>
              <a:cs typeface="DIN Condensed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79"/>
          <a:stretch/>
        </p:blipFill>
        <p:spPr>
          <a:xfrm>
            <a:off x="0" y="1036320"/>
            <a:ext cx="9144000" cy="1454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0651"/>
            <a:ext cx="9144000" cy="26528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3007" y="1898218"/>
            <a:ext cx="5486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smtClean="0"/>
              <a:t>Jul</a:t>
            </a:r>
          </a:p>
          <a:p>
            <a:pPr algn="ctr"/>
            <a:r>
              <a:rPr lang="en-US" sz="1100" dirty="0" smtClean="0"/>
              <a:t>30</a:t>
            </a:r>
            <a:endParaRPr lang="en-US" sz="1100" dirty="0"/>
          </a:p>
        </p:txBody>
      </p:sp>
      <p:sp>
        <p:nvSpPr>
          <p:cNvPr id="15" name="TextBox 14"/>
          <p:cNvSpPr txBox="1"/>
          <p:nvPr/>
        </p:nvSpPr>
        <p:spPr>
          <a:xfrm>
            <a:off x="1262770" y="1703664"/>
            <a:ext cx="5486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Aug</a:t>
            </a:r>
          </a:p>
          <a:p>
            <a:pPr algn="ctr"/>
            <a:r>
              <a:rPr lang="en-US" sz="1100" dirty="0" smtClean="0"/>
              <a:t>89</a:t>
            </a:r>
            <a:endParaRPr lang="en-US" sz="1100" dirty="0"/>
          </a:p>
        </p:txBody>
      </p:sp>
      <p:sp>
        <p:nvSpPr>
          <p:cNvPr id="16" name="TextBox 15"/>
          <p:cNvSpPr txBox="1"/>
          <p:nvPr/>
        </p:nvSpPr>
        <p:spPr>
          <a:xfrm>
            <a:off x="1976843" y="1769956"/>
            <a:ext cx="5486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Sep</a:t>
            </a:r>
          </a:p>
          <a:p>
            <a:pPr algn="ctr"/>
            <a:r>
              <a:rPr lang="en-US" sz="1100" dirty="0" smtClean="0"/>
              <a:t>79</a:t>
            </a:r>
            <a:endParaRPr lang="en-US" sz="1100" dirty="0"/>
          </a:p>
        </p:txBody>
      </p:sp>
      <p:sp>
        <p:nvSpPr>
          <p:cNvPr id="17" name="TextBox 16"/>
          <p:cNvSpPr txBox="1"/>
          <p:nvPr/>
        </p:nvSpPr>
        <p:spPr>
          <a:xfrm>
            <a:off x="2699650" y="1433899"/>
            <a:ext cx="5486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Oct</a:t>
            </a:r>
          </a:p>
          <a:p>
            <a:pPr algn="ctr"/>
            <a:r>
              <a:rPr lang="en-US" sz="1100" dirty="0" smtClean="0"/>
              <a:t>132</a:t>
            </a:r>
            <a:endParaRPr lang="en-US" sz="1100" dirty="0"/>
          </a:p>
        </p:txBody>
      </p:sp>
      <p:sp>
        <p:nvSpPr>
          <p:cNvPr id="18" name="TextBox 17"/>
          <p:cNvSpPr txBox="1"/>
          <p:nvPr/>
        </p:nvSpPr>
        <p:spPr>
          <a:xfrm>
            <a:off x="3422457" y="1558549"/>
            <a:ext cx="5486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Nov</a:t>
            </a:r>
          </a:p>
          <a:p>
            <a:pPr algn="ctr"/>
            <a:r>
              <a:rPr lang="en-US" sz="1100" dirty="0" smtClean="0"/>
              <a:t>111</a:t>
            </a:r>
            <a:endParaRPr lang="en-US" sz="1100" dirty="0"/>
          </a:p>
        </p:txBody>
      </p:sp>
      <p:sp>
        <p:nvSpPr>
          <p:cNvPr id="19" name="TextBox 18"/>
          <p:cNvSpPr txBox="1"/>
          <p:nvPr/>
        </p:nvSpPr>
        <p:spPr>
          <a:xfrm>
            <a:off x="4145264" y="1689181"/>
            <a:ext cx="5486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Dec</a:t>
            </a:r>
          </a:p>
          <a:p>
            <a:pPr algn="ctr"/>
            <a:r>
              <a:rPr lang="en-US" sz="1100" dirty="0" smtClean="0"/>
              <a:t>89</a:t>
            </a:r>
            <a:endParaRPr lang="en-US" sz="1100" dirty="0"/>
          </a:p>
        </p:txBody>
      </p:sp>
      <p:sp>
        <p:nvSpPr>
          <p:cNvPr id="20" name="TextBox 19"/>
          <p:cNvSpPr txBox="1"/>
          <p:nvPr/>
        </p:nvSpPr>
        <p:spPr>
          <a:xfrm>
            <a:off x="4868087" y="1639151"/>
            <a:ext cx="5486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Jan</a:t>
            </a:r>
          </a:p>
          <a:p>
            <a:pPr algn="ctr"/>
            <a:r>
              <a:rPr lang="en-US" sz="1100" dirty="0" smtClean="0"/>
              <a:t>103</a:t>
            </a:r>
            <a:endParaRPr lang="en-US" sz="1100" dirty="0"/>
          </a:p>
        </p:txBody>
      </p:sp>
      <p:sp>
        <p:nvSpPr>
          <p:cNvPr id="21" name="TextBox 20"/>
          <p:cNvSpPr txBox="1"/>
          <p:nvPr/>
        </p:nvSpPr>
        <p:spPr>
          <a:xfrm>
            <a:off x="5573480" y="1349721"/>
            <a:ext cx="5486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Feb</a:t>
            </a:r>
          </a:p>
          <a:p>
            <a:pPr algn="ctr"/>
            <a:r>
              <a:rPr lang="en-US" sz="1100" dirty="0" smtClean="0"/>
              <a:t>140</a:t>
            </a:r>
            <a:endParaRPr lang="en-US" sz="1100" dirty="0"/>
          </a:p>
        </p:txBody>
      </p:sp>
      <p:sp>
        <p:nvSpPr>
          <p:cNvPr id="22" name="TextBox 21"/>
          <p:cNvSpPr txBox="1"/>
          <p:nvPr/>
        </p:nvSpPr>
        <p:spPr>
          <a:xfrm>
            <a:off x="6259320" y="1355477"/>
            <a:ext cx="6313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Mar</a:t>
            </a:r>
          </a:p>
          <a:p>
            <a:pPr algn="ctr"/>
            <a:r>
              <a:rPr lang="en-US" sz="1100" dirty="0" smtClean="0"/>
              <a:t>141</a:t>
            </a:r>
            <a:endParaRPr lang="en-US" sz="1100" dirty="0"/>
          </a:p>
        </p:txBody>
      </p:sp>
      <p:sp>
        <p:nvSpPr>
          <p:cNvPr id="23" name="TextBox 22"/>
          <p:cNvSpPr txBox="1"/>
          <p:nvPr/>
        </p:nvSpPr>
        <p:spPr>
          <a:xfrm>
            <a:off x="7019113" y="1649342"/>
            <a:ext cx="5486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Apr</a:t>
            </a:r>
          </a:p>
          <a:p>
            <a:pPr algn="ctr"/>
            <a:r>
              <a:rPr lang="en-US" sz="1100" dirty="0" smtClean="0"/>
              <a:t>98</a:t>
            </a:r>
            <a:endParaRPr lang="en-US" sz="1100" dirty="0"/>
          </a:p>
        </p:txBody>
      </p:sp>
      <p:sp>
        <p:nvSpPr>
          <p:cNvPr id="24" name="TextBox 23"/>
          <p:cNvSpPr txBox="1"/>
          <p:nvPr/>
        </p:nvSpPr>
        <p:spPr>
          <a:xfrm>
            <a:off x="7724474" y="1657498"/>
            <a:ext cx="5486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May</a:t>
            </a:r>
          </a:p>
          <a:p>
            <a:pPr algn="ctr"/>
            <a:r>
              <a:rPr lang="en-US" sz="1100" dirty="0" smtClean="0"/>
              <a:t>97</a:t>
            </a:r>
            <a:endParaRPr lang="en-US" sz="1100" dirty="0"/>
          </a:p>
        </p:txBody>
      </p:sp>
      <p:sp>
        <p:nvSpPr>
          <p:cNvPr id="25" name="TextBox 24"/>
          <p:cNvSpPr txBox="1"/>
          <p:nvPr/>
        </p:nvSpPr>
        <p:spPr>
          <a:xfrm>
            <a:off x="8455978" y="1800818"/>
            <a:ext cx="5486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Jun</a:t>
            </a:r>
          </a:p>
          <a:p>
            <a:pPr algn="ctr"/>
            <a:r>
              <a:rPr lang="en-US" sz="1100" dirty="0" smtClean="0"/>
              <a:t>72</a:t>
            </a:r>
            <a:endParaRPr lang="en-US" sz="1100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4763590" y="1068067"/>
            <a:ext cx="6514" cy="1261038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114023" y="1045283"/>
            <a:ext cx="792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rgbClr val="FF0000"/>
                </a:solidFill>
              </a:rPr>
              <a:t>2017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984983" y="1030411"/>
            <a:ext cx="792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2018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" y="2745933"/>
            <a:ext cx="4145264" cy="4783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77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26"/>
          <p:cNvSpPr txBox="1">
            <a:spLocks/>
          </p:cNvSpPr>
          <p:nvPr/>
        </p:nvSpPr>
        <p:spPr>
          <a:xfrm>
            <a:off x="117093" y="216755"/>
            <a:ext cx="7688100" cy="41714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3600" dirty="0" smtClean="0">
                <a:latin typeface="DIN Condensed" charset="0"/>
                <a:ea typeface="DIN Condensed" charset="0"/>
                <a:cs typeface="DIN Condensed" charset="0"/>
              </a:rPr>
              <a:t> FY 2019</a:t>
            </a:r>
            <a:r>
              <a:rPr lang="en" sz="3600" dirty="0" smtClean="0">
                <a:latin typeface="DIN Condensed" charset="0"/>
                <a:ea typeface="DIN Condensed" charset="0"/>
                <a:cs typeface="DIN Condensed" charset="0"/>
              </a:rPr>
              <a:t>: Total Call Volume</a:t>
            </a:r>
            <a:endParaRPr lang="en" sz="3600" dirty="0">
              <a:latin typeface="DIN Condensed" charset="0"/>
              <a:ea typeface="DIN Condensed" charset="0"/>
              <a:cs typeface="DIN Condensed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5988"/>
            <a:ext cx="9144000" cy="403751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8536653" y="1341609"/>
            <a:ext cx="548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200" dirty="0" smtClean="0"/>
          </a:p>
          <a:p>
            <a:pPr algn="ctr"/>
            <a:r>
              <a:rPr lang="en-US" sz="1200" dirty="0" smtClean="0"/>
              <a:t>Dec</a:t>
            </a:r>
          </a:p>
          <a:p>
            <a:pPr algn="ctr"/>
            <a:r>
              <a:rPr lang="en-US" sz="1200" dirty="0" smtClean="0"/>
              <a:t>122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7002439" y="1919467"/>
            <a:ext cx="548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Nov</a:t>
            </a:r>
          </a:p>
          <a:p>
            <a:pPr algn="ctr"/>
            <a:r>
              <a:rPr lang="en-US" sz="1200" dirty="0" smtClean="0"/>
              <a:t>99</a:t>
            </a:r>
            <a:endParaRPr lang="en-US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5504568" y="1894233"/>
            <a:ext cx="548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Oct</a:t>
            </a:r>
          </a:p>
          <a:p>
            <a:pPr algn="ctr"/>
            <a:r>
              <a:rPr lang="en-US" sz="1200" dirty="0" smtClean="0"/>
              <a:t>93</a:t>
            </a:r>
            <a:endParaRPr lang="en-US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4006697" y="1987940"/>
            <a:ext cx="548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Sep</a:t>
            </a:r>
          </a:p>
          <a:p>
            <a:pPr algn="ctr"/>
            <a:r>
              <a:rPr lang="en-US" sz="1200" dirty="0" smtClean="0"/>
              <a:t>71</a:t>
            </a:r>
            <a:endParaRPr lang="en-US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2446773" y="1926385"/>
            <a:ext cx="548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Aug</a:t>
            </a:r>
          </a:p>
          <a:p>
            <a:pPr algn="ctr"/>
            <a:r>
              <a:rPr lang="en-US" sz="1200" dirty="0" smtClean="0"/>
              <a:t>81</a:t>
            </a:r>
          </a:p>
          <a:p>
            <a:pPr algn="ctr"/>
            <a:endParaRPr lang="en-US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932404" y="1991814"/>
            <a:ext cx="548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Jul</a:t>
            </a:r>
          </a:p>
          <a:p>
            <a:pPr algn="ctr"/>
            <a:r>
              <a:rPr lang="en-US" sz="1200" dirty="0" smtClean="0"/>
              <a:t>64</a:t>
            </a:r>
            <a:endParaRPr lang="en-US" sz="1200" dirty="0"/>
          </a:p>
        </p:txBody>
      </p:sp>
      <p:sp>
        <p:nvSpPr>
          <p:cNvPr id="6" name="Rectangle 5"/>
          <p:cNvSpPr/>
          <p:nvPr/>
        </p:nvSpPr>
        <p:spPr>
          <a:xfrm>
            <a:off x="0" y="3169919"/>
            <a:ext cx="4728754" cy="61830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6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1482229259"/>
              </p:ext>
            </p:extLst>
          </p:nvPr>
        </p:nvGraphicFramePr>
        <p:xfrm>
          <a:off x="357051" y="0"/>
          <a:ext cx="8125097" cy="514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93761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26"/>
          <p:cNvSpPr txBox="1">
            <a:spLocks/>
          </p:cNvSpPr>
          <p:nvPr/>
        </p:nvSpPr>
        <p:spPr>
          <a:xfrm>
            <a:off x="0" y="0"/>
            <a:ext cx="4563291" cy="41714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3600" dirty="0" smtClean="0">
                <a:solidFill>
                  <a:srgbClr val="000000"/>
                </a:solidFill>
                <a:latin typeface="DIN Condensed" charset="0"/>
                <a:ea typeface="DIN Condensed" charset="0"/>
                <a:cs typeface="DIN Condensed" charset="0"/>
              </a:rPr>
              <a:t> FY </a:t>
            </a:r>
            <a:r>
              <a:rPr lang="en" sz="3600" dirty="0" smtClean="0">
                <a:solidFill>
                  <a:srgbClr val="000000"/>
                </a:solidFill>
                <a:latin typeface="DIN Condensed" charset="0"/>
                <a:ea typeface="DIN Condensed" charset="0"/>
                <a:cs typeface="DIN Condensed" charset="0"/>
              </a:rPr>
              <a:t>:</a:t>
            </a:r>
            <a:r>
              <a:rPr lang="en-US" sz="3600" dirty="0" smtClean="0">
                <a:solidFill>
                  <a:srgbClr val="000000"/>
                </a:solidFill>
                <a:latin typeface="DIN Condensed" charset="0"/>
                <a:ea typeface="DIN Condensed" charset="0"/>
                <a:cs typeface="DIN Condensed" charset="0"/>
              </a:rPr>
              <a:t> 2019</a:t>
            </a:r>
          </a:p>
          <a:p>
            <a:r>
              <a:rPr lang="en-US" sz="3600" dirty="0" smtClean="0">
                <a:solidFill>
                  <a:srgbClr val="000000"/>
                </a:solidFill>
                <a:latin typeface="DIN Condensed" charset="0"/>
                <a:ea typeface="DIN Condensed" charset="0"/>
                <a:cs typeface="DIN Condensed" charset="0"/>
              </a:rPr>
              <a:t>Top Keywords</a:t>
            </a:r>
          </a:p>
          <a:p>
            <a:r>
              <a:rPr lang="en-US" sz="3600" dirty="0" smtClean="0">
                <a:solidFill>
                  <a:srgbClr val="000000"/>
                </a:solidFill>
                <a:latin typeface="DIN Condensed" charset="0"/>
                <a:ea typeface="DIN Condensed" charset="0"/>
                <a:cs typeface="DIN Condensed" charset="0"/>
              </a:rPr>
              <a:t>That led to Calls </a:t>
            </a:r>
            <a:endParaRPr lang="en" sz="3600" dirty="0">
              <a:solidFill>
                <a:srgbClr val="000000"/>
              </a:solidFill>
              <a:latin typeface="DIN Condensed" charset="0"/>
              <a:ea typeface="DIN Condensed" charset="0"/>
              <a:cs typeface="DIN Condensed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7542977"/>
              </p:ext>
            </p:extLst>
          </p:nvPr>
        </p:nvGraphicFramePr>
        <p:xfrm>
          <a:off x="3039292" y="0"/>
          <a:ext cx="6104708" cy="51435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49790"/>
                <a:gridCol w="3354918"/>
              </a:tblGrid>
              <a:tr h="219297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AdWords Keywords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310" marR="3310" marT="331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93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000000"/>
                          </a:solidFill>
                          <a:effectLst/>
                        </a:rPr>
                        <a:t>+rosecrance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310" marR="3310" marT="33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inpatient rehab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310" marR="3310" marT="3310" marB="0" anchor="b"/>
                </a:tc>
              </a:tr>
              <a:tr h="1893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000000"/>
                          </a:solidFill>
                          <a:effectLst/>
                        </a:rPr>
                        <a:t>rosecrance rockford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310" marR="3310" marT="33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000000"/>
                          </a:solidFill>
                          <a:effectLst/>
                        </a:rPr>
                        <a:t>+teen +drug +abuse +help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310" marR="3310" marT="3310" marB="0" anchor="b"/>
                </a:tc>
              </a:tr>
              <a:tr h="1893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+teen +treatment +center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310" marR="3310" marT="33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000000"/>
                          </a:solidFill>
                          <a:effectLst/>
                        </a:rPr>
                        <a:t>+recovery +home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310" marR="3310" marT="3310" marB="0" anchor="b"/>
                </a:tc>
              </a:tr>
              <a:tr h="1893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000000"/>
                          </a:solidFill>
                          <a:effectLst/>
                        </a:rPr>
                        <a:t>alcohol treatment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310" marR="3310" marT="33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000000"/>
                          </a:solidFill>
                          <a:effectLst/>
                        </a:rPr>
                        <a:t>+rose +crance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310" marR="3310" marT="3310" marB="0" anchor="b"/>
                </a:tc>
              </a:tr>
              <a:tr h="1893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000000"/>
                          </a:solidFill>
                          <a:effectLst/>
                        </a:rPr>
                        <a:t>rehab center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310" marR="3310" marT="33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000000"/>
                          </a:solidFill>
                          <a:effectLst/>
                        </a:rPr>
                        <a:t>+drug +programs +for +teens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310" marR="3310" marT="3310" marB="0" anchor="b"/>
                </a:tc>
              </a:tr>
              <a:tr h="1893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000000"/>
                          </a:solidFill>
                          <a:effectLst/>
                        </a:rPr>
                        <a:t>+inpatient +rehab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310" marR="3310" marT="33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000000"/>
                          </a:solidFill>
                          <a:effectLst/>
                        </a:rPr>
                        <a:t>+adult +rehab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310" marR="3310" marT="3310" marB="0" anchor="b"/>
                </a:tc>
              </a:tr>
              <a:tr h="1893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000000"/>
                          </a:solidFill>
                          <a:effectLst/>
                        </a:rPr>
                        <a:t>rosecrance rockford il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310" marR="3310" marT="33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000000"/>
                          </a:solidFill>
                          <a:effectLst/>
                        </a:rPr>
                        <a:t>+residential +treatment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310" marR="3310" marT="3310" marB="0" anchor="b"/>
                </a:tc>
              </a:tr>
              <a:tr h="1893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000000"/>
                          </a:solidFill>
                          <a:effectLst/>
                        </a:rPr>
                        <a:t>rosecrance rockford illinois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310" marR="3310" marT="33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000000"/>
                          </a:solidFill>
                          <a:effectLst/>
                        </a:rPr>
                        <a:t>+adult +residential +treatment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310" marR="3310" marT="3310" marB="0" anchor="b"/>
                </a:tc>
              </a:tr>
              <a:tr h="1893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000000"/>
                          </a:solidFill>
                          <a:effectLst/>
                        </a:rPr>
                        <a:t>substance abuse treatment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310" marR="3310" marT="33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000000"/>
                          </a:solidFill>
                          <a:effectLst/>
                        </a:rPr>
                        <a:t>outpatient treatment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310" marR="3310" marT="3310" marB="0" anchor="b"/>
                </a:tc>
              </a:tr>
              <a:tr h="1893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000000"/>
                          </a:solidFill>
                          <a:effectLst/>
                        </a:rPr>
                        <a:t>sober living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310" marR="3310" marT="33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000000"/>
                          </a:solidFill>
                          <a:effectLst/>
                        </a:rPr>
                        <a:t>rosecrance treatment center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310" marR="3310" marT="3310" marB="0" anchor="b"/>
                </a:tc>
              </a:tr>
              <a:tr h="1893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addiction treatment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310" marR="3310" marT="33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000000"/>
                          </a:solidFill>
                          <a:effectLst/>
                        </a:rPr>
                        <a:t>adolescent residential treatment centers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310" marR="3310" marT="3310" marB="0" anchor="b"/>
                </a:tc>
              </a:tr>
              <a:tr h="1893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000000"/>
                          </a:solidFill>
                          <a:effectLst/>
                        </a:rPr>
                        <a:t>+teen +substance +abuse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310" marR="3310" marT="33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000000"/>
                          </a:solidFill>
                          <a:effectLst/>
                        </a:rPr>
                        <a:t>residential treatment centers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310" marR="3310" marT="3310" marB="0" anchor="b"/>
                </a:tc>
              </a:tr>
              <a:tr h="1893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000000"/>
                          </a:solidFill>
                          <a:effectLst/>
                        </a:rPr>
                        <a:t>+rosecrance +lakeview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310" marR="3310" marT="33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000000"/>
                          </a:solidFill>
                          <a:effectLst/>
                        </a:rPr>
                        <a:t>+recovery +home +chicago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310" marR="3310" marT="3310" marB="0" anchor="b"/>
                </a:tc>
              </a:tr>
              <a:tr h="1893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+substance +abuse +treatment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310" marR="3310" marT="33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000000"/>
                          </a:solidFill>
                          <a:effectLst/>
                        </a:rPr>
                        <a:t>+teen +residential +treatment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310" marR="3310" marT="3310" marB="0" anchor="b"/>
                </a:tc>
              </a:tr>
              <a:tr h="1893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000000"/>
                          </a:solidFill>
                          <a:effectLst/>
                        </a:rPr>
                        <a:t>drug rehab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310" marR="3310" marT="33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000000"/>
                          </a:solidFill>
                          <a:effectLst/>
                        </a:rPr>
                        <a:t>+treatment +centers +for +teens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310" marR="3310" marT="3310" marB="0" anchor="b"/>
                </a:tc>
              </a:tr>
              <a:tr h="1893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000000"/>
                          </a:solidFill>
                          <a:effectLst/>
                        </a:rPr>
                        <a:t>inpatient treatment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310" marR="3310" marT="33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000000"/>
                          </a:solidFill>
                          <a:effectLst/>
                        </a:rPr>
                        <a:t>+young +adult +treatment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310" marR="3310" marT="3310" marB="0" anchor="b"/>
                </a:tc>
              </a:tr>
              <a:tr h="1893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000000"/>
                          </a:solidFill>
                          <a:effectLst/>
                        </a:rPr>
                        <a:t>substance abuse treatment facility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310" marR="3310" marT="33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000000"/>
                          </a:solidFill>
                          <a:effectLst/>
                        </a:rPr>
                        <a:t>+teen +drug +rehab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310" marR="3310" marT="3310" marB="0" anchor="b"/>
                </a:tc>
              </a:tr>
              <a:tr h="1893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000000"/>
                          </a:solidFill>
                          <a:effectLst/>
                        </a:rPr>
                        <a:t>inpatient treatment center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310" marR="3310" marT="33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000000"/>
                          </a:solidFill>
                          <a:effectLst/>
                        </a:rPr>
                        <a:t>+treatment +center +chicago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310" marR="3310" marT="3310" marB="0" anchor="b"/>
                </a:tc>
              </a:tr>
              <a:tr h="1893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000000"/>
                          </a:solidFill>
                          <a:effectLst/>
                        </a:rPr>
                        <a:t>drug treatment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310" marR="3310" marT="33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000000"/>
                          </a:solidFill>
                          <a:effectLst/>
                        </a:rPr>
                        <a:t>residential treatment programs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310" marR="3310" marT="3310" marB="0" anchor="b"/>
                </a:tc>
              </a:tr>
              <a:tr h="1893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000000"/>
                          </a:solidFill>
                          <a:effectLst/>
                        </a:rPr>
                        <a:t>+teen +drug +programs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310" marR="3310" marT="33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000000"/>
                          </a:solidFill>
                          <a:effectLst/>
                        </a:rPr>
                        <a:t>+alcohol +rehab +chicago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310" marR="3310" marT="3310" marB="0" anchor="b"/>
                </a:tc>
              </a:tr>
              <a:tr h="1893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000000"/>
                          </a:solidFill>
                          <a:effectLst/>
                        </a:rPr>
                        <a:t>+adolescent +inpatient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310" marR="3310" marT="33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000000"/>
                          </a:solidFill>
                          <a:effectLst/>
                        </a:rPr>
                        <a:t>rosecrance rehab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310" marR="3310" marT="3310" marB="0" anchor="b"/>
                </a:tc>
              </a:tr>
              <a:tr h="1893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000000"/>
                          </a:solidFill>
                          <a:effectLst/>
                        </a:rPr>
                        <a:t>AutomaticContent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310" marR="3310" marT="33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000000"/>
                          </a:solidFill>
                          <a:effectLst/>
                        </a:rPr>
                        <a:t>+adolescent +treatment +center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310" marR="3310" marT="3310" marB="0" anchor="b"/>
                </a:tc>
              </a:tr>
              <a:tr h="1893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000000"/>
                          </a:solidFill>
                          <a:effectLst/>
                        </a:rPr>
                        <a:t>+teen +rehab +facility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310" marR="3310" marT="33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000000"/>
                          </a:solidFill>
                          <a:effectLst/>
                        </a:rPr>
                        <a:t>+teen +drug +counseling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310" marR="3310" marT="3310" marB="0" anchor="b"/>
                </a:tc>
              </a:tr>
              <a:tr h="1893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000000"/>
                          </a:solidFill>
                          <a:effectLst/>
                        </a:rPr>
                        <a:t>residential treatment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310" marR="3310" marT="33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000000"/>
                          </a:solidFill>
                          <a:effectLst/>
                        </a:rPr>
                        <a:t>+drug +rehab +chicago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310" marR="3310" marT="3310" marB="0" anchor="b"/>
                </a:tc>
              </a:tr>
              <a:tr h="1893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000000"/>
                          </a:solidFill>
                          <a:effectLst/>
                        </a:rPr>
                        <a:t>recovery homes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310" marR="3310" marT="33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000000"/>
                          </a:solidFill>
                          <a:effectLst/>
                        </a:rPr>
                        <a:t>+rehab +centers +in +chicago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310" marR="3310" marT="3310" marB="0" anchor="b"/>
                </a:tc>
              </a:tr>
              <a:tr h="1893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solidFill>
                            <a:srgbClr val="000000"/>
                          </a:solidFill>
                          <a:effectLst/>
                        </a:rPr>
                        <a:t>+rosecranse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310" marR="3310" marT="33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+addiction +treatment +</a:t>
                      </a:r>
                      <a:r>
                        <a:rPr lang="en-US" sz="70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chicago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310" marR="3310" marT="331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467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r>
              <a:rPr lang="en-US" sz="3600" dirty="0" smtClean="0">
                <a:latin typeface="DIN Condensed" charset="0"/>
                <a:ea typeface="DIN Condensed" charset="0"/>
                <a:cs typeface="DIN Condensed" charset="0"/>
              </a:rPr>
              <a:t>PPC: Search Text Ads </a:t>
            </a:r>
            <a:endParaRPr lang="en-US" sz="3600" dirty="0">
              <a:latin typeface="DIN Condensed" charset="0"/>
              <a:ea typeface="DIN Condensed" charset="0"/>
              <a:cs typeface="DIN Condensed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" t="6528" r="2377" b="4583"/>
          <a:stretch/>
        </p:blipFill>
        <p:spPr>
          <a:xfrm>
            <a:off x="6043749" y="1047498"/>
            <a:ext cx="3100251" cy="1398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" t="7276" r="3468" b="5139"/>
          <a:stretch/>
        </p:blipFill>
        <p:spPr>
          <a:xfrm>
            <a:off x="-3128" y="3770810"/>
            <a:ext cx="3007585" cy="1355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" b="6247"/>
          <a:stretch/>
        </p:blipFill>
        <p:spPr>
          <a:xfrm>
            <a:off x="0" y="1044228"/>
            <a:ext cx="3004457" cy="157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0" r="2063" b="5439"/>
          <a:stretch/>
        </p:blipFill>
        <p:spPr>
          <a:xfrm>
            <a:off x="6219350" y="3567248"/>
            <a:ext cx="2894170" cy="1558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525" y="2446296"/>
            <a:ext cx="3056756" cy="1401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217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50" y="996406"/>
            <a:ext cx="7680961" cy="2182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50" y="3117669"/>
            <a:ext cx="7680961" cy="2025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itle 3"/>
          <p:cNvSpPr>
            <a:spLocks noGrp="1"/>
          </p:cNvSpPr>
          <p:nvPr>
            <p:ph type="title" idx="2"/>
          </p:nvPr>
        </p:nvSpPr>
        <p:spPr>
          <a:xfrm>
            <a:off x="87086" y="170293"/>
            <a:ext cx="6233799" cy="667800"/>
          </a:xfrm>
        </p:spPr>
        <p:txBody>
          <a:bodyPr/>
          <a:lstStyle/>
          <a:p>
            <a:r>
              <a:rPr lang="en-US" sz="3600" dirty="0" smtClean="0">
                <a:latin typeface="DIN Condensed" charset="0"/>
                <a:ea typeface="DIN Condensed" charset="0"/>
                <a:cs typeface="DIN Condensed" charset="0"/>
              </a:rPr>
              <a:t>FY 2018: Search Campaign </a:t>
            </a:r>
            <a:endParaRPr lang="en-US" sz="3600" dirty="0">
              <a:latin typeface="DIN Condensed" charset="0"/>
              <a:ea typeface="DIN Condensed" charset="0"/>
              <a:cs typeface="DIN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8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7645</TotalTime>
  <Words>1164</Words>
  <Application>Microsoft Macintosh PowerPoint</Application>
  <PresentationFormat>On-screen Show (16:9)</PresentationFormat>
  <Paragraphs>289</Paragraphs>
  <Slides>39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3" baseType="lpstr">
      <vt:lpstr>Arial Regular</vt:lpstr>
      <vt:lpstr>Calibri</vt:lpstr>
      <vt:lpstr>Century Gothic</vt:lpstr>
      <vt:lpstr>DIN Condensed</vt:lpstr>
      <vt:lpstr>Helvetica Neue</vt:lpstr>
      <vt:lpstr>Lato</vt:lpstr>
      <vt:lpstr>Mangal</vt:lpstr>
      <vt:lpstr>Mistral</vt:lpstr>
      <vt:lpstr>Oswald</vt:lpstr>
      <vt:lpstr>Raleway</vt:lpstr>
      <vt:lpstr>Times New Roman</vt:lpstr>
      <vt:lpstr>Wingdings</vt:lpstr>
      <vt:lpstr>Arial</vt:lpstr>
      <vt:lpstr>Streamline</vt:lpstr>
      <vt:lpstr>PowerPoint Presentation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PPC: Search Text Ads </vt:lpstr>
      <vt:lpstr>FY 2018: Search Campaign </vt:lpstr>
      <vt:lpstr>FY 2018: Search Campaign </vt:lpstr>
      <vt:lpstr>FY 2018: Search Campaign </vt:lpstr>
      <vt:lpstr>FY 2018: Search Campaign </vt:lpstr>
      <vt:lpstr>PowerPoint Presentation</vt:lpstr>
      <vt:lpstr>Total Leads </vt:lpstr>
      <vt:lpstr>FY 2019: Search Campaign </vt:lpstr>
      <vt:lpstr>FY 2019: Search Campaign </vt:lpstr>
      <vt:lpstr>FY 2019: Search Campaign </vt:lpstr>
      <vt:lpstr>FY 2019: Search Campaign </vt:lpstr>
      <vt:lpstr>Search Campaign </vt:lpstr>
      <vt:lpstr>PowerPoint Presentation</vt:lpstr>
      <vt:lpstr>Total Leads</vt:lpstr>
      <vt:lpstr>PowerPoint Presentation</vt:lpstr>
      <vt:lpstr>Key Takeaways</vt:lpstr>
      <vt:lpstr>PowerPoint Presentation</vt:lpstr>
      <vt:lpstr>Marketing Objectives/Goals: FY 2019 </vt:lpstr>
      <vt:lpstr>SEO - </vt:lpstr>
      <vt:lpstr>Social Media Examples</vt:lpstr>
      <vt:lpstr>PowerPoint Presentation</vt:lpstr>
      <vt:lpstr>Traditional Media: Ads</vt:lpstr>
      <vt:lpstr>SEO</vt:lpstr>
      <vt:lpstr>PowerPoint Presentation</vt:lpstr>
      <vt:lpstr>Teen Admissions Strategy </vt:lpstr>
      <vt:lpstr>Increase Quality Leads</vt:lpstr>
      <vt:lpstr>New Location – Build Brand Awareness </vt:lpstr>
      <vt:lpstr>PowerPoint Presentation</vt:lpstr>
      <vt:lpstr>PowerPoint Presentation</vt:lpstr>
      <vt:lpstr>Traditional Media Recommendation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Program Performance Review Summary:  January 10, 2018</dc:title>
  <cp:lastModifiedBy>Microsoft Office User</cp:lastModifiedBy>
  <cp:revision>332</cp:revision>
  <cp:lastPrinted>2018-12-21T00:29:04Z</cp:lastPrinted>
  <dcterms:modified xsi:type="dcterms:W3CDTF">2019-06-05T00:35:03Z</dcterms:modified>
</cp:coreProperties>
</file>